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2.xml" ContentType="application/vnd.openxmlformats-officedocument.drawingml.chart+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0"/>
  </p:notesMasterIdLst>
  <p:handoutMasterIdLst>
    <p:handoutMasterId r:id="rId201"/>
  </p:handoutMasterIdLst>
  <p:sldIdLst>
    <p:sldId id="256" r:id="rId2"/>
    <p:sldId id="514" r:id="rId3"/>
    <p:sldId id="368" r:id="rId4"/>
    <p:sldId id="572" r:id="rId5"/>
    <p:sldId id="385" r:id="rId6"/>
    <p:sldId id="644" r:id="rId7"/>
    <p:sldId id="639" r:id="rId8"/>
    <p:sldId id="645" r:id="rId9"/>
    <p:sldId id="647" r:id="rId10"/>
    <p:sldId id="573" r:id="rId11"/>
    <p:sldId id="388" r:id="rId12"/>
    <p:sldId id="389" r:id="rId13"/>
    <p:sldId id="574" r:id="rId14"/>
    <p:sldId id="375" r:id="rId15"/>
    <p:sldId id="382" r:id="rId16"/>
    <p:sldId id="376" r:id="rId17"/>
    <p:sldId id="575" r:id="rId18"/>
    <p:sldId id="383" r:id="rId19"/>
    <p:sldId id="509" r:id="rId20"/>
    <p:sldId id="393" r:id="rId21"/>
    <p:sldId id="395" r:id="rId22"/>
    <p:sldId id="404" r:id="rId23"/>
    <p:sldId id="394" r:id="rId24"/>
    <p:sldId id="396" r:id="rId25"/>
    <p:sldId id="426" r:id="rId26"/>
    <p:sldId id="397" r:id="rId27"/>
    <p:sldId id="427" r:id="rId28"/>
    <p:sldId id="434" r:id="rId29"/>
    <p:sldId id="435" r:id="rId30"/>
    <p:sldId id="436" r:id="rId31"/>
    <p:sldId id="437" r:id="rId32"/>
    <p:sldId id="431" r:id="rId33"/>
    <p:sldId id="433" r:id="rId34"/>
    <p:sldId id="511" r:id="rId35"/>
    <p:sldId id="432" r:id="rId36"/>
    <p:sldId id="512" r:id="rId37"/>
    <p:sldId id="648" r:id="rId38"/>
    <p:sldId id="449" r:id="rId39"/>
    <p:sldId id="451" r:id="rId40"/>
    <p:sldId id="399" r:id="rId41"/>
    <p:sldId id="439" r:id="rId42"/>
    <p:sldId id="440" r:id="rId43"/>
    <p:sldId id="442" r:id="rId44"/>
    <p:sldId id="444" r:id="rId45"/>
    <p:sldId id="400" r:id="rId46"/>
    <p:sldId id="452" r:id="rId47"/>
    <p:sldId id="403" r:id="rId48"/>
    <p:sldId id="446" r:id="rId49"/>
    <p:sldId id="448" r:id="rId50"/>
    <p:sldId id="445" r:id="rId51"/>
    <p:sldId id="447" r:id="rId52"/>
    <p:sldId id="454" r:id="rId53"/>
    <p:sldId id="423" r:id="rId54"/>
    <p:sldId id="530" r:id="rId55"/>
    <p:sldId id="455" r:id="rId56"/>
    <p:sldId id="456" r:id="rId57"/>
    <p:sldId id="457" r:id="rId58"/>
    <p:sldId id="458" r:id="rId59"/>
    <p:sldId id="459" r:id="rId60"/>
    <p:sldId id="515" r:id="rId61"/>
    <p:sldId id="516" r:id="rId62"/>
    <p:sldId id="461" r:id="rId63"/>
    <p:sldId id="463" r:id="rId64"/>
    <p:sldId id="391" r:id="rId65"/>
    <p:sldId id="273" r:id="rId66"/>
    <p:sldId id="262" r:id="rId67"/>
    <p:sldId id="257" r:id="rId68"/>
    <p:sldId id="259" r:id="rId69"/>
    <p:sldId id="581" r:id="rId70"/>
    <p:sldId id="467" r:id="rId71"/>
    <p:sldId id="517" r:id="rId72"/>
    <p:sldId id="576" r:id="rId73"/>
    <p:sldId id="266" r:id="rId74"/>
    <p:sldId id="526" r:id="rId75"/>
    <p:sldId id="269" r:id="rId76"/>
    <p:sldId id="377" r:id="rId77"/>
    <p:sldId id="270" r:id="rId78"/>
    <p:sldId id="260" r:id="rId79"/>
    <p:sldId id="271" r:id="rId80"/>
    <p:sldId id="272" r:id="rId81"/>
    <p:sldId id="531" r:id="rId82"/>
    <p:sldId id="277" r:id="rId83"/>
    <p:sldId id="470" r:id="rId84"/>
    <p:sldId id="553" r:id="rId85"/>
    <p:sldId id="468" r:id="rId86"/>
    <p:sldId id="469" r:id="rId87"/>
    <p:sldId id="280" r:id="rId88"/>
    <p:sldId id="557" r:id="rId89"/>
    <p:sldId id="554" r:id="rId90"/>
    <p:sldId id="556" r:id="rId91"/>
    <p:sldId id="593" r:id="rId92"/>
    <p:sldId id="649" r:id="rId93"/>
    <p:sldId id="555" r:id="rId94"/>
    <p:sldId id="471" r:id="rId95"/>
    <p:sldId id="281" r:id="rId96"/>
    <p:sldId id="472" r:id="rId97"/>
    <p:sldId id="282" r:id="rId98"/>
    <p:sldId id="284" r:id="rId99"/>
    <p:sldId id="513" r:id="rId100"/>
    <p:sldId id="518" r:id="rId101"/>
    <p:sldId id="622" r:id="rId102"/>
    <p:sldId id="634" r:id="rId103"/>
    <p:sldId id="635" r:id="rId104"/>
    <p:sldId id="562" r:id="rId105"/>
    <p:sldId id="632" r:id="rId106"/>
    <p:sldId id="633" r:id="rId107"/>
    <p:sldId id="536" r:id="rId108"/>
    <p:sldId id="537" r:id="rId109"/>
    <p:sldId id="538" r:id="rId110"/>
    <p:sldId id="542" r:id="rId111"/>
    <p:sldId id="539" r:id="rId112"/>
    <p:sldId id="540" r:id="rId113"/>
    <p:sldId id="541" r:id="rId114"/>
    <p:sldId id="631" r:id="rId115"/>
    <p:sldId id="558" r:id="rId116"/>
    <p:sldId id="608" r:id="rId117"/>
    <p:sldId id="543" r:id="rId118"/>
    <p:sldId id="544" r:id="rId119"/>
    <p:sldId id="545" r:id="rId120"/>
    <p:sldId id="609" r:id="rId121"/>
    <p:sldId id="603" r:id="rId122"/>
    <p:sldId id="605" r:id="rId123"/>
    <p:sldId id="606" r:id="rId124"/>
    <p:sldId id="607" r:id="rId125"/>
    <p:sldId id="604" r:id="rId126"/>
    <p:sldId id="566" r:id="rId127"/>
    <p:sldId id="568" r:id="rId128"/>
    <p:sldId id="602" r:id="rId129"/>
    <p:sldId id="570" r:id="rId130"/>
    <p:sldId id="571" r:id="rId131"/>
    <p:sldId id="636" r:id="rId132"/>
    <p:sldId id="616" r:id="rId133"/>
    <p:sldId id="626" r:id="rId134"/>
    <p:sldId id="623" r:id="rId135"/>
    <p:sldId id="624" r:id="rId136"/>
    <p:sldId id="614" r:id="rId137"/>
    <p:sldId id="617" r:id="rId138"/>
    <p:sldId id="637" r:id="rId139"/>
    <p:sldId id="308" r:id="rId140"/>
    <p:sldId id="610" r:id="rId141"/>
    <p:sldId id="600" r:id="rId142"/>
    <p:sldId id="619" r:id="rId143"/>
    <p:sldId id="627" r:id="rId144"/>
    <p:sldId id="628" r:id="rId145"/>
    <p:sldId id="584" r:id="rId146"/>
    <p:sldId id="585" r:id="rId147"/>
    <p:sldId id="586" r:id="rId148"/>
    <p:sldId id="587" r:id="rId149"/>
    <p:sldId id="621" r:id="rId150"/>
    <p:sldId id="588" r:id="rId151"/>
    <p:sldId id="589" r:id="rId152"/>
    <p:sldId id="590" r:id="rId153"/>
    <p:sldId id="591" r:id="rId154"/>
    <p:sldId id="620" r:id="rId155"/>
    <p:sldId id="599" r:id="rId156"/>
    <p:sldId id="651" r:id="rId157"/>
    <p:sldId id="594" r:id="rId158"/>
    <p:sldId id="563" r:id="rId159"/>
    <p:sldId id="310" r:id="rId160"/>
    <p:sldId id="312" r:id="rId161"/>
    <p:sldId id="313" r:id="rId162"/>
    <p:sldId id="314" r:id="rId163"/>
    <p:sldId id="318" r:id="rId164"/>
    <p:sldId id="504" r:id="rId165"/>
    <p:sldId id="519" r:id="rId166"/>
    <p:sldId id="564" r:id="rId167"/>
    <p:sldId id="525" r:id="rId168"/>
    <p:sldId id="473" r:id="rId169"/>
    <p:sldId id="474" r:id="rId170"/>
    <p:sldId id="497" r:id="rId171"/>
    <p:sldId id="498" r:id="rId172"/>
    <p:sldId id="499" r:id="rId173"/>
    <p:sldId id="520" r:id="rId174"/>
    <p:sldId id="500" r:id="rId175"/>
    <p:sldId id="501" r:id="rId176"/>
    <p:sldId id="485" r:id="rId177"/>
    <p:sldId id="336" r:id="rId178"/>
    <p:sldId id="339" r:id="rId179"/>
    <p:sldId id="340" r:id="rId180"/>
    <p:sldId id="343" r:id="rId181"/>
    <p:sldId id="344" r:id="rId182"/>
    <p:sldId id="560" r:id="rId183"/>
    <p:sldId id="561" r:id="rId184"/>
    <p:sldId id="483" r:id="rId185"/>
    <p:sldId id="345" r:id="rId186"/>
    <p:sldId id="486" r:id="rId187"/>
    <p:sldId id="346" r:id="rId188"/>
    <p:sldId id="348" r:id="rId189"/>
    <p:sldId id="349" r:id="rId190"/>
    <p:sldId id="488" r:id="rId191"/>
    <p:sldId id="495" r:id="rId192"/>
    <p:sldId id="506" r:id="rId193"/>
    <p:sldId id="333" r:id="rId194"/>
    <p:sldId id="508" r:id="rId195"/>
    <p:sldId id="332" r:id="rId196"/>
    <p:sldId id="507" r:id="rId197"/>
    <p:sldId id="630" r:id="rId198"/>
    <p:sldId id="638" r:id="rId1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758" userDrawn="1">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8" autoAdjust="0"/>
    <p:restoredTop sz="80286" autoAdjust="0"/>
  </p:normalViewPr>
  <p:slideViewPr>
    <p:cSldViewPr snapToGrid="0" snapToObjects="1" showGuides="1">
      <p:cViewPr varScale="1">
        <p:scale>
          <a:sx n="108" d="100"/>
          <a:sy n="108" d="100"/>
        </p:scale>
        <p:origin x="-1352" y="-112"/>
      </p:cViewPr>
      <p:guideLst>
        <p:guide orient="horz" pos="758"/>
        <p:guide pos="117"/>
      </p:guideLst>
    </p:cSldViewPr>
  </p:slideViewPr>
  <p:outlineViewPr>
    <p:cViewPr>
      <p:scale>
        <a:sx n="33" d="100"/>
        <a:sy n="33" d="100"/>
      </p:scale>
      <p:origin x="0" y="76168"/>
    </p:cViewPr>
  </p:outlineViewPr>
  <p:notesTextViewPr>
    <p:cViewPr>
      <p:scale>
        <a:sx n="100" d="100"/>
        <a:sy n="100" d="100"/>
      </p:scale>
      <p:origin x="0" y="0"/>
    </p:cViewPr>
  </p:notesTextViewPr>
  <p:sorterViewPr>
    <p:cViewPr varScale="1">
      <p:scale>
        <a:sx n="100" d="100"/>
        <a:sy n="100" d="100"/>
      </p:scale>
      <p:origin x="0" y="1024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notesMaster" Target="notesMasters/notesMaster1.xml"/><Relationship Id="rId201" Type="http://schemas.openxmlformats.org/officeDocument/2006/relationships/handoutMaster" Target="handoutMasters/handoutMaster1.xml"/><Relationship Id="rId202" Type="http://schemas.openxmlformats.org/officeDocument/2006/relationships/printerSettings" Target="printerSettings/printerSettings1.bin"/><Relationship Id="rId203"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viewProps" Target="viewProps.xml"/><Relationship Id="rId205" Type="http://schemas.openxmlformats.org/officeDocument/2006/relationships/theme" Target="theme/theme1.xml"/><Relationship Id="rId206"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albotm:Dropbox:MIGS2016:rawSUSdata4ANOV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Sheet1!$L$35</c:f>
              <c:strCache>
                <c:ptCount val="1"/>
                <c:pt idx="0">
                  <c:v>Interval of "certainty"</c:v>
                </c:pt>
              </c:strCache>
            </c:strRef>
          </c:tx>
          <c:spPr>
            <a:ln w="25400" cap="flat" cmpd="sng" algn="ctr">
              <a:solidFill>
                <a:schemeClr val="dk1">
                  <a:shade val="50000"/>
                </a:schemeClr>
              </a:solidFill>
              <a:prstDash val="solid"/>
            </a:ln>
            <a:effectLst/>
          </c:spPr>
          <c:marker>
            <c:spPr>
              <a:solidFill>
                <a:schemeClr val="dk1"/>
              </a:solidFill>
              <a:ln w="25400" cap="flat" cmpd="sng" algn="ctr">
                <a:solidFill>
                  <a:schemeClr val="dk1">
                    <a:shade val="50000"/>
                  </a:schemeClr>
                </a:solidFill>
                <a:prstDash val="solid"/>
              </a:ln>
              <a:effectLst/>
            </c:spPr>
          </c:marker>
          <c:dLbls>
            <c:spPr>
              <a:noFill/>
              <a:ln>
                <a:noFill/>
              </a:ln>
              <a:effectLst/>
            </c:spPr>
            <c:txPr>
              <a:bodyPr/>
              <a:lstStyle/>
              <a:p>
                <a:pPr>
                  <a:defRPr sz="1400"/>
                </a:pPr>
                <a:endParaRPr lang="en-US"/>
              </a:p>
            </c:txPr>
            <c:dLblPos val="l"/>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xVal>
            <c:numRef>
              <c:f>Sheet1!$K$36:$K$38</c:f>
              <c:numCache>
                <c:formatCode>0.0%</c:formatCode>
                <c:ptCount val="3"/>
                <c:pt idx="0">
                  <c:v>0.682</c:v>
                </c:pt>
                <c:pt idx="1">
                  <c:v>0.954</c:v>
                </c:pt>
                <c:pt idx="2">
                  <c:v>0.997</c:v>
                </c:pt>
              </c:numCache>
            </c:numRef>
          </c:xVal>
          <c:yVal>
            <c:numRef>
              <c:f>Sheet1!$L$36:$L$38</c:f>
              <c:numCache>
                <c:formatCode>General</c:formatCode>
                <c:ptCount val="3"/>
                <c:pt idx="0">
                  <c:v>0.286</c:v>
                </c:pt>
                <c:pt idx="1">
                  <c:v>0.56</c:v>
                </c:pt>
                <c:pt idx="2">
                  <c:v>0.84</c:v>
                </c:pt>
              </c:numCache>
            </c:numRef>
          </c:yVal>
          <c:smooth val="1"/>
          <c:extLst xmlns:c16r2="http://schemas.microsoft.com/office/drawing/2015/06/chart">
            <c:ext xmlns:c16="http://schemas.microsoft.com/office/drawing/2014/chart" uri="{C3380CC4-5D6E-409C-BE32-E72D297353CC}">
              <c16:uniqueId val="{00000000-5F67-4284-AE7C-61028F2D17C4}"/>
            </c:ext>
          </c:extLst>
        </c:ser>
        <c:dLbls>
          <c:dLblPos val="l"/>
          <c:showLegendKey val="0"/>
          <c:showVal val="1"/>
          <c:showCatName val="0"/>
          <c:showSerName val="0"/>
          <c:showPercent val="0"/>
          <c:showBubbleSize val="0"/>
        </c:dLbls>
        <c:axId val="-2079880216"/>
        <c:axId val="-2079868616"/>
      </c:scatterChart>
      <c:valAx>
        <c:axId val="-2079880216"/>
        <c:scaling>
          <c:orientation val="minMax"/>
          <c:max val="1.0"/>
        </c:scaling>
        <c:delete val="0"/>
        <c:axPos val="b"/>
        <c:title>
          <c:tx>
            <c:rich>
              <a:bodyPr/>
              <a:lstStyle/>
              <a:p>
                <a:pPr>
                  <a:defRPr sz="1200"/>
                </a:pPr>
                <a:r>
                  <a:rPr lang="en-US" sz="1200" dirty="0" smtClean="0"/>
                  <a:t>Chances to predict</a:t>
                </a:r>
                <a:r>
                  <a:rPr lang="en-US" sz="1200" baseline="0" dirty="0" smtClean="0"/>
                  <a:t> correctly</a:t>
                </a:r>
                <a:endParaRPr lang="en-US" sz="1200" dirty="0"/>
              </a:p>
            </c:rich>
          </c:tx>
          <c:layout/>
          <c:overlay val="0"/>
        </c:title>
        <c:numFmt formatCode="0%" sourceLinked="0"/>
        <c:majorTickMark val="out"/>
        <c:minorTickMark val="none"/>
        <c:tickLblPos val="nextTo"/>
        <c:txPr>
          <a:bodyPr/>
          <a:lstStyle/>
          <a:p>
            <a:pPr>
              <a:defRPr sz="1400" baseline="0"/>
            </a:pPr>
            <a:endParaRPr lang="en-US"/>
          </a:p>
        </c:txPr>
        <c:crossAx val="-2079868616"/>
        <c:crosses val="autoZero"/>
        <c:crossBetween val="midCat"/>
      </c:valAx>
      <c:valAx>
        <c:axId val="-2079868616"/>
        <c:scaling>
          <c:orientation val="minMax"/>
          <c:max val="1.0"/>
        </c:scaling>
        <c:delete val="0"/>
        <c:axPos val="l"/>
        <c:majorGridlines/>
        <c:title>
          <c:tx>
            <c:rich>
              <a:bodyPr rot="-5400000" vert="horz"/>
              <a:lstStyle/>
              <a:p>
                <a:pPr>
                  <a:defRPr sz="1200"/>
                </a:pPr>
                <a:r>
                  <a:rPr lang="en-US" sz="1200" dirty="0" smtClean="0"/>
                  <a:t> Mean’s interval width</a:t>
                </a:r>
                <a:endParaRPr lang="en-US" sz="1200" dirty="0"/>
              </a:p>
            </c:rich>
          </c:tx>
          <c:layout/>
          <c:overlay val="0"/>
        </c:title>
        <c:numFmt formatCode="0%" sourceLinked="0"/>
        <c:majorTickMark val="out"/>
        <c:minorTickMark val="none"/>
        <c:tickLblPos val="nextTo"/>
        <c:txPr>
          <a:bodyPr/>
          <a:lstStyle/>
          <a:p>
            <a:pPr>
              <a:defRPr sz="1400"/>
            </a:pPr>
            <a:endParaRPr lang="en-US"/>
          </a:p>
        </c:txPr>
        <c:crossAx val="-2079880216"/>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rawSUSdata4ANOVA.csv!$A$19</c:f>
              <c:strCache>
                <c:ptCount val="1"/>
                <c:pt idx="0">
                  <c:v>Means</c:v>
                </c:pt>
              </c:strCache>
            </c:strRef>
          </c:tx>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invertIfNegative val="0"/>
          <c:errBars>
            <c:errBarType val="both"/>
            <c:errValType val="cust"/>
            <c:noEndCap val="0"/>
            <c:plus>
              <c:numRef>
                <c:f>rawSUSdata4ANOVA.csv!$B$21:$E$21</c:f>
                <c:numCache>
                  <c:formatCode>General</c:formatCode>
                  <c:ptCount val="4"/>
                  <c:pt idx="0">
                    <c:v>0.686111529875702</c:v>
                  </c:pt>
                  <c:pt idx="1">
                    <c:v>0.716155236089757</c:v>
                  </c:pt>
                  <c:pt idx="2">
                    <c:v>0.918921935368551</c:v>
                  </c:pt>
                  <c:pt idx="3">
                    <c:v>0.933752187522962</c:v>
                  </c:pt>
                </c:numCache>
              </c:numRef>
            </c:plus>
            <c:minus>
              <c:numRef>
                <c:f>rawSUSdata4ANOVA.csv!$B$21:$E$21</c:f>
                <c:numCache>
                  <c:formatCode>General</c:formatCode>
                  <c:ptCount val="4"/>
                  <c:pt idx="0">
                    <c:v>0.686111529875702</c:v>
                  </c:pt>
                  <c:pt idx="1">
                    <c:v>0.716155236089757</c:v>
                  </c:pt>
                  <c:pt idx="2">
                    <c:v>0.918921935368551</c:v>
                  </c:pt>
                  <c:pt idx="3">
                    <c:v>0.933752187522962</c:v>
                  </c:pt>
                </c:numCache>
              </c:numRef>
            </c:minus>
          </c:errBars>
          <c:cat>
            <c:strRef>
              <c:f>rawSUSdata4ANOVA.csv!$B$18:$E$18</c:f>
              <c:strCache>
                <c:ptCount val="4"/>
                <c:pt idx="0">
                  <c:v>version_A</c:v>
                </c:pt>
                <c:pt idx="1">
                  <c:v>version_B</c:v>
                </c:pt>
                <c:pt idx="2">
                  <c:v>version_C</c:v>
                </c:pt>
                <c:pt idx="3">
                  <c:v>version_D</c:v>
                </c:pt>
              </c:strCache>
            </c:strRef>
          </c:cat>
          <c:val>
            <c:numRef>
              <c:f>rawSUSdata4ANOVA.csv!$B$19:$E$19</c:f>
              <c:numCache>
                <c:formatCode>General</c:formatCode>
                <c:ptCount val="4"/>
                <c:pt idx="0">
                  <c:v>8.200000000000001</c:v>
                </c:pt>
                <c:pt idx="1">
                  <c:v>4.0</c:v>
                </c:pt>
                <c:pt idx="2">
                  <c:v>3.1</c:v>
                </c:pt>
                <c:pt idx="3">
                  <c:v>8.0</c:v>
                </c:pt>
              </c:numCache>
            </c:numRef>
          </c:val>
          <c:extLst xmlns:c16r2="http://schemas.microsoft.com/office/drawing/2015/06/chart">
            <c:ext xmlns:c16="http://schemas.microsoft.com/office/drawing/2014/chart" uri="{C3380CC4-5D6E-409C-BE32-E72D297353CC}">
              <c16:uniqueId val="{00000000-93B5-48C2-838D-A1E53BF91689}"/>
            </c:ext>
          </c:extLst>
        </c:ser>
        <c:dLbls>
          <c:showLegendKey val="0"/>
          <c:showVal val="0"/>
          <c:showCatName val="0"/>
          <c:showSerName val="0"/>
          <c:showPercent val="0"/>
          <c:showBubbleSize val="0"/>
        </c:dLbls>
        <c:gapWidth val="150"/>
        <c:axId val="-2077067160"/>
        <c:axId val="-2077064184"/>
      </c:barChart>
      <c:catAx>
        <c:axId val="-2077067160"/>
        <c:scaling>
          <c:orientation val="minMax"/>
        </c:scaling>
        <c:delete val="0"/>
        <c:axPos val="b"/>
        <c:numFmt formatCode="General" sourceLinked="0"/>
        <c:majorTickMark val="out"/>
        <c:minorTickMark val="none"/>
        <c:tickLblPos val="nextTo"/>
        <c:crossAx val="-2077064184"/>
        <c:crosses val="autoZero"/>
        <c:auto val="1"/>
        <c:lblAlgn val="ctr"/>
        <c:lblOffset val="100"/>
        <c:noMultiLvlLbl val="0"/>
      </c:catAx>
      <c:valAx>
        <c:axId val="-2077064184"/>
        <c:scaling>
          <c:orientation val="minMax"/>
        </c:scaling>
        <c:delete val="0"/>
        <c:axPos val="l"/>
        <c:majorGridlines/>
        <c:numFmt formatCode="General" sourceLinked="1"/>
        <c:majorTickMark val="out"/>
        <c:minorTickMark val="none"/>
        <c:tickLblPos val="nextTo"/>
        <c:crossAx val="-207706716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9B576-8CBD-9247-AE65-A0AA92686544}" type="doc">
      <dgm:prSet loTypeId="urn:microsoft.com/office/officeart/2005/8/layout/hierarchy1" loCatId="" qsTypeId="urn:microsoft.com/office/officeart/2005/8/quickstyle/simple3" qsCatId="simple" csTypeId="urn:microsoft.com/office/officeart/2005/8/colors/accent0_1" csCatId="mainScheme" phldr="1"/>
      <dgm:spPr/>
      <dgm:t>
        <a:bodyPr/>
        <a:lstStyle/>
        <a:p>
          <a:endParaRPr lang="en-US"/>
        </a:p>
      </dgm:t>
    </dgm:pt>
    <dgm:pt modelId="{41D8FC0F-8453-9746-A694-DFAA1E933A24}">
      <dgm:prSet phldrT="[Text]"/>
      <dgm:spPr/>
      <dgm:t>
        <a:bodyPr/>
        <a:lstStyle/>
        <a:p>
          <a:r>
            <a:rPr lang="en-US" dirty="0" smtClean="0"/>
            <a:t>Do we know the population’s standard deviation?    </a:t>
          </a:r>
          <a:endParaRPr lang="en-US" dirty="0"/>
        </a:p>
      </dgm:t>
    </dgm:pt>
    <dgm:pt modelId="{55C46687-8185-544A-B32B-3CF1352E3837}" type="parTrans" cxnId="{E0EB487C-0463-154A-B5A6-EF159148D0E6}">
      <dgm:prSet/>
      <dgm:spPr/>
      <dgm:t>
        <a:bodyPr/>
        <a:lstStyle/>
        <a:p>
          <a:endParaRPr lang="en-US"/>
        </a:p>
      </dgm:t>
    </dgm:pt>
    <dgm:pt modelId="{FECF6263-7D8F-6C40-A3B8-F892ABD827DD}" type="sibTrans" cxnId="{E0EB487C-0463-154A-B5A6-EF159148D0E6}">
      <dgm:prSet/>
      <dgm:spPr/>
      <dgm:t>
        <a:bodyPr/>
        <a:lstStyle/>
        <a:p>
          <a:endParaRPr lang="en-US"/>
        </a:p>
      </dgm:t>
    </dgm:pt>
    <dgm:pt modelId="{65BEF57A-9844-684B-A57D-C3D5FDC61D44}">
      <dgm:prSet phldrT="[Text]"/>
      <dgm:spPr/>
      <dgm:t>
        <a:bodyPr/>
        <a:lstStyle/>
        <a:p>
          <a:r>
            <a:rPr lang="en-US" b="1" dirty="0" smtClean="0"/>
            <a:t>Yes:</a:t>
          </a:r>
        </a:p>
        <a:p>
          <a:r>
            <a:rPr lang="en-US" dirty="0" smtClean="0"/>
            <a:t>Is the sample size above 30?</a:t>
          </a:r>
          <a:endParaRPr lang="en-US" dirty="0"/>
        </a:p>
      </dgm:t>
    </dgm:pt>
    <dgm:pt modelId="{F6CA68D9-F528-9A45-9DB2-12F7134096AC}" type="parTrans" cxnId="{93AB638B-398B-6842-AABA-2FAA7197E1EC}">
      <dgm:prSet/>
      <dgm:spPr/>
      <dgm:t>
        <a:bodyPr/>
        <a:lstStyle/>
        <a:p>
          <a:endParaRPr lang="en-US"/>
        </a:p>
      </dgm:t>
    </dgm:pt>
    <dgm:pt modelId="{F28E5E23-5A80-194D-AFB1-71C5DA250C03}" type="sibTrans" cxnId="{93AB638B-398B-6842-AABA-2FAA7197E1EC}">
      <dgm:prSet/>
      <dgm:spPr/>
      <dgm:t>
        <a:bodyPr/>
        <a:lstStyle/>
        <a:p>
          <a:endParaRPr lang="en-US"/>
        </a:p>
      </dgm:t>
    </dgm:pt>
    <dgm:pt modelId="{360DED27-9893-F641-9167-54CDDEE792DF}">
      <dgm:prSet phldrT="[Text]"/>
      <dgm:spPr/>
      <dgm:t>
        <a:bodyPr/>
        <a:lstStyle/>
        <a:p>
          <a:r>
            <a:rPr lang="en-US" b="1" dirty="0" smtClean="0"/>
            <a:t>Yes: </a:t>
          </a:r>
        </a:p>
        <a:p>
          <a:r>
            <a:rPr lang="en-US" dirty="0" smtClean="0"/>
            <a:t>Use the z-score</a:t>
          </a:r>
          <a:endParaRPr lang="en-US" dirty="0"/>
        </a:p>
      </dgm:t>
    </dgm:pt>
    <dgm:pt modelId="{2F6ECCFE-EB51-9741-889A-4850D13946E5}" type="parTrans" cxnId="{D10028BA-8675-FF4B-A313-6B78008CD03B}">
      <dgm:prSet/>
      <dgm:spPr/>
      <dgm:t>
        <a:bodyPr/>
        <a:lstStyle/>
        <a:p>
          <a:endParaRPr lang="en-US"/>
        </a:p>
      </dgm:t>
    </dgm:pt>
    <dgm:pt modelId="{DADCDAF1-2160-F84D-BDE4-91D0D021948A}" type="sibTrans" cxnId="{D10028BA-8675-FF4B-A313-6B78008CD03B}">
      <dgm:prSet/>
      <dgm:spPr/>
      <dgm:t>
        <a:bodyPr/>
        <a:lstStyle/>
        <a:p>
          <a:endParaRPr lang="en-US"/>
        </a:p>
      </dgm:t>
    </dgm:pt>
    <dgm:pt modelId="{C577A5F8-7DE6-9F42-BA67-DDCF75C0FD0B}">
      <dgm:prSet phldrT="[Text]"/>
      <dgm:spPr/>
      <dgm:t>
        <a:bodyPr/>
        <a:lstStyle/>
        <a:p>
          <a:r>
            <a:rPr lang="en-US" b="1" dirty="0" smtClean="0"/>
            <a:t>No:</a:t>
          </a:r>
        </a:p>
        <a:p>
          <a:r>
            <a:rPr lang="en-US" dirty="0" smtClean="0"/>
            <a:t> use the t-score, but replace s in the t-score formula with </a:t>
          </a:r>
          <a:r>
            <a:rPr lang="mr-IN" dirty="0" smtClean="0"/>
            <a:t>σ</a:t>
          </a:r>
          <a:endParaRPr lang="en-US" dirty="0"/>
        </a:p>
      </dgm:t>
    </dgm:pt>
    <dgm:pt modelId="{38949563-C128-E64C-BCD9-B9BE452B24BC}" type="parTrans" cxnId="{38603EAF-8064-6947-A504-BB5C68985677}">
      <dgm:prSet/>
      <dgm:spPr/>
      <dgm:t>
        <a:bodyPr/>
        <a:lstStyle/>
        <a:p>
          <a:endParaRPr lang="en-US"/>
        </a:p>
      </dgm:t>
    </dgm:pt>
    <dgm:pt modelId="{9807BBD3-8342-5549-8B32-E116B8C6A14E}" type="sibTrans" cxnId="{38603EAF-8064-6947-A504-BB5C68985677}">
      <dgm:prSet/>
      <dgm:spPr/>
      <dgm:t>
        <a:bodyPr/>
        <a:lstStyle/>
        <a:p>
          <a:endParaRPr lang="en-US"/>
        </a:p>
      </dgm:t>
    </dgm:pt>
    <dgm:pt modelId="{2105E855-E7FA-4A43-B0CB-4AAEF92498E8}">
      <dgm:prSet phldrT="[Text]"/>
      <dgm:spPr/>
      <dgm:t>
        <a:bodyPr/>
        <a:lstStyle/>
        <a:p>
          <a:r>
            <a:rPr lang="en-US" b="1" dirty="0" smtClean="0"/>
            <a:t>No: </a:t>
          </a:r>
        </a:p>
        <a:p>
          <a:r>
            <a:rPr lang="en-US" dirty="0" smtClean="0"/>
            <a:t>Use the t-score</a:t>
          </a:r>
          <a:endParaRPr lang="en-US" dirty="0"/>
        </a:p>
      </dgm:t>
    </dgm:pt>
    <dgm:pt modelId="{D7748AD9-ABF8-4946-BD86-A80D7C4221DF}" type="parTrans" cxnId="{DEDC7664-D468-1D4F-9271-1451830DCC83}">
      <dgm:prSet/>
      <dgm:spPr/>
      <dgm:t>
        <a:bodyPr/>
        <a:lstStyle/>
        <a:p>
          <a:endParaRPr lang="en-US"/>
        </a:p>
      </dgm:t>
    </dgm:pt>
    <dgm:pt modelId="{53A1EA4F-4CFF-6843-B501-7B9356B3C69B}" type="sibTrans" cxnId="{DEDC7664-D468-1D4F-9271-1451830DCC83}">
      <dgm:prSet/>
      <dgm:spPr/>
      <dgm:t>
        <a:bodyPr/>
        <a:lstStyle/>
        <a:p>
          <a:endParaRPr lang="en-US"/>
        </a:p>
      </dgm:t>
    </dgm:pt>
    <dgm:pt modelId="{EE7C9858-A310-7845-AF35-22A6E5F13DA0}" type="pres">
      <dgm:prSet presAssocID="{6339B576-8CBD-9247-AE65-A0AA92686544}" presName="hierChild1" presStyleCnt="0">
        <dgm:presLayoutVars>
          <dgm:chPref val="1"/>
          <dgm:dir/>
          <dgm:animOne val="branch"/>
          <dgm:animLvl val="lvl"/>
          <dgm:resizeHandles/>
        </dgm:presLayoutVars>
      </dgm:prSet>
      <dgm:spPr/>
      <dgm:t>
        <a:bodyPr/>
        <a:lstStyle/>
        <a:p>
          <a:endParaRPr lang="en-US"/>
        </a:p>
      </dgm:t>
    </dgm:pt>
    <dgm:pt modelId="{6B63A77F-8793-F04F-AA57-FB4097AFC3A5}" type="pres">
      <dgm:prSet presAssocID="{41D8FC0F-8453-9746-A694-DFAA1E933A24}" presName="hierRoot1" presStyleCnt="0"/>
      <dgm:spPr/>
    </dgm:pt>
    <dgm:pt modelId="{95FA11AC-3EFD-B141-9F79-CC3C0FFEA52A}" type="pres">
      <dgm:prSet presAssocID="{41D8FC0F-8453-9746-A694-DFAA1E933A24}" presName="composite" presStyleCnt="0"/>
      <dgm:spPr/>
    </dgm:pt>
    <dgm:pt modelId="{180746F3-1B93-DB43-AFA1-236606AB68DE}" type="pres">
      <dgm:prSet presAssocID="{41D8FC0F-8453-9746-A694-DFAA1E933A24}" presName="background" presStyleLbl="node0" presStyleIdx="0" presStyleCnt="1"/>
      <dgm:spPr/>
    </dgm:pt>
    <dgm:pt modelId="{F5956CBB-4C17-5A48-85F5-3DBAEFE881EC}" type="pres">
      <dgm:prSet presAssocID="{41D8FC0F-8453-9746-A694-DFAA1E933A24}" presName="text" presStyleLbl="fgAcc0" presStyleIdx="0" presStyleCnt="1" custLinFactNeighborX="-4419" custLinFactNeighborY="-1160">
        <dgm:presLayoutVars>
          <dgm:chPref val="3"/>
        </dgm:presLayoutVars>
      </dgm:prSet>
      <dgm:spPr/>
      <dgm:t>
        <a:bodyPr/>
        <a:lstStyle/>
        <a:p>
          <a:endParaRPr lang="en-US"/>
        </a:p>
      </dgm:t>
    </dgm:pt>
    <dgm:pt modelId="{0FFFF6BA-45D5-834D-A3C4-A53B1A81BF39}" type="pres">
      <dgm:prSet presAssocID="{41D8FC0F-8453-9746-A694-DFAA1E933A24}" presName="hierChild2" presStyleCnt="0"/>
      <dgm:spPr/>
    </dgm:pt>
    <dgm:pt modelId="{B2B39AA1-5F00-4845-8A98-8E4C9D3C6671}" type="pres">
      <dgm:prSet presAssocID="{F6CA68D9-F528-9A45-9DB2-12F7134096AC}" presName="Name10" presStyleLbl="parChTrans1D2" presStyleIdx="0" presStyleCnt="2"/>
      <dgm:spPr/>
      <dgm:t>
        <a:bodyPr/>
        <a:lstStyle/>
        <a:p>
          <a:endParaRPr lang="en-US"/>
        </a:p>
      </dgm:t>
    </dgm:pt>
    <dgm:pt modelId="{2636809C-4224-A748-BDAF-BABD60BCB144}" type="pres">
      <dgm:prSet presAssocID="{65BEF57A-9844-684B-A57D-C3D5FDC61D44}" presName="hierRoot2" presStyleCnt="0"/>
      <dgm:spPr/>
    </dgm:pt>
    <dgm:pt modelId="{EB1D9BB4-0750-4B42-89E6-CFCC77114747}" type="pres">
      <dgm:prSet presAssocID="{65BEF57A-9844-684B-A57D-C3D5FDC61D44}" presName="composite2" presStyleCnt="0"/>
      <dgm:spPr/>
    </dgm:pt>
    <dgm:pt modelId="{66B0DF45-8377-8B44-8774-5E6F247B9EB4}" type="pres">
      <dgm:prSet presAssocID="{65BEF57A-9844-684B-A57D-C3D5FDC61D44}" presName="background2" presStyleLbl="node2" presStyleIdx="0" presStyleCnt="2"/>
      <dgm:spPr/>
    </dgm:pt>
    <dgm:pt modelId="{6C44486F-B6E3-AF48-BB0F-EB9BAF7A6BD8}" type="pres">
      <dgm:prSet presAssocID="{65BEF57A-9844-684B-A57D-C3D5FDC61D44}" presName="text2" presStyleLbl="fgAcc2" presStyleIdx="0" presStyleCnt="2">
        <dgm:presLayoutVars>
          <dgm:chPref val="3"/>
        </dgm:presLayoutVars>
      </dgm:prSet>
      <dgm:spPr/>
      <dgm:t>
        <a:bodyPr/>
        <a:lstStyle/>
        <a:p>
          <a:endParaRPr lang="en-US"/>
        </a:p>
      </dgm:t>
    </dgm:pt>
    <dgm:pt modelId="{A5D2758D-E808-EF4D-99DB-D79821E94EC2}" type="pres">
      <dgm:prSet presAssocID="{65BEF57A-9844-684B-A57D-C3D5FDC61D44}" presName="hierChild3" presStyleCnt="0"/>
      <dgm:spPr/>
    </dgm:pt>
    <dgm:pt modelId="{0E0B63FD-7630-8C47-A559-13692B83EFE3}" type="pres">
      <dgm:prSet presAssocID="{2F6ECCFE-EB51-9741-889A-4850D13946E5}" presName="Name17" presStyleLbl="parChTrans1D3" presStyleIdx="0" presStyleCnt="2"/>
      <dgm:spPr/>
      <dgm:t>
        <a:bodyPr/>
        <a:lstStyle/>
        <a:p>
          <a:endParaRPr lang="en-US"/>
        </a:p>
      </dgm:t>
    </dgm:pt>
    <dgm:pt modelId="{5FE8C4C2-EB50-3641-B5F6-7D868E2D14F4}" type="pres">
      <dgm:prSet presAssocID="{360DED27-9893-F641-9167-54CDDEE792DF}" presName="hierRoot3" presStyleCnt="0"/>
      <dgm:spPr/>
    </dgm:pt>
    <dgm:pt modelId="{D2A13520-4EED-2144-A5B2-BBDA4D79D341}" type="pres">
      <dgm:prSet presAssocID="{360DED27-9893-F641-9167-54CDDEE792DF}" presName="composite3" presStyleCnt="0"/>
      <dgm:spPr/>
    </dgm:pt>
    <dgm:pt modelId="{628E3522-8A52-614D-A0AD-403ABD82EF3B}" type="pres">
      <dgm:prSet presAssocID="{360DED27-9893-F641-9167-54CDDEE792DF}" presName="background3" presStyleLbl="node3" presStyleIdx="0" presStyleCnt="2"/>
      <dgm:spPr/>
    </dgm:pt>
    <dgm:pt modelId="{515105F6-EE80-2442-B7D9-08BEFE2D03B7}" type="pres">
      <dgm:prSet presAssocID="{360DED27-9893-F641-9167-54CDDEE792DF}" presName="text3" presStyleLbl="fgAcc3" presStyleIdx="0" presStyleCnt="2">
        <dgm:presLayoutVars>
          <dgm:chPref val="3"/>
        </dgm:presLayoutVars>
      </dgm:prSet>
      <dgm:spPr/>
      <dgm:t>
        <a:bodyPr/>
        <a:lstStyle/>
        <a:p>
          <a:endParaRPr lang="en-US"/>
        </a:p>
      </dgm:t>
    </dgm:pt>
    <dgm:pt modelId="{043271FA-6572-544D-A295-1B572E341359}" type="pres">
      <dgm:prSet presAssocID="{360DED27-9893-F641-9167-54CDDEE792DF}" presName="hierChild4" presStyleCnt="0"/>
      <dgm:spPr/>
    </dgm:pt>
    <dgm:pt modelId="{7E795858-63B4-1143-AE3A-4E328456BFC4}" type="pres">
      <dgm:prSet presAssocID="{38949563-C128-E64C-BCD9-B9BE452B24BC}" presName="Name17" presStyleLbl="parChTrans1D3" presStyleIdx="1" presStyleCnt="2"/>
      <dgm:spPr/>
      <dgm:t>
        <a:bodyPr/>
        <a:lstStyle/>
        <a:p>
          <a:endParaRPr lang="en-US"/>
        </a:p>
      </dgm:t>
    </dgm:pt>
    <dgm:pt modelId="{0D32CFCA-07F8-2847-8CF0-62687FA7DBB8}" type="pres">
      <dgm:prSet presAssocID="{C577A5F8-7DE6-9F42-BA67-DDCF75C0FD0B}" presName="hierRoot3" presStyleCnt="0"/>
      <dgm:spPr/>
    </dgm:pt>
    <dgm:pt modelId="{D42658BE-BBC2-AA40-B7DA-7E264E8664FC}" type="pres">
      <dgm:prSet presAssocID="{C577A5F8-7DE6-9F42-BA67-DDCF75C0FD0B}" presName="composite3" presStyleCnt="0"/>
      <dgm:spPr/>
    </dgm:pt>
    <dgm:pt modelId="{548BA8D0-566F-9646-8F52-5A1E8A7A48F4}" type="pres">
      <dgm:prSet presAssocID="{C577A5F8-7DE6-9F42-BA67-DDCF75C0FD0B}" presName="background3" presStyleLbl="node3" presStyleIdx="1" presStyleCnt="2"/>
      <dgm:spPr/>
    </dgm:pt>
    <dgm:pt modelId="{E018AD99-9BF4-EC4E-8CCE-F3BE5677813C}" type="pres">
      <dgm:prSet presAssocID="{C577A5F8-7DE6-9F42-BA67-DDCF75C0FD0B}" presName="text3" presStyleLbl="fgAcc3" presStyleIdx="1" presStyleCnt="2">
        <dgm:presLayoutVars>
          <dgm:chPref val="3"/>
        </dgm:presLayoutVars>
      </dgm:prSet>
      <dgm:spPr/>
      <dgm:t>
        <a:bodyPr/>
        <a:lstStyle/>
        <a:p>
          <a:endParaRPr lang="en-US"/>
        </a:p>
      </dgm:t>
    </dgm:pt>
    <dgm:pt modelId="{1B8E42BE-8DCD-574B-9FA8-6E26C823216C}" type="pres">
      <dgm:prSet presAssocID="{C577A5F8-7DE6-9F42-BA67-DDCF75C0FD0B}" presName="hierChild4" presStyleCnt="0"/>
      <dgm:spPr/>
    </dgm:pt>
    <dgm:pt modelId="{044127AE-87AE-6C41-A780-D84D77FA4B03}" type="pres">
      <dgm:prSet presAssocID="{D7748AD9-ABF8-4946-BD86-A80D7C4221DF}" presName="Name10" presStyleLbl="parChTrans1D2" presStyleIdx="1" presStyleCnt="2"/>
      <dgm:spPr/>
      <dgm:t>
        <a:bodyPr/>
        <a:lstStyle/>
        <a:p>
          <a:endParaRPr lang="en-US"/>
        </a:p>
      </dgm:t>
    </dgm:pt>
    <dgm:pt modelId="{A063DEA8-6F42-DC49-8D63-D645F69584F0}" type="pres">
      <dgm:prSet presAssocID="{2105E855-E7FA-4A43-B0CB-4AAEF92498E8}" presName="hierRoot2" presStyleCnt="0"/>
      <dgm:spPr/>
    </dgm:pt>
    <dgm:pt modelId="{D9C132EA-7BA2-CA43-A0B3-F059F7D1D7CE}" type="pres">
      <dgm:prSet presAssocID="{2105E855-E7FA-4A43-B0CB-4AAEF92498E8}" presName="composite2" presStyleCnt="0"/>
      <dgm:spPr/>
    </dgm:pt>
    <dgm:pt modelId="{1E248FF7-C49A-044B-B856-B5C244F0DF03}" type="pres">
      <dgm:prSet presAssocID="{2105E855-E7FA-4A43-B0CB-4AAEF92498E8}" presName="background2" presStyleLbl="node2" presStyleIdx="1" presStyleCnt="2"/>
      <dgm:spPr/>
    </dgm:pt>
    <dgm:pt modelId="{FFCB2D59-35DB-D747-ADB4-3B04AF7828E7}" type="pres">
      <dgm:prSet presAssocID="{2105E855-E7FA-4A43-B0CB-4AAEF92498E8}" presName="text2" presStyleLbl="fgAcc2" presStyleIdx="1" presStyleCnt="2">
        <dgm:presLayoutVars>
          <dgm:chPref val="3"/>
        </dgm:presLayoutVars>
      </dgm:prSet>
      <dgm:spPr/>
      <dgm:t>
        <a:bodyPr/>
        <a:lstStyle/>
        <a:p>
          <a:endParaRPr lang="en-US"/>
        </a:p>
      </dgm:t>
    </dgm:pt>
    <dgm:pt modelId="{0F504F8C-0F2C-504C-8023-56D881272B0C}" type="pres">
      <dgm:prSet presAssocID="{2105E855-E7FA-4A43-B0CB-4AAEF92498E8}" presName="hierChild3" presStyleCnt="0"/>
      <dgm:spPr/>
    </dgm:pt>
  </dgm:ptLst>
  <dgm:cxnLst>
    <dgm:cxn modelId="{90D9775E-6A0A-C74E-96C6-C66BA9BE1F9B}" type="presOf" srcId="{65BEF57A-9844-684B-A57D-C3D5FDC61D44}" destId="{6C44486F-B6E3-AF48-BB0F-EB9BAF7A6BD8}" srcOrd="0" destOrd="0" presId="urn:microsoft.com/office/officeart/2005/8/layout/hierarchy1"/>
    <dgm:cxn modelId="{93AB638B-398B-6842-AABA-2FAA7197E1EC}" srcId="{41D8FC0F-8453-9746-A694-DFAA1E933A24}" destId="{65BEF57A-9844-684B-A57D-C3D5FDC61D44}" srcOrd="0" destOrd="0" parTransId="{F6CA68D9-F528-9A45-9DB2-12F7134096AC}" sibTransId="{F28E5E23-5A80-194D-AFB1-71C5DA250C03}"/>
    <dgm:cxn modelId="{5E4716DE-6A60-CD42-A548-93EA8D82C1F0}" type="presOf" srcId="{41D8FC0F-8453-9746-A694-DFAA1E933A24}" destId="{F5956CBB-4C17-5A48-85F5-3DBAEFE881EC}" srcOrd="0" destOrd="0" presId="urn:microsoft.com/office/officeart/2005/8/layout/hierarchy1"/>
    <dgm:cxn modelId="{E0EB487C-0463-154A-B5A6-EF159148D0E6}" srcId="{6339B576-8CBD-9247-AE65-A0AA92686544}" destId="{41D8FC0F-8453-9746-A694-DFAA1E933A24}" srcOrd="0" destOrd="0" parTransId="{55C46687-8185-544A-B32B-3CF1352E3837}" sibTransId="{FECF6263-7D8F-6C40-A3B8-F892ABD827DD}"/>
    <dgm:cxn modelId="{DEDC7664-D468-1D4F-9271-1451830DCC83}" srcId="{41D8FC0F-8453-9746-A694-DFAA1E933A24}" destId="{2105E855-E7FA-4A43-B0CB-4AAEF92498E8}" srcOrd="1" destOrd="0" parTransId="{D7748AD9-ABF8-4946-BD86-A80D7C4221DF}" sibTransId="{53A1EA4F-4CFF-6843-B501-7B9356B3C69B}"/>
    <dgm:cxn modelId="{D039F803-7744-A843-9465-EE8754A5B33D}" type="presOf" srcId="{360DED27-9893-F641-9167-54CDDEE792DF}" destId="{515105F6-EE80-2442-B7D9-08BEFE2D03B7}" srcOrd="0" destOrd="0" presId="urn:microsoft.com/office/officeart/2005/8/layout/hierarchy1"/>
    <dgm:cxn modelId="{D10028BA-8675-FF4B-A313-6B78008CD03B}" srcId="{65BEF57A-9844-684B-A57D-C3D5FDC61D44}" destId="{360DED27-9893-F641-9167-54CDDEE792DF}" srcOrd="0" destOrd="0" parTransId="{2F6ECCFE-EB51-9741-889A-4850D13946E5}" sibTransId="{DADCDAF1-2160-F84D-BDE4-91D0D021948A}"/>
    <dgm:cxn modelId="{8773981E-A2F2-744E-AB68-977B1CAFC423}" type="presOf" srcId="{2105E855-E7FA-4A43-B0CB-4AAEF92498E8}" destId="{FFCB2D59-35DB-D747-ADB4-3B04AF7828E7}" srcOrd="0" destOrd="0" presId="urn:microsoft.com/office/officeart/2005/8/layout/hierarchy1"/>
    <dgm:cxn modelId="{DD8F2B8F-9925-F34B-8C62-F1FFF5ABB807}" type="presOf" srcId="{6339B576-8CBD-9247-AE65-A0AA92686544}" destId="{EE7C9858-A310-7845-AF35-22A6E5F13DA0}" srcOrd="0" destOrd="0" presId="urn:microsoft.com/office/officeart/2005/8/layout/hierarchy1"/>
    <dgm:cxn modelId="{1679ED93-C086-CF44-8B53-B11CF44BF758}" type="presOf" srcId="{F6CA68D9-F528-9A45-9DB2-12F7134096AC}" destId="{B2B39AA1-5F00-4845-8A98-8E4C9D3C6671}" srcOrd="0" destOrd="0" presId="urn:microsoft.com/office/officeart/2005/8/layout/hierarchy1"/>
    <dgm:cxn modelId="{A9FAE405-8FF2-5048-A506-541E4EB95032}" type="presOf" srcId="{2F6ECCFE-EB51-9741-889A-4850D13946E5}" destId="{0E0B63FD-7630-8C47-A559-13692B83EFE3}" srcOrd="0" destOrd="0" presId="urn:microsoft.com/office/officeart/2005/8/layout/hierarchy1"/>
    <dgm:cxn modelId="{38603EAF-8064-6947-A504-BB5C68985677}" srcId="{65BEF57A-9844-684B-A57D-C3D5FDC61D44}" destId="{C577A5F8-7DE6-9F42-BA67-DDCF75C0FD0B}" srcOrd="1" destOrd="0" parTransId="{38949563-C128-E64C-BCD9-B9BE452B24BC}" sibTransId="{9807BBD3-8342-5549-8B32-E116B8C6A14E}"/>
    <dgm:cxn modelId="{55AC03A7-96FE-E946-8AAB-225146462067}" type="presOf" srcId="{C577A5F8-7DE6-9F42-BA67-DDCF75C0FD0B}" destId="{E018AD99-9BF4-EC4E-8CCE-F3BE5677813C}" srcOrd="0" destOrd="0" presId="urn:microsoft.com/office/officeart/2005/8/layout/hierarchy1"/>
    <dgm:cxn modelId="{0D28A7B3-A1A6-F446-A55C-7937A1635E16}" type="presOf" srcId="{D7748AD9-ABF8-4946-BD86-A80D7C4221DF}" destId="{044127AE-87AE-6C41-A780-D84D77FA4B03}" srcOrd="0" destOrd="0" presId="urn:microsoft.com/office/officeart/2005/8/layout/hierarchy1"/>
    <dgm:cxn modelId="{5D7086DE-4971-7644-8FBC-D906799912A4}" type="presOf" srcId="{38949563-C128-E64C-BCD9-B9BE452B24BC}" destId="{7E795858-63B4-1143-AE3A-4E328456BFC4}" srcOrd="0" destOrd="0" presId="urn:microsoft.com/office/officeart/2005/8/layout/hierarchy1"/>
    <dgm:cxn modelId="{F8327432-D46E-1745-A70D-7D4D56B8BC0C}" type="presParOf" srcId="{EE7C9858-A310-7845-AF35-22A6E5F13DA0}" destId="{6B63A77F-8793-F04F-AA57-FB4097AFC3A5}" srcOrd="0" destOrd="0" presId="urn:microsoft.com/office/officeart/2005/8/layout/hierarchy1"/>
    <dgm:cxn modelId="{6219A58E-B3A0-BA45-9BBA-42F21CEAC6D9}" type="presParOf" srcId="{6B63A77F-8793-F04F-AA57-FB4097AFC3A5}" destId="{95FA11AC-3EFD-B141-9F79-CC3C0FFEA52A}" srcOrd="0" destOrd="0" presId="urn:microsoft.com/office/officeart/2005/8/layout/hierarchy1"/>
    <dgm:cxn modelId="{35646361-AAFA-A54D-B816-C57DC3D81809}" type="presParOf" srcId="{95FA11AC-3EFD-B141-9F79-CC3C0FFEA52A}" destId="{180746F3-1B93-DB43-AFA1-236606AB68DE}" srcOrd="0" destOrd="0" presId="urn:microsoft.com/office/officeart/2005/8/layout/hierarchy1"/>
    <dgm:cxn modelId="{8E60FC2C-9953-C741-AECC-5625288BA1A6}" type="presParOf" srcId="{95FA11AC-3EFD-B141-9F79-CC3C0FFEA52A}" destId="{F5956CBB-4C17-5A48-85F5-3DBAEFE881EC}" srcOrd="1" destOrd="0" presId="urn:microsoft.com/office/officeart/2005/8/layout/hierarchy1"/>
    <dgm:cxn modelId="{DD547D18-F38D-2346-BBCB-275D095A2A53}" type="presParOf" srcId="{6B63A77F-8793-F04F-AA57-FB4097AFC3A5}" destId="{0FFFF6BA-45D5-834D-A3C4-A53B1A81BF39}" srcOrd="1" destOrd="0" presId="urn:microsoft.com/office/officeart/2005/8/layout/hierarchy1"/>
    <dgm:cxn modelId="{2E89F57F-A408-D143-AA57-CAB089419A8E}" type="presParOf" srcId="{0FFFF6BA-45D5-834D-A3C4-A53B1A81BF39}" destId="{B2B39AA1-5F00-4845-8A98-8E4C9D3C6671}" srcOrd="0" destOrd="0" presId="urn:microsoft.com/office/officeart/2005/8/layout/hierarchy1"/>
    <dgm:cxn modelId="{F284855C-2D84-2043-9709-262CDACBE0FD}" type="presParOf" srcId="{0FFFF6BA-45D5-834D-A3C4-A53B1A81BF39}" destId="{2636809C-4224-A748-BDAF-BABD60BCB144}" srcOrd="1" destOrd="0" presId="urn:microsoft.com/office/officeart/2005/8/layout/hierarchy1"/>
    <dgm:cxn modelId="{68C0927B-0051-4A43-92D7-983CA94FF332}" type="presParOf" srcId="{2636809C-4224-A748-BDAF-BABD60BCB144}" destId="{EB1D9BB4-0750-4B42-89E6-CFCC77114747}" srcOrd="0" destOrd="0" presId="urn:microsoft.com/office/officeart/2005/8/layout/hierarchy1"/>
    <dgm:cxn modelId="{B2DAE83A-D734-A846-A1CD-DBD8AD31DDDF}" type="presParOf" srcId="{EB1D9BB4-0750-4B42-89E6-CFCC77114747}" destId="{66B0DF45-8377-8B44-8774-5E6F247B9EB4}" srcOrd="0" destOrd="0" presId="urn:microsoft.com/office/officeart/2005/8/layout/hierarchy1"/>
    <dgm:cxn modelId="{AD6D99AC-6F29-654A-BD26-2B35EA9FCB11}" type="presParOf" srcId="{EB1D9BB4-0750-4B42-89E6-CFCC77114747}" destId="{6C44486F-B6E3-AF48-BB0F-EB9BAF7A6BD8}" srcOrd="1" destOrd="0" presId="urn:microsoft.com/office/officeart/2005/8/layout/hierarchy1"/>
    <dgm:cxn modelId="{EA49A4B0-7518-2D4C-B0E2-E683E71C7779}" type="presParOf" srcId="{2636809C-4224-A748-BDAF-BABD60BCB144}" destId="{A5D2758D-E808-EF4D-99DB-D79821E94EC2}" srcOrd="1" destOrd="0" presId="urn:microsoft.com/office/officeart/2005/8/layout/hierarchy1"/>
    <dgm:cxn modelId="{F93489F4-F41D-644E-B781-D979107CF96A}" type="presParOf" srcId="{A5D2758D-E808-EF4D-99DB-D79821E94EC2}" destId="{0E0B63FD-7630-8C47-A559-13692B83EFE3}" srcOrd="0" destOrd="0" presId="urn:microsoft.com/office/officeart/2005/8/layout/hierarchy1"/>
    <dgm:cxn modelId="{1335C609-5E80-E141-8638-1B1C667EB92C}" type="presParOf" srcId="{A5D2758D-E808-EF4D-99DB-D79821E94EC2}" destId="{5FE8C4C2-EB50-3641-B5F6-7D868E2D14F4}" srcOrd="1" destOrd="0" presId="urn:microsoft.com/office/officeart/2005/8/layout/hierarchy1"/>
    <dgm:cxn modelId="{72CC9082-09E7-F448-94FD-75E4E11AFEAF}" type="presParOf" srcId="{5FE8C4C2-EB50-3641-B5F6-7D868E2D14F4}" destId="{D2A13520-4EED-2144-A5B2-BBDA4D79D341}" srcOrd="0" destOrd="0" presId="urn:microsoft.com/office/officeart/2005/8/layout/hierarchy1"/>
    <dgm:cxn modelId="{75F9EC78-4C18-BA4A-B2A2-D7D17B6F280D}" type="presParOf" srcId="{D2A13520-4EED-2144-A5B2-BBDA4D79D341}" destId="{628E3522-8A52-614D-A0AD-403ABD82EF3B}" srcOrd="0" destOrd="0" presId="urn:microsoft.com/office/officeart/2005/8/layout/hierarchy1"/>
    <dgm:cxn modelId="{E660694A-4CF4-E342-B806-0CDD227F1962}" type="presParOf" srcId="{D2A13520-4EED-2144-A5B2-BBDA4D79D341}" destId="{515105F6-EE80-2442-B7D9-08BEFE2D03B7}" srcOrd="1" destOrd="0" presId="urn:microsoft.com/office/officeart/2005/8/layout/hierarchy1"/>
    <dgm:cxn modelId="{9074C4B4-CA7D-1A41-ABA8-41B0376FC06D}" type="presParOf" srcId="{5FE8C4C2-EB50-3641-B5F6-7D868E2D14F4}" destId="{043271FA-6572-544D-A295-1B572E341359}" srcOrd="1" destOrd="0" presId="urn:microsoft.com/office/officeart/2005/8/layout/hierarchy1"/>
    <dgm:cxn modelId="{19E6EE12-749A-D944-ABFA-3FE0585F7D9A}" type="presParOf" srcId="{A5D2758D-E808-EF4D-99DB-D79821E94EC2}" destId="{7E795858-63B4-1143-AE3A-4E328456BFC4}" srcOrd="2" destOrd="0" presId="urn:microsoft.com/office/officeart/2005/8/layout/hierarchy1"/>
    <dgm:cxn modelId="{779F5395-52C0-D04D-AE2A-E9AE42D9F8AD}" type="presParOf" srcId="{A5D2758D-E808-EF4D-99DB-D79821E94EC2}" destId="{0D32CFCA-07F8-2847-8CF0-62687FA7DBB8}" srcOrd="3" destOrd="0" presId="urn:microsoft.com/office/officeart/2005/8/layout/hierarchy1"/>
    <dgm:cxn modelId="{29BFDCE5-2916-FA4B-9BC6-E449F08E7A39}" type="presParOf" srcId="{0D32CFCA-07F8-2847-8CF0-62687FA7DBB8}" destId="{D42658BE-BBC2-AA40-B7DA-7E264E8664FC}" srcOrd="0" destOrd="0" presId="urn:microsoft.com/office/officeart/2005/8/layout/hierarchy1"/>
    <dgm:cxn modelId="{7159B628-57F6-674A-B7C7-A1823C5F4622}" type="presParOf" srcId="{D42658BE-BBC2-AA40-B7DA-7E264E8664FC}" destId="{548BA8D0-566F-9646-8F52-5A1E8A7A48F4}" srcOrd="0" destOrd="0" presId="urn:microsoft.com/office/officeart/2005/8/layout/hierarchy1"/>
    <dgm:cxn modelId="{77D88287-CE5A-074E-B5F6-79D01A9A2DC6}" type="presParOf" srcId="{D42658BE-BBC2-AA40-B7DA-7E264E8664FC}" destId="{E018AD99-9BF4-EC4E-8CCE-F3BE5677813C}" srcOrd="1" destOrd="0" presId="urn:microsoft.com/office/officeart/2005/8/layout/hierarchy1"/>
    <dgm:cxn modelId="{821DB8E3-73B5-9E47-91E3-939647A75E1A}" type="presParOf" srcId="{0D32CFCA-07F8-2847-8CF0-62687FA7DBB8}" destId="{1B8E42BE-8DCD-574B-9FA8-6E26C823216C}" srcOrd="1" destOrd="0" presId="urn:microsoft.com/office/officeart/2005/8/layout/hierarchy1"/>
    <dgm:cxn modelId="{4B28F172-17FB-A345-8B65-323DCC56BEC7}" type="presParOf" srcId="{0FFFF6BA-45D5-834D-A3C4-A53B1A81BF39}" destId="{044127AE-87AE-6C41-A780-D84D77FA4B03}" srcOrd="2" destOrd="0" presId="urn:microsoft.com/office/officeart/2005/8/layout/hierarchy1"/>
    <dgm:cxn modelId="{56BC8B4A-77A9-0C43-A1AF-192FD1FE4286}" type="presParOf" srcId="{0FFFF6BA-45D5-834D-A3C4-A53B1A81BF39}" destId="{A063DEA8-6F42-DC49-8D63-D645F69584F0}" srcOrd="3" destOrd="0" presId="urn:microsoft.com/office/officeart/2005/8/layout/hierarchy1"/>
    <dgm:cxn modelId="{10C6E7BD-317C-5F49-AEED-7BFE514D8A34}" type="presParOf" srcId="{A063DEA8-6F42-DC49-8D63-D645F69584F0}" destId="{D9C132EA-7BA2-CA43-A0B3-F059F7D1D7CE}" srcOrd="0" destOrd="0" presId="urn:microsoft.com/office/officeart/2005/8/layout/hierarchy1"/>
    <dgm:cxn modelId="{02540651-624D-0048-A8E2-853F140FE7C8}" type="presParOf" srcId="{D9C132EA-7BA2-CA43-A0B3-F059F7D1D7CE}" destId="{1E248FF7-C49A-044B-B856-B5C244F0DF03}" srcOrd="0" destOrd="0" presId="urn:microsoft.com/office/officeart/2005/8/layout/hierarchy1"/>
    <dgm:cxn modelId="{0BD914BE-2D39-6246-ACBF-0A8ED5C041E7}" type="presParOf" srcId="{D9C132EA-7BA2-CA43-A0B3-F059F7D1D7CE}" destId="{FFCB2D59-35DB-D747-ADB4-3B04AF7828E7}" srcOrd="1" destOrd="0" presId="urn:microsoft.com/office/officeart/2005/8/layout/hierarchy1"/>
    <dgm:cxn modelId="{0C7E1599-EB51-9947-9FD4-FEAD58C7AD97}" type="presParOf" srcId="{A063DEA8-6F42-DC49-8D63-D645F69584F0}" destId="{0F504F8C-0F2C-504C-8023-56D881272B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127AE-87AE-6C41-A780-D84D77FA4B03}">
      <dsp:nvSpPr>
        <dsp:cNvPr id="0" name=""/>
        <dsp:cNvSpPr/>
      </dsp:nvSpPr>
      <dsp:spPr>
        <a:xfrm>
          <a:off x="2873408" y="888438"/>
          <a:ext cx="926602" cy="421656"/>
        </a:xfrm>
        <a:custGeom>
          <a:avLst/>
          <a:gdLst/>
          <a:ahLst/>
          <a:cxnLst/>
          <a:rect l="0" t="0" r="0" b="0"/>
          <a:pathLst>
            <a:path>
              <a:moveTo>
                <a:pt x="0" y="0"/>
              </a:moveTo>
              <a:lnTo>
                <a:pt x="0" y="290664"/>
              </a:lnTo>
              <a:lnTo>
                <a:pt x="926602" y="290664"/>
              </a:lnTo>
              <a:lnTo>
                <a:pt x="926602" y="4216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95858-63B4-1143-AE3A-4E328456BFC4}">
      <dsp:nvSpPr>
        <dsp:cNvPr id="0" name=""/>
        <dsp:cNvSpPr/>
      </dsp:nvSpPr>
      <dsp:spPr>
        <a:xfrm>
          <a:off x="2071776" y="2207992"/>
          <a:ext cx="864117" cy="411241"/>
        </a:xfrm>
        <a:custGeom>
          <a:avLst/>
          <a:gdLst/>
          <a:ahLst/>
          <a:cxnLst/>
          <a:rect l="0" t="0" r="0" b="0"/>
          <a:pathLst>
            <a:path>
              <a:moveTo>
                <a:pt x="0" y="0"/>
              </a:moveTo>
              <a:lnTo>
                <a:pt x="0" y="280249"/>
              </a:lnTo>
              <a:lnTo>
                <a:pt x="864117" y="280249"/>
              </a:lnTo>
              <a:lnTo>
                <a:pt x="864117" y="41124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0B63FD-7630-8C47-A559-13692B83EFE3}">
      <dsp:nvSpPr>
        <dsp:cNvPr id="0" name=""/>
        <dsp:cNvSpPr/>
      </dsp:nvSpPr>
      <dsp:spPr>
        <a:xfrm>
          <a:off x="1207658" y="2207992"/>
          <a:ext cx="864117" cy="411241"/>
        </a:xfrm>
        <a:custGeom>
          <a:avLst/>
          <a:gdLst/>
          <a:ahLst/>
          <a:cxnLst/>
          <a:rect l="0" t="0" r="0" b="0"/>
          <a:pathLst>
            <a:path>
              <a:moveTo>
                <a:pt x="864117" y="0"/>
              </a:moveTo>
              <a:lnTo>
                <a:pt x="864117" y="280249"/>
              </a:lnTo>
              <a:lnTo>
                <a:pt x="0" y="280249"/>
              </a:lnTo>
              <a:lnTo>
                <a:pt x="0" y="41124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39AA1-5F00-4845-8A98-8E4C9D3C6671}">
      <dsp:nvSpPr>
        <dsp:cNvPr id="0" name=""/>
        <dsp:cNvSpPr/>
      </dsp:nvSpPr>
      <dsp:spPr>
        <a:xfrm>
          <a:off x="2071776" y="888438"/>
          <a:ext cx="801632" cy="421656"/>
        </a:xfrm>
        <a:custGeom>
          <a:avLst/>
          <a:gdLst/>
          <a:ahLst/>
          <a:cxnLst/>
          <a:rect l="0" t="0" r="0" b="0"/>
          <a:pathLst>
            <a:path>
              <a:moveTo>
                <a:pt x="801632" y="0"/>
              </a:moveTo>
              <a:lnTo>
                <a:pt x="801632" y="290664"/>
              </a:lnTo>
              <a:lnTo>
                <a:pt x="0" y="290664"/>
              </a:lnTo>
              <a:lnTo>
                <a:pt x="0" y="4216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0746F3-1B93-DB43-AFA1-236606AB68DE}">
      <dsp:nvSpPr>
        <dsp:cNvPr id="0" name=""/>
        <dsp:cNvSpPr/>
      </dsp:nvSpPr>
      <dsp:spPr>
        <a:xfrm>
          <a:off x="2166403" y="-9457"/>
          <a:ext cx="1414010" cy="897896"/>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5956CBB-4C17-5A48-85F5-3DBAEFE881EC}">
      <dsp:nvSpPr>
        <dsp:cNvPr id="0" name=""/>
        <dsp:cNvSpPr/>
      </dsp:nvSpPr>
      <dsp:spPr>
        <a:xfrm>
          <a:off x="2323515" y="139798"/>
          <a:ext cx="1414010" cy="897896"/>
        </a:xfrm>
        <a:prstGeom prst="roundRect">
          <a:avLst>
            <a:gd name="adj" fmla="val 10000"/>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Do we know the population’s standard deviation?    </a:t>
          </a:r>
          <a:endParaRPr lang="en-US" sz="1100" kern="1200" dirty="0"/>
        </a:p>
      </dsp:txBody>
      <dsp:txXfrm>
        <a:off x="2349813" y="166096"/>
        <a:ext cx="1361414" cy="845300"/>
      </dsp:txXfrm>
    </dsp:sp>
    <dsp:sp modelId="{66B0DF45-8377-8B44-8774-5E6F247B9EB4}">
      <dsp:nvSpPr>
        <dsp:cNvPr id="0" name=""/>
        <dsp:cNvSpPr/>
      </dsp:nvSpPr>
      <dsp:spPr>
        <a:xfrm>
          <a:off x="1364770" y="1310095"/>
          <a:ext cx="1414010" cy="897896"/>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44486F-B6E3-AF48-BB0F-EB9BAF7A6BD8}">
      <dsp:nvSpPr>
        <dsp:cNvPr id="0" name=""/>
        <dsp:cNvSpPr/>
      </dsp:nvSpPr>
      <dsp:spPr>
        <a:xfrm>
          <a:off x="1521883" y="1459352"/>
          <a:ext cx="1414010" cy="897896"/>
        </a:xfrm>
        <a:prstGeom prst="roundRect">
          <a:avLst>
            <a:gd name="adj" fmla="val 10000"/>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t>Yes:</a:t>
          </a:r>
        </a:p>
        <a:p>
          <a:pPr lvl="0" algn="ctr" defTabSz="488950">
            <a:lnSpc>
              <a:spcPct val="90000"/>
            </a:lnSpc>
            <a:spcBef>
              <a:spcPct val="0"/>
            </a:spcBef>
            <a:spcAft>
              <a:spcPct val="35000"/>
            </a:spcAft>
          </a:pPr>
          <a:r>
            <a:rPr lang="en-US" sz="1100" kern="1200" dirty="0" smtClean="0"/>
            <a:t>Is the sample size above 30?</a:t>
          </a:r>
          <a:endParaRPr lang="en-US" sz="1100" kern="1200" dirty="0"/>
        </a:p>
      </dsp:txBody>
      <dsp:txXfrm>
        <a:off x="1548181" y="1485650"/>
        <a:ext cx="1361414" cy="845300"/>
      </dsp:txXfrm>
    </dsp:sp>
    <dsp:sp modelId="{628E3522-8A52-614D-A0AD-403ABD82EF3B}">
      <dsp:nvSpPr>
        <dsp:cNvPr id="0" name=""/>
        <dsp:cNvSpPr/>
      </dsp:nvSpPr>
      <dsp:spPr>
        <a:xfrm>
          <a:off x="500653" y="2619233"/>
          <a:ext cx="1414010" cy="897896"/>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15105F6-EE80-2442-B7D9-08BEFE2D03B7}">
      <dsp:nvSpPr>
        <dsp:cNvPr id="0" name=""/>
        <dsp:cNvSpPr/>
      </dsp:nvSpPr>
      <dsp:spPr>
        <a:xfrm>
          <a:off x="657765" y="2768490"/>
          <a:ext cx="1414010" cy="897896"/>
        </a:xfrm>
        <a:prstGeom prst="roundRect">
          <a:avLst>
            <a:gd name="adj" fmla="val 10000"/>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t>Yes: </a:t>
          </a:r>
        </a:p>
        <a:p>
          <a:pPr lvl="0" algn="ctr" defTabSz="488950">
            <a:lnSpc>
              <a:spcPct val="90000"/>
            </a:lnSpc>
            <a:spcBef>
              <a:spcPct val="0"/>
            </a:spcBef>
            <a:spcAft>
              <a:spcPct val="35000"/>
            </a:spcAft>
          </a:pPr>
          <a:r>
            <a:rPr lang="en-US" sz="1100" kern="1200" dirty="0" smtClean="0"/>
            <a:t>Use the z-score</a:t>
          </a:r>
          <a:endParaRPr lang="en-US" sz="1100" kern="1200" dirty="0"/>
        </a:p>
      </dsp:txBody>
      <dsp:txXfrm>
        <a:off x="684063" y="2794788"/>
        <a:ext cx="1361414" cy="845300"/>
      </dsp:txXfrm>
    </dsp:sp>
    <dsp:sp modelId="{548BA8D0-566F-9646-8F52-5A1E8A7A48F4}">
      <dsp:nvSpPr>
        <dsp:cNvPr id="0" name=""/>
        <dsp:cNvSpPr/>
      </dsp:nvSpPr>
      <dsp:spPr>
        <a:xfrm>
          <a:off x="2228888" y="2619233"/>
          <a:ext cx="1414010" cy="897896"/>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018AD99-9BF4-EC4E-8CCE-F3BE5677813C}">
      <dsp:nvSpPr>
        <dsp:cNvPr id="0" name=""/>
        <dsp:cNvSpPr/>
      </dsp:nvSpPr>
      <dsp:spPr>
        <a:xfrm>
          <a:off x="2386000" y="2768490"/>
          <a:ext cx="1414010" cy="897896"/>
        </a:xfrm>
        <a:prstGeom prst="roundRect">
          <a:avLst>
            <a:gd name="adj" fmla="val 10000"/>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t>No:</a:t>
          </a:r>
        </a:p>
        <a:p>
          <a:pPr lvl="0" algn="ctr" defTabSz="488950">
            <a:lnSpc>
              <a:spcPct val="90000"/>
            </a:lnSpc>
            <a:spcBef>
              <a:spcPct val="0"/>
            </a:spcBef>
            <a:spcAft>
              <a:spcPct val="35000"/>
            </a:spcAft>
          </a:pPr>
          <a:r>
            <a:rPr lang="en-US" sz="1100" kern="1200" dirty="0" smtClean="0"/>
            <a:t> use the t-score, but replace s in the t-score formula with </a:t>
          </a:r>
          <a:r>
            <a:rPr lang="mr-IN" sz="1100" kern="1200" dirty="0" smtClean="0"/>
            <a:t>σ</a:t>
          </a:r>
          <a:endParaRPr lang="en-US" sz="1100" kern="1200" dirty="0"/>
        </a:p>
      </dsp:txBody>
      <dsp:txXfrm>
        <a:off x="2412298" y="2794788"/>
        <a:ext cx="1361414" cy="845300"/>
      </dsp:txXfrm>
    </dsp:sp>
    <dsp:sp modelId="{1E248FF7-C49A-044B-B856-B5C244F0DF03}">
      <dsp:nvSpPr>
        <dsp:cNvPr id="0" name=""/>
        <dsp:cNvSpPr/>
      </dsp:nvSpPr>
      <dsp:spPr>
        <a:xfrm>
          <a:off x="3093005" y="1310095"/>
          <a:ext cx="1414010" cy="897896"/>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FCB2D59-35DB-D747-ADB4-3B04AF7828E7}">
      <dsp:nvSpPr>
        <dsp:cNvPr id="0" name=""/>
        <dsp:cNvSpPr/>
      </dsp:nvSpPr>
      <dsp:spPr>
        <a:xfrm>
          <a:off x="3250118" y="1459352"/>
          <a:ext cx="1414010" cy="897896"/>
        </a:xfrm>
        <a:prstGeom prst="roundRect">
          <a:avLst>
            <a:gd name="adj" fmla="val 10000"/>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t>No: </a:t>
          </a:r>
        </a:p>
        <a:p>
          <a:pPr lvl="0" algn="ctr" defTabSz="488950">
            <a:lnSpc>
              <a:spcPct val="90000"/>
            </a:lnSpc>
            <a:spcBef>
              <a:spcPct val="0"/>
            </a:spcBef>
            <a:spcAft>
              <a:spcPct val="35000"/>
            </a:spcAft>
          </a:pPr>
          <a:r>
            <a:rPr lang="en-US" sz="1100" kern="1200" dirty="0" smtClean="0"/>
            <a:t>Use the t-score</a:t>
          </a:r>
          <a:endParaRPr lang="en-US" sz="1100" kern="1200" dirty="0"/>
        </a:p>
      </dsp:txBody>
      <dsp:txXfrm>
        <a:off x="3276416" y="1485650"/>
        <a:ext cx="1361414" cy="8453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0D4734-0A77-0748-BE06-B3D9FEFACECD}" type="datetimeFigureOut">
              <a:rPr lang="en-US" smtClean="0"/>
              <a:t>18-06-04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1887EF-FE44-024A-B83A-F8CA1526EFF4}" type="slidenum">
              <a:rPr lang="en-US" smtClean="0"/>
              <a:t>‹#›</a:t>
            </a:fld>
            <a:endParaRPr lang="en-US"/>
          </a:p>
        </p:txBody>
      </p:sp>
    </p:spTree>
    <p:extLst>
      <p:ext uri="{BB962C8B-B14F-4D97-AF65-F5344CB8AC3E}">
        <p14:creationId xmlns:p14="http://schemas.microsoft.com/office/powerpoint/2010/main" val="2394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B87CEF-FB8E-344F-9C27-54680C9C6BCB}" type="datetimeFigureOut">
              <a:rPr lang="en-US" smtClean="0"/>
              <a:t>18-06-04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179915-8455-3E4C-AB35-ACCE6520BA0B}" type="slidenum">
              <a:rPr lang="en-US" smtClean="0"/>
              <a:t>‹#›</a:t>
            </a:fld>
            <a:endParaRPr lang="en-US"/>
          </a:p>
        </p:txBody>
      </p:sp>
    </p:spTree>
    <p:extLst>
      <p:ext uri="{BB962C8B-B14F-4D97-AF65-F5344CB8AC3E}">
        <p14:creationId xmlns:p14="http://schemas.microsoft.com/office/powerpoint/2010/main" val="27847304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ca.linkedin.com</a:t>
            </a:r>
            <a:r>
              <a:rPr lang="en-US" dirty="0" smtClean="0"/>
              <a:t>/in/</a:t>
            </a:r>
            <a:r>
              <a:rPr lang="en-US" dirty="0" err="1" smtClean="0"/>
              <a:t>martintalbotphd</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a:t>
            </a:fld>
            <a:endParaRPr lang="en-US"/>
          </a:p>
        </p:txBody>
      </p:sp>
    </p:spTree>
    <p:extLst>
      <p:ext uri="{BB962C8B-B14F-4D97-AF65-F5344CB8AC3E}">
        <p14:creationId xmlns:p14="http://schemas.microsoft.com/office/powerpoint/2010/main" val="419281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a:t>
            </a:fld>
            <a:endParaRPr lang="en-US"/>
          </a:p>
        </p:txBody>
      </p:sp>
    </p:spTree>
    <p:extLst>
      <p:ext uri="{BB962C8B-B14F-4D97-AF65-F5344CB8AC3E}">
        <p14:creationId xmlns:p14="http://schemas.microsoft.com/office/powerpoint/2010/main" val="23278521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144</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145</a:t>
            </a:fld>
            <a:endParaRPr lang="en-US"/>
          </a:p>
        </p:txBody>
      </p:sp>
    </p:spTree>
    <p:extLst>
      <p:ext uri="{BB962C8B-B14F-4D97-AF65-F5344CB8AC3E}">
        <p14:creationId xmlns:p14="http://schemas.microsoft.com/office/powerpoint/2010/main" val="9296213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#Log(1,n) = 0</a:t>
            </a:r>
          </a:p>
          <a:p>
            <a:r>
              <a:rPr lang="en-US" dirty="0" smtClean="0"/>
              <a:t># Python code</a:t>
            </a:r>
          </a:p>
          <a:p>
            <a:r>
              <a:rPr lang="en-US" dirty="0" smtClean="0"/>
              <a:t>import </a:t>
            </a:r>
            <a:r>
              <a:rPr lang="en-US" dirty="0" err="1" smtClean="0"/>
              <a:t>numpy</a:t>
            </a:r>
            <a:r>
              <a:rPr lang="en-US" dirty="0" smtClean="0"/>
              <a:t> as </a:t>
            </a:r>
            <a:r>
              <a:rPr lang="en-US" dirty="0" err="1" smtClean="0"/>
              <a:t>np</a:t>
            </a:r>
            <a:endParaRPr lang="en-US" dirty="0" smtClean="0"/>
          </a:p>
          <a:p>
            <a:r>
              <a:rPr lang="en-US" dirty="0" smtClean="0"/>
              <a:t>from </a:t>
            </a:r>
            <a:r>
              <a:rPr lang="en-US" dirty="0" err="1" smtClean="0"/>
              <a:t>scipy.stats</a:t>
            </a:r>
            <a:r>
              <a:rPr lang="en-US" dirty="0" smtClean="0"/>
              <a:t> import t as </a:t>
            </a:r>
            <a:r>
              <a:rPr lang="en-US" dirty="0" err="1" smtClean="0"/>
              <a:t>student_t</a:t>
            </a:r>
            <a:endParaRPr lang="en-US" dirty="0" smtClean="0"/>
          </a:p>
          <a:p>
            <a:r>
              <a:rPr lang="en-US" dirty="0" smtClean="0"/>
              <a:t>from </a:t>
            </a:r>
            <a:r>
              <a:rPr lang="en-US" dirty="0" err="1" smtClean="0"/>
              <a:t>matplotlib</a:t>
            </a:r>
            <a:r>
              <a:rPr lang="en-US" dirty="0" smtClean="0"/>
              <a:t> import </a:t>
            </a:r>
            <a:r>
              <a:rPr lang="en-US" dirty="0" err="1" smtClean="0"/>
              <a:t>pyplot</a:t>
            </a:r>
            <a:r>
              <a:rPr lang="en-US" dirty="0" smtClean="0"/>
              <a:t> as </a:t>
            </a:r>
            <a:r>
              <a:rPr lang="en-US" dirty="0" err="1" smtClean="0"/>
              <a:t>plt</a:t>
            </a:r>
            <a:endParaRPr lang="en-US" dirty="0" smtClean="0"/>
          </a:p>
          <a:p>
            <a:r>
              <a:rPr lang="en-US" dirty="0" smtClean="0"/>
              <a:t>import math as </a:t>
            </a:r>
            <a:r>
              <a:rPr lang="en-US" dirty="0" err="1" smtClean="0"/>
              <a:t>mth</a:t>
            </a:r>
            <a:endParaRPr lang="en-US" dirty="0" smtClean="0"/>
          </a:p>
          <a:p>
            <a:r>
              <a:rPr lang="en-US" dirty="0" smtClean="0"/>
              <a:t>%</a:t>
            </a:r>
            <a:r>
              <a:rPr lang="en-US" dirty="0" err="1" smtClean="0"/>
              <a:t>matplotlib</a:t>
            </a:r>
            <a:r>
              <a:rPr lang="en-US" dirty="0" smtClean="0"/>
              <a:t> inline</a:t>
            </a:r>
          </a:p>
          <a:p>
            <a:endParaRPr lang="en-US" dirty="0" smtClean="0"/>
          </a:p>
          <a:p>
            <a:r>
              <a:rPr lang="en-US" dirty="0" smtClean="0"/>
              <a:t>mu, sigma = 0, 1.5</a:t>
            </a:r>
          </a:p>
          <a:p>
            <a:r>
              <a:rPr lang="en-US" dirty="0" smtClean="0"/>
              <a:t>x = mu + sigma*</a:t>
            </a:r>
            <a:r>
              <a:rPr lang="en-US" dirty="0" err="1" smtClean="0"/>
              <a:t>np.random.randn</a:t>
            </a:r>
            <a:r>
              <a:rPr lang="en-US" dirty="0" smtClean="0"/>
              <a:t>(10000)</a:t>
            </a:r>
          </a:p>
          <a:p>
            <a:r>
              <a:rPr lang="en-US" dirty="0" smtClean="0"/>
              <a:t>x_ = </a:t>
            </a:r>
            <a:r>
              <a:rPr lang="en-US" dirty="0" err="1" smtClean="0"/>
              <a:t>np.exp</a:t>
            </a:r>
            <a:r>
              <a:rPr lang="en-US" dirty="0" smtClean="0"/>
              <a:t>(x)</a:t>
            </a:r>
          </a:p>
          <a:p>
            <a:r>
              <a:rPr lang="en-US" dirty="0" smtClean="0"/>
              <a:t>#print(x_)</a:t>
            </a:r>
          </a:p>
          <a:p>
            <a:endParaRPr lang="en-US" dirty="0" smtClean="0"/>
          </a:p>
          <a:p>
            <a:r>
              <a:rPr lang="en-US" dirty="0" smtClean="0"/>
              <a:t># the histogram of the data</a:t>
            </a:r>
          </a:p>
          <a:p>
            <a:r>
              <a:rPr lang="en-US" dirty="0" smtClean="0"/>
              <a:t>#n, bins, patches = </a:t>
            </a:r>
            <a:r>
              <a:rPr lang="en-US" dirty="0" err="1" smtClean="0"/>
              <a:t>plt.hist</a:t>
            </a:r>
            <a:r>
              <a:rPr lang="en-US" dirty="0" smtClean="0"/>
              <a:t>(x_, 1000, alpha=0.75, </a:t>
            </a:r>
            <a:r>
              <a:rPr lang="en-US" dirty="0" err="1" smtClean="0"/>
              <a:t>facecolor</a:t>
            </a:r>
            <a:r>
              <a:rPr lang="en-US" dirty="0" smtClean="0"/>
              <a:t>='black')</a:t>
            </a:r>
          </a:p>
          <a:p>
            <a:r>
              <a:rPr lang="en-US" dirty="0" smtClean="0"/>
              <a:t>#</a:t>
            </a:r>
            <a:r>
              <a:rPr lang="en-US" dirty="0" err="1" smtClean="0"/>
              <a:t>plt.axis</a:t>
            </a:r>
            <a:r>
              <a:rPr lang="en-US" dirty="0" smtClean="0"/>
              <a:t>([0, 20, 0, 1600])</a:t>
            </a:r>
          </a:p>
          <a:p>
            <a:endParaRPr lang="en-US" dirty="0" smtClean="0"/>
          </a:p>
          <a:p>
            <a:r>
              <a:rPr lang="en-US" dirty="0" smtClean="0"/>
              <a:t>x = </a:t>
            </a:r>
            <a:r>
              <a:rPr lang="en-US" dirty="0" err="1" smtClean="0"/>
              <a:t>np.log</a:t>
            </a:r>
            <a:r>
              <a:rPr lang="en-US" dirty="0" smtClean="0"/>
              <a:t>(x_)</a:t>
            </a:r>
          </a:p>
          <a:p>
            <a:r>
              <a:rPr lang="en-US" dirty="0" smtClean="0"/>
              <a:t>n, bins, patches = </a:t>
            </a:r>
            <a:r>
              <a:rPr lang="en-US" dirty="0" err="1" smtClean="0"/>
              <a:t>plt.hist</a:t>
            </a:r>
            <a:r>
              <a:rPr lang="en-US" dirty="0" smtClean="0"/>
              <a:t>(x, 50, alpha=0.75, </a:t>
            </a:r>
            <a:r>
              <a:rPr lang="en-US" dirty="0" err="1" smtClean="0"/>
              <a:t>facecolor</a:t>
            </a:r>
            <a:r>
              <a:rPr lang="en-US" dirty="0" smtClean="0"/>
              <a:t>='black')</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146</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148</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149</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150</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151</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152</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153</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154</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support.minitab.com</a:t>
            </a:r>
            <a:r>
              <a:rPr lang="en-US" dirty="0" smtClean="0"/>
              <a:t>/en-us/</a:t>
            </a:r>
            <a:r>
              <a:rPr lang="en-US" dirty="0" err="1" smtClean="0"/>
              <a:t>minitab</a:t>
            </a:r>
            <a:r>
              <a:rPr lang="en-US" dirty="0" smtClean="0"/>
              <a:t>/17/topic-library/modeling-statistics/</a:t>
            </a:r>
            <a:r>
              <a:rPr lang="en-US" dirty="0" err="1" smtClean="0"/>
              <a:t>anova</a:t>
            </a:r>
            <a:r>
              <a:rPr lang="en-US" dirty="0" smtClean="0"/>
              <a:t>/</a:t>
            </a:r>
            <a:r>
              <a:rPr lang="en-US" dirty="0" err="1" smtClean="0"/>
              <a:t>anova</a:t>
            </a:r>
            <a:r>
              <a:rPr lang="en-US" dirty="0" smtClean="0"/>
              <a:t>-models/what-are-randomized-block-designs-and-</a:t>
            </a:r>
            <a:r>
              <a:rPr lang="en-US" dirty="0" err="1" smtClean="0"/>
              <a:t>latin</a:t>
            </a:r>
            <a:r>
              <a:rPr lang="en-US" dirty="0" smtClean="0"/>
              <a:t>-square-designs/</a:t>
            </a:r>
          </a:p>
          <a:p>
            <a:r>
              <a:rPr lang="en-US" dirty="0" smtClean="0"/>
              <a:t>https://</a:t>
            </a:r>
            <a:r>
              <a:rPr lang="en-US" dirty="0" err="1" smtClean="0"/>
              <a:t>onlinecourses.science.psu.edu</a:t>
            </a:r>
            <a:r>
              <a:rPr lang="en-US" dirty="0" smtClean="0"/>
              <a:t>/stat503/node/21</a:t>
            </a:r>
          </a:p>
          <a:p>
            <a:r>
              <a:rPr lang="en-US" dirty="0" smtClean="0"/>
              <a:t>http://</a:t>
            </a:r>
            <a:r>
              <a:rPr lang="en-US" dirty="0" err="1" smtClean="0"/>
              <a:t>www.stat.yale.edu</a:t>
            </a:r>
            <a:r>
              <a:rPr lang="en-US" dirty="0" smtClean="0"/>
              <a:t>/Courses/1997-98/101/</a:t>
            </a:r>
            <a:r>
              <a:rPr lang="en-US" dirty="0" err="1" smtClean="0"/>
              <a:t>expdes.htm</a:t>
            </a:r>
            <a:endParaRPr lang="en-US" dirty="0" smtClean="0"/>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a:t>
            </a:fld>
            <a:endParaRPr lang="en-US"/>
          </a:p>
        </p:txBody>
      </p:sp>
    </p:spTree>
    <p:extLst>
      <p:ext uri="{BB962C8B-B14F-4D97-AF65-F5344CB8AC3E}">
        <p14:creationId xmlns:p14="http://schemas.microsoft.com/office/powerpoint/2010/main" val="33040554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155</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156</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157</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158</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163</a:t>
            </a:fld>
            <a:endParaRPr lang="en-US"/>
          </a:p>
        </p:txBody>
      </p:sp>
    </p:spTree>
    <p:extLst>
      <p:ext uri="{BB962C8B-B14F-4D97-AF65-F5344CB8AC3E}">
        <p14:creationId xmlns:p14="http://schemas.microsoft.com/office/powerpoint/2010/main" val="23971920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164</a:t>
            </a:fld>
            <a:endParaRPr lang="en-US"/>
          </a:p>
        </p:txBody>
      </p:sp>
    </p:spTree>
    <p:extLst>
      <p:ext uri="{BB962C8B-B14F-4D97-AF65-F5344CB8AC3E}">
        <p14:creationId xmlns:p14="http://schemas.microsoft.com/office/powerpoint/2010/main" val="23971920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choose x :</a:t>
            </a:r>
            <a:r>
              <a:rPr lang="en-US" baseline="0" dirty="0" smtClean="0"/>
              <a:t> ways to choose x items out of n items</a:t>
            </a:r>
          </a:p>
          <a:p>
            <a:endParaRPr lang="en-US" baseline="0" dirty="0" smtClean="0"/>
          </a:p>
          <a:p>
            <a:r>
              <a:rPr lang="en-US" dirty="0" smtClean="0"/>
              <a:t>how many ways to choose 2</a:t>
            </a:r>
            <a:r>
              <a:rPr lang="en-US" baseline="0" dirty="0" smtClean="0"/>
              <a:t> letters</a:t>
            </a:r>
            <a:r>
              <a:rPr lang="en-US" dirty="0" smtClean="0"/>
              <a:t> out of 26? 26 C 2= 325</a:t>
            </a:r>
          </a:p>
          <a:p>
            <a:endParaRPr lang="en-US" dirty="0" smtClean="0"/>
          </a:p>
          <a:p>
            <a:r>
              <a:rPr lang="en-US" dirty="0" smtClean="0"/>
              <a:t>26 C 3 = 2600</a:t>
            </a:r>
          </a:p>
          <a:p>
            <a:r>
              <a:rPr lang="en-US" dirty="0" smtClean="0"/>
              <a:t>26 C 4 = 14950</a:t>
            </a:r>
          </a:p>
          <a:p>
            <a:r>
              <a:rPr lang="en-US" dirty="0" smtClean="0"/>
              <a:t>26 C 5 = 65780</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165</a:t>
            </a:fld>
            <a:endParaRPr lang="en-US"/>
          </a:p>
        </p:txBody>
      </p:sp>
    </p:spTree>
    <p:extLst>
      <p:ext uri="{BB962C8B-B14F-4D97-AF65-F5344CB8AC3E}">
        <p14:creationId xmlns:p14="http://schemas.microsoft.com/office/powerpoint/2010/main" val="16204092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choose x :</a:t>
            </a:r>
            <a:r>
              <a:rPr lang="en-US" baseline="0" dirty="0" smtClean="0"/>
              <a:t> ways to choose x items out of n items</a:t>
            </a:r>
          </a:p>
          <a:p>
            <a:endParaRPr lang="en-US" baseline="0" dirty="0" smtClean="0"/>
          </a:p>
          <a:p>
            <a:r>
              <a:rPr lang="en-US" dirty="0" smtClean="0"/>
              <a:t>how many ways to choose 2</a:t>
            </a:r>
            <a:r>
              <a:rPr lang="en-US" baseline="0" dirty="0" smtClean="0"/>
              <a:t> letters</a:t>
            </a:r>
            <a:r>
              <a:rPr lang="en-US" dirty="0" smtClean="0"/>
              <a:t> out of 26? 26 C 2= 325</a:t>
            </a:r>
          </a:p>
          <a:p>
            <a:endParaRPr lang="en-US" dirty="0" smtClean="0"/>
          </a:p>
          <a:p>
            <a:r>
              <a:rPr lang="en-US" dirty="0" smtClean="0"/>
              <a:t>26 C 3 = 2600</a:t>
            </a:r>
          </a:p>
          <a:p>
            <a:r>
              <a:rPr lang="en-US" dirty="0" smtClean="0"/>
              <a:t>26 C 4 = 14950</a:t>
            </a:r>
          </a:p>
          <a:p>
            <a:r>
              <a:rPr lang="en-US" dirty="0" smtClean="0"/>
              <a:t>26 C 5 = 65780</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166</a:t>
            </a:fld>
            <a:endParaRPr lang="en-US"/>
          </a:p>
        </p:txBody>
      </p:sp>
    </p:spTree>
    <p:extLst>
      <p:ext uri="{BB962C8B-B14F-4D97-AF65-F5344CB8AC3E}">
        <p14:creationId xmlns:p14="http://schemas.microsoft.com/office/powerpoint/2010/main" val="16204092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people.richland.edu</a:t>
            </a:r>
            <a:r>
              <a:rPr lang="en-US" dirty="0" smtClean="0"/>
              <a:t>/</a:t>
            </a:r>
            <a:r>
              <a:rPr lang="en-US" dirty="0" err="1" smtClean="0"/>
              <a:t>james</a:t>
            </a:r>
            <a:r>
              <a:rPr lang="en-US" dirty="0" smtClean="0"/>
              <a:t>/lecture/m170/ch06-bin.html</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167</a:t>
            </a:fld>
            <a:endParaRPr lang="en-US"/>
          </a:p>
        </p:txBody>
      </p:sp>
    </p:spTree>
    <p:extLst>
      <p:ext uri="{BB962C8B-B14F-4D97-AF65-F5344CB8AC3E}">
        <p14:creationId xmlns:p14="http://schemas.microsoft.com/office/powerpoint/2010/main" val="25622104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168</a:t>
            </a:fld>
            <a:endParaRPr lang="en-US"/>
          </a:p>
        </p:txBody>
      </p:sp>
    </p:spTree>
    <p:extLst>
      <p:ext uri="{BB962C8B-B14F-4D97-AF65-F5344CB8AC3E}">
        <p14:creationId xmlns:p14="http://schemas.microsoft.com/office/powerpoint/2010/main" val="263262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stattrek.com</a:t>
            </a:r>
            <a:r>
              <a:rPr lang="en-US" dirty="0" smtClean="0"/>
              <a:t>/online-calculator/combinations-</a:t>
            </a:r>
            <a:r>
              <a:rPr lang="en-US" dirty="0" err="1" smtClean="0"/>
              <a:t>permutations.aspx</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17</a:t>
            </a:fld>
            <a:endParaRPr lang="en-US"/>
          </a:p>
        </p:txBody>
      </p:sp>
    </p:spTree>
    <p:extLst>
      <p:ext uri="{BB962C8B-B14F-4D97-AF65-F5344CB8AC3E}">
        <p14:creationId xmlns:p14="http://schemas.microsoft.com/office/powerpoint/2010/main" val="33040554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169</a:t>
            </a:fld>
            <a:endParaRPr lang="en-US"/>
          </a:p>
        </p:txBody>
      </p:sp>
    </p:spTree>
    <p:extLst>
      <p:ext uri="{BB962C8B-B14F-4D97-AF65-F5344CB8AC3E}">
        <p14:creationId xmlns:p14="http://schemas.microsoft.com/office/powerpoint/2010/main" val="26326297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0"/>
              <a:buNone/>
            </a:pPr>
            <a:r>
              <a:rPr lang="en-US" dirty="0" smtClean="0"/>
              <a:t>Learn more about</a:t>
            </a:r>
            <a:r>
              <a:rPr lang="en-US" baseline="0" dirty="0" smtClean="0"/>
              <a:t> X^2 : https://</a:t>
            </a:r>
            <a:r>
              <a:rPr lang="en-US" baseline="0" dirty="0" err="1" smtClean="0"/>
              <a:t>www.khanacademy.org</a:t>
            </a:r>
            <a:r>
              <a:rPr lang="en-US" baseline="0" dirty="0" smtClean="0"/>
              <a:t>/math/statistics-probability/inference-categorical-data-chi-square-tests/chi-square-goodness-of-fit-tests/v/chi-square-distribution-introduction</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174</a:t>
            </a:fld>
            <a:endParaRPr lang="en-US"/>
          </a:p>
        </p:txBody>
      </p:sp>
    </p:spTree>
    <p:extLst>
      <p:ext uri="{BB962C8B-B14F-4D97-AF65-F5344CB8AC3E}">
        <p14:creationId xmlns:p14="http://schemas.microsoft.com/office/powerpoint/2010/main" val="29380293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stat.ethz.ch</a:t>
            </a:r>
            <a:r>
              <a:rPr lang="en-US" dirty="0" smtClean="0"/>
              <a:t>/R-manual/R-</a:t>
            </a:r>
            <a:r>
              <a:rPr lang="en-US" dirty="0" err="1" smtClean="0"/>
              <a:t>devel</a:t>
            </a:r>
            <a:r>
              <a:rPr lang="en-US" dirty="0" smtClean="0"/>
              <a:t>/library/stats/html/</a:t>
            </a:r>
            <a:r>
              <a:rPr lang="en-US" dirty="0" err="1" smtClean="0"/>
              <a:t>fisher.test.html</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175</a:t>
            </a:fld>
            <a:endParaRPr lang="en-US"/>
          </a:p>
        </p:txBody>
      </p:sp>
    </p:spTree>
    <p:extLst>
      <p:ext uri="{BB962C8B-B14F-4D97-AF65-F5344CB8AC3E}">
        <p14:creationId xmlns:p14="http://schemas.microsoft.com/office/powerpoint/2010/main" val="33546390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176</a:t>
            </a:fld>
            <a:endParaRPr lang="en-US"/>
          </a:p>
        </p:txBody>
      </p:sp>
    </p:spTree>
    <p:extLst>
      <p:ext uri="{BB962C8B-B14F-4D97-AF65-F5344CB8AC3E}">
        <p14:creationId xmlns:p14="http://schemas.microsoft.com/office/powerpoint/2010/main" val="24506413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 is the dependent variable</a:t>
            </a:r>
            <a:r>
              <a:rPr lang="en-US" baseline="0" dirty="0" smtClean="0"/>
              <a:t> :  it depends on which game is tested</a:t>
            </a:r>
          </a:p>
          <a:p>
            <a:r>
              <a:rPr lang="en-US" baseline="0" dirty="0" smtClean="0"/>
              <a:t>Games is the independent variable.</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179</a:t>
            </a:fld>
            <a:endParaRPr lang="en-US"/>
          </a:p>
        </p:txBody>
      </p:sp>
    </p:spTree>
    <p:extLst>
      <p:ext uri="{BB962C8B-B14F-4D97-AF65-F5344CB8AC3E}">
        <p14:creationId xmlns:p14="http://schemas.microsoft.com/office/powerpoint/2010/main" val="16826816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www.ats.ucla.edu</a:t>
            </a:r>
            <a:r>
              <a:rPr lang="en-US" dirty="0" smtClean="0"/>
              <a:t>/stat/r/</a:t>
            </a:r>
            <a:r>
              <a:rPr lang="en-US" dirty="0" err="1" smtClean="0"/>
              <a:t>dae</a:t>
            </a:r>
            <a:r>
              <a:rPr lang="en-US" dirty="0" smtClean="0"/>
              <a:t>/t_test_power2.htm</a:t>
            </a:r>
          </a:p>
          <a:p>
            <a:r>
              <a:rPr lang="en-US" dirty="0" smtClean="0"/>
              <a:t>https://</a:t>
            </a:r>
            <a:r>
              <a:rPr lang="en-US" dirty="0" err="1" smtClean="0"/>
              <a:t>cran.r-project.org</a:t>
            </a:r>
            <a:r>
              <a:rPr lang="en-US" dirty="0" smtClean="0"/>
              <a:t>/web/packages/</a:t>
            </a:r>
            <a:r>
              <a:rPr lang="en-US" dirty="0" err="1" smtClean="0"/>
              <a:t>pwr</a:t>
            </a:r>
            <a:r>
              <a:rPr lang="en-US" dirty="0" smtClean="0"/>
              <a:t>/</a:t>
            </a:r>
            <a:r>
              <a:rPr lang="en-US" dirty="0" err="1" smtClean="0"/>
              <a:t>pwr.pdf</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184</a:t>
            </a:fld>
            <a:endParaRPr lang="en-US"/>
          </a:p>
        </p:txBody>
      </p:sp>
    </p:spTree>
    <p:extLst>
      <p:ext uri="{BB962C8B-B14F-4D97-AF65-F5344CB8AC3E}">
        <p14:creationId xmlns:p14="http://schemas.microsoft.com/office/powerpoint/2010/main" val="28939799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smtClean="0"/>
              <a:t>   Calculate the observed t-statistic, as in the parametric approach; call this t0.</a:t>
            </a:r>
          </a:p>
          <a:p>
            <a:pPr marL="342900" indent="-342900">
              <a:buFont typeface="+mj-lt"/>
              <a:buAutoNum type="arabicPeriod"/>
            </a:pPr>
            <a:r>
              <a:rPr lang="en-US" sz="1200" dirty="0" smtClean="0"/>
              <a:t>Place all </a:t>
            </a:r>
            <a:r>
              <a:rPr lang="en-US" sz="1200" i="1" dirty="0" smtClean="0"/>
              <a:t>n</a:t>
            </a:r>
            <a:r>
              <a:rPr lang="en-US" sz="1200" dirty="0" smtClean="0"/>
              <a:t> scores in a single group.</a:t>
            </a:r>
          </a:p>
          <a:p>
            <a:pPr marL="342900" indent="-342900">
              <a:buFont typeface="+mj-lt"/>
              <a:buAutoNum type="arabicPeriod"/>
            </a:pPr>
            <a:r>
              <a:rPr lang="en-US" sz="1200" dirty="0" smtClean="0"/>
              <a:t>Randomly assign five scores to Treatment A and five scores to Treatment B.</a:t>
            </a:r>
          </a:p>
          <a:p>
            <a:pPr marL="342900" indent="-342900">
              <a:buFont typeface="+mj-lt"/>
              <a:buAutoNum type="arabicPeriod"/>
            </a:pPr>
            <a:r>
              <a:rPr lang="en-US" sz="1200" dirty="0" smtClean="0"/>
              <a:t>Calculate and record the new observed t-statistic.</a:t>
            </a:r>
          </a:p>
          <a:p>
            <a:pPr marL="342900" indent="-342900">
              <a:buFont typeface="+mj-lt"/>
              <a:buAutoNum type="arabicPeriod"/>
            </a:pPr>
            <a:r>
              <a:rPr lang="en-US" sz="1200" dirty="0" smtClean="0"/>
              <a:t>Repeat steps 3–4 for every possible way of assigning five scores to Treatment A and five scores to Treatment B. There are 252 such possible arrangements.</a:t>
            </a:r>
          </a:p>
          <a:p>
            <a:pPr marL="342900" indent="-342900">
              <a:buFont typeface="+mj-lt"/>
              <a:buAutoNum type="arabicPeriod"/>
            </a:pPr>
            <a:r>
              <a:rPr lang="en-US" sz="1200" dirty="0" smtClean="0"/>
              <a:t>Arrange the 252 t-statistics in ascending order. This is the empirical distribution, based on (or conditioned on) the sample data. </a:t>
            </a:r>
          </a:p>
          <a:p>
            <a:pPr marL="342900" indent="-342900">
              <a:buFont typeface="+mj-lt"/>
              <a:buAutoNum type="arabicPeriod"/>
            </a:pPr>
            <a:r>
              <a:rPr lang="en-US" sz="1200" dirty="0" smtClean="0"/>
              <a:t>If t0 falls outside the middle 95 percent of the empirical distribution, reject the null hypothesis that the population means for the two treatment groups are equal at the 0.05 level of significance.</a:t>
            </a:r>
            <a:endParaRPr lang="en-CA" sz="1200" dirty="0" smtClean="0"/>
          </a:p>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189</a:t>
            </a:fld>
            <a:endParaRPr lang="en-US"/>
          </a:p>
        </p:txBody>
      </p:sp>
    </p:spTree>
    <p:extLst>
      <p:ext uri="{BB962C8B-B14F-4D97-AF65-F5344CB8AC3E}">
        <p14:creationId xmlns:p14="http://schemas.microsoft.com/office/powerpoint/2010/main" val="1386479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190</a:t>
            </a:fld>
            <a:endParaRPr lang="en-US"/>
          </a:p>
        </p:txBody>
      </p:sp>
    </p:spTree>
    <p:extLst>
      <p:ext uri="{BB962C8B-B14F-4D97-AF65-F5344CB8AC3E}">
        <p14:creationId xmlns:p14="http://schemas.microsoft.com/office/powerpoint/2010/main" val="6982755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192</a:t>
            </a:fld>
            <a:endParaRPr lang="en-US"/>
          </a:p>
        </p:txBody>
      </p:sp>
    </p:spTree>
    <p:extLst>
      <p:ext uri="{BB962C8B-B14F-4D97-AF65-F5344CB8AC3E}">
        <p14:creationId xmlns:p14="http://schemas.microsoft.com/office/powerpoint/2010/main" val="29164554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smtClean="0"/>
              <a:t>http://</a:t>
            </a:r>
            <a:r>
              <a:rPr lang="en-CA" dirty="0" err="1" smtClean="0"/>
              <a:t>www.statisticssolutions.com</a:t>
            </a:r>
            <a:r>
              <a:rPr lang="en-CA" dirty="0" smtClean="0"/>
              <a:t>/assumptions-of-the-</a:t>
            </a:r>
            <a:r>
              <a:rPr lang="en-CA" dirty="0" err="1" smtClean="0"/>
              <a:t>wilcox</a:t>
            </a:r>
            <a:r>
              <a:rPr lang="en-CA" dirty="0" smtClean="0"/>
              <a:t>-sign-test/</a:t>
            </a:r>
          </a:p>
          <a:p>
            <a:pPr marL="0" marR="0" indent="0" algn="l" defTabSz="457200" rtl="0" eaLnBrk="1" fontAlgn="auto" latinLnBrk="0" hangingPunct="1">
              <a:lnSpc>
                <a:spcPct val="100000"/>
              </a:lnSpc>
              <a:spcBef>
                <a:spcPts val="0"/>
              </a:spcBef>
              <a:spcAft>
                <a:spcPts val="0"/>
              </a:spcAft>
              <a:buClrTx/>
              <a:buSzTx/>
              <a:buFontTx/>
              <a:buNone/>
              <a:tabLst/>
              <a:defRPr/>
            </a:pPr>
            <a:r>
              <a:rPr lang="en-CA" dirty="0" smtClean="0"/>
              <a:t>https://</a:t>
            </a:r>
            <a:r>
              <a:rPr lang="en-CA" dirty="0" err="1" smtClean="0"/>
              <a:t>statistics.laerd.com</a:t>
            </a:r>
            <a:r>
              <a:rPr lang="en-CA" dirty="0" smtClean="0"/>
              <a:t>/</a:t>
            </a:r>
            <a:r>
              <a:rPr lang="en-CA" dirty="0" err="1" smtClean="0"/>
              <a:t>spss</a:t>
            </a:r>
            <a:r>
              <a:rPr lang="en-CA" dirty="0" smtClean="0"/>
              <a:t>-tutorials/</a:t>
            </a:r>
            <a:r>
              <a:rPr lang="en-CA" dirty="0" err="1" smtClean="0"/>
              <a:t>kruskal</a:t>
            </a:r>
            <a:r>
              <a:rPr lang="en-CA" dirty="0" smtClean="0"/>
              <a:t>-</a:t>
            </a:r>
            <a:r>
              <a:rPr lang="en-CA" dirty="0" err="1" smtClean="0"/>
              <a:t>wallis</a:t>
            </a:r>
            <a:r>
              <a:rPr lang="en-CA" dirty="0" smtClean="0"/>
              <a:t>-h-test-using-</a:t>
            </a:r>
            <a:r>
              <a:rPr lang="en-CA" dirty="0" err="1" smtClean="0"/>
              <a:t>spss</a:t>
            </a:r>
            <a:r>
              <a:rPr lang="en-CA" dirty="0" smtClean="0"/>
              <a:t>-</a:t>
            </a:r>
            <a:r>
              <a:rPr lang="en-CA" dirty="0" err="1" smtClean="0"/>
              <a:t>statistics.php</a:t>
            </a:r>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193</a:t>
            </a:fld>
            <a:endParaRPr lang="en-US"/>
          </a:p>
        </p:txBody>
      </p:sp>
    </p:spTree>
    <p:extLst>
      <p:ext uri="{BB962C8B-B14F-4D97-AF65-F5344CB8AC3E}">
        <p14:creationId xmlns:p14="http://schemas.microsoft.com/office/powerpoint/2010/main" val="366486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support.minitab.com</a:t>
            </a:r>
            <a:r>
              <a:rPr lang="en-US" dirty="0" smtClean="0"/>
              <a:t>/en-us/</a:t>
            </a:r>
            <a:r>
              <a:rPr lang="en-US" dirty="0" err="1" smtClean="0"/>
              <a:t>minitab</a:t>
            </a:r>
            <a:r>
              <a:rPr lang="en-US" dirty="0" smtClean="0"/>
              <a:t>/17/topic-library/modeling-statistics/</a:t>
            </a:r>
            <a:r>
              <a:rPr lang="en-US" dirty="0" err="1" smtClean="0"/>
              <a:t>anova</a:t>
            </a:r>
            <a:r>
              <a:rPr lang="en-US" dirty="0" smtClean="0"/>
              <a:t>/</a:t>
            </a:r>
            <a:r>
              <a:rPr lang="en-US" dirty="0" err="1" smtClean="0"/>
              <a:t>anova</a:t>
            </a:r>
            <a:r>
              <a:rPr lang="en-US" dirty="0" smtClean="0"/>
              <a:t>-models/what-are-randomized-block-designs-and-</a:t>
            </a:r>
            <a:r>
              <a:rPr lang="en-US" dirty="0" err="1" smtClean="0"/>
              <a:t>latin</a:t>
            </a:r>
            <a:r>
              <a:rPr lang="en-US" dirty="0" smtClean="0"/>
              <a:t>-square-designs/</a:t>
            </a:r>
          </a:p>
          <a:p>
            <a:r>
              <a:rPr lang="en-US" dirty="0" smtClean="0"/>
              <a:t>https://</a:t>
            </a:r>
            <a:r>
              <a:rPr lang="en-US" dirty="0" err="1" smtClean="0"/>
              <a:t>onlinecourses.science.psu.edu</a:t>
            </a:r>
            <a:r>
              <a:rPr lang="en-US" dirty="0" smtClean="0"/>
              <a:t>/stat503/node/21</a:t>
            </a:r>
          </a:p>
          <a:p>
            <a:r>
              <a:rPr lang="en-US" dirty="0" smtClean="0"/>
              <a:t>http://</a:t>
            </a:r>
            <a:r>
              <a:rPr lang="en-US" dirty="0" err="1" smtClean="0"/>
              <a:t>www.stat.yale.edu</a:t>
            </a:r>
            <a:r>
              <a:rPr lang="en-US" dirty="0" smtClean="0"/>
              <a:t>/Courses/1997-98/101/</a:t>
            </a:r>
            <a:r>
              <a:rPr lang="en-US" dirty="0" err="1" smtClean="0"/>
              <a:t>expdes.htm</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18</a:t>
            </a:fld>
            <a:endParaRPr lang="en-US"/>
          </a:p>
        </p:txBody>
      </p:sp>
    </p:spTree>
    <p:extLst>
      <p:ext uri="{BB962C8B-B14F-4D97-AF65-F5344CB8AC3E}">
        <p14:creationId xmlns:p14="http://schemas.microsoft.com/office/powerpoint/2010/main" val="33040554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194</a:t>
            </a:fld>
            <a:endParaRPr lang="en-US"/>
          </a:p>
        </p:txBody>
      </p:sp>
    </p:spTree>
    <p:extLst>
      <p:ext uri="{BB962C8B-B14F-4D97-AF65-F5344CB8AC3E}">
        <p14:creationId xmlns:p14="http://schemas.microsoft.com/office/powerpoint/2010/main" val="7521300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195</a:t>
            </a:fld>
            <a:endParaRPr lang="en-US"/>
          </a:p>
        </p:txBody>
      </p:sp>
    </p:spTree>
    <p:extLst>
      <p:ext uri="{BB962C8B-B14F-4D97-AF65-F5344CB8AC3E}">
        <p14:creationId xmlns:p14="http://schemas.microsoft.com/office/powerpoint/2010/main" val="2473684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en.wikipedia.org</a:t>
            </a:r>
            <a:r>
              <a:rPr lang="en-CA" dirty="0" smtClean="0"/>
              <a:t>/wiki/Cronbach%27s_alpha</a:t>
            </a:r>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197</a:t>
            </a:fld>
            <a:endParaRPr lang="en-US"/>
          </a:p>
        </p:txBody>
      </p:sp>
    </p:spTree>
    <p:extLst>
      <p:ext uri="{BB962C8B-B14F-4D97-AF65-F5344CB8AC3E}">
        <p14:creationId xmlns:p14="http://schemas.microsoft.com/office/powerpoint/2010/main" val="22341800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en.wikipedia.org</a:t>
            </a:r>
            <a:r>
              <a:rPr lang="en-CA" dirty="0" smtClean="0"/>
              <a:t>/wiki/Cronbach%27s_alpha</a:t>
            </a:r>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198</a:t>
            </a:fld>
            <a:endParaRPr lang="en-US"/>
          </a:p>
        </p:txBody>
      </p:sp>
    </p:spTree>
    <p:extLst>
      <p:ext uri="{BB962C8B-B14F-4D97-AF65-F5344CB8AC3E}">
        <p14:creationId xmlns:p14="http://schemas.microsoft.com/office/powerpoint/2010/main" val="2234180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19</a:t>
            </a:fld>
            <a:endParaRPr lang="en-US"/>
          </a:p>
        </p:txBody>
      </p:sp>
    </p:spTree>
    <p:extLst>
      <p:ext uri="{BB962C8B-B14F-4D97-AF65-F5344CB8AC3E}">
        <p14:creationId xmlns:p14="http://schemas.microsoft.com/office/powerpoint/2010/main" val="330405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21</a:t>
            </a:fld>
            <a:endParaRPr lang="en-US"/>
          </a:p>
        </p:txBody>
      </p:sp>
    </p:spTree>
    <p:extLst>
      <p:ext uri="{BB962C8B-B14F-4D97-AF65-F5344CB8AC3E}">
        <p14:creationId xmlns:p14="http://schemas.microsoft.com/office/powerpoint/2010/main" val="289411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24</a:t>
            </a:fld>
            <a:endParaRPr lang="en-US"/>
          </a:p>
        </p:txBody>
      </p:sp>
    </p:spTree>
    <p:extLst>
      <p:ext uri="{BB962C8B-B14F-4D97-AF65-F5344CB8AC3E}">
        <p14:creationId xmlns:p14="http://schemas.microsoft.com/office/powerpoint/2010/main" val="396902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QUIS and SUMI are localized</a:t>
            </a:r>
            <a:r>
              <a:rPr lang="en-US" baseline="0" dirty="0" smtClean="0"/>
              <a:t> in many languages.</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25</a:t>
            </a:fld>
            <a:endParaRPr lang="en-US"/>
          </a:p>
        </p:txBody>
      </p:sp>
    </p:spTree>
    <p:extLst>
      <p:ext uri="{BB962C8B-B14F-4D97-AF65-F5344CB8AC3E}">
        <p14:creationId xmlns:p14="http://schemas.microsoft.com/office/powerpoint/2010/main" val="3969025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citeseerx.ist.psu.edu</a:t>
            </a:r>
            <a:r>
              <a:rPr lang="en-US" dirty="0" smtClean="0"/>
              <a:t>/</a:t>
            </a:r>
            <a:r>
              <a:rPr lang="en-US" dirty="0" err="1" smtClean="0"/>
              <a:t>viewdoc</a:t>
            </a:r>
            <a:r>
              <a:rPr lang="en-US" dirty="0" smtClean="0"/>
              <a:t>/</a:t>
            </a:r>
            <a:r>
              <a:rPr lang="en-US" dirty="0" err="1" smtClean="0"/>
              <a:t>download?doi</a:t>
            </a:r>
            <a:r>
              <a:rPr lang="en-US" dirty="0" smtClean="0"/>
              <a:t>=10.1.1.396.3677&amp;rep=rep1&amp;type=</a:t>
            </a:r>
            <a:r>
              <a:rPr lang="en-US" dirty="0" err="1" smtClean="0"/>
              <a:t>pdf</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26</a:t>
            </a:fld>
            <a:endParaRPr lang="en-US"/>
          </a:p>
        </p:txBody>
      </p:sp>
    </p:spTree>
    <p:extLst>
      <p:ext uri="{BB962C8B-B14F-4D97-AF65-F5344CB8AC3E}">
        <p14:creationId xmlns:p14="http://schemas.microsoft.com/office/powerpoint/2010/main" val="3969025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text to the survey: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This questionnaire gives you an opportunity to tell us your reaction to the system/game you used. To as great an extent as possible, think about all the tasks that you have done with the game/system, while you </a:t>
            </a:r>
            <a:r>
              <a:rPr lang="en-US" sz="1200" dirty="0" err="1" smtClean="0"/>
              <a:t>anwer</a:t>
            </a:r>
            <a:r>
              <a:rPr lang="en-US" sz="1200" dirty="0" smtClean="0"/>
              <a:t> these questions. Please read each statement and indicate how strongly you agree or disagree with the statement. Provide immediate response to each question rather than thinking too much about them. After you have </a:t>
            </a:r>
            <a:r>
              <a:rPr lang="en-US" sz="1200" dirty="0" err="1" smtClean="0"/>
              <a:t>compted</a:t>
            </a:r>
            <a:r>
              <a:rPr lang="en-US" sz="1200" dirty="0" smtClean="0"/>
              <a:t> this questionnaire, I’ll go over your </a:t>
            </a:r>
            <a:r>
              <a:rPr lang="en-US" sz="1200" dirty="0" err="1" smtClean="0"/>
              <a:t>anwers</a:t>
            </a:r>
            <a:r>
              <a:rPr lang="en-US" sz="1200" dirty="0" smtClean="0"/>
              <a:t> with you to make sure I understand all of your responses. Thank you!</a:t>
            </a:r>
          </a:p>
          <a:p>
            <a:endParaRPr lang="en-US" dirty="0" smtClean="0"/>
          </a:p>
          <a:p>
            <a:r>
              <a:rPr lang="en-US" dirty="0" smtClean="0"/>
              <a:t>https://</a:t>
            </a:r>
            <a:r>
              <a:rPr lang="en-US" dirty="0" err="1" smtClean="0"/>
              <a:t>www.usability.gov</a:t>
            </a:r>
            <a:r>
              <a:rPr lang="en-US" dirty="0" smtClean="0"/>
              <a:t>/how-to-and-tools/resources/templates/system-usability-scale-</a:t>
            </a:r>
            <a:r>
              <a:rPr lang="en-US" dirty="0" err="1" smtClean="0"/>
              <a:t>sus.html</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27</a:t>
            </a:fld>
            <a:endParaRPr lang="en-US"/>
          </a:p>
        </p:txBody>
      </p:sp>
    </p:spTree>
    <p:extLst>
      <p:ext uri="{BB962C8B-B14F-4D97-AF65-F5344CB8AC3E}">
        <p14:creationId xmlns:p14="http://schemas.microsoft.com/office/powerpoint/2010/main" val="323296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www.nngroup.com</a:t>
            </a:r>
            <a:r>
              <a:rPr lang="en-CA" dirty="0" smtClean="0"/>
              <a:t>/articles/which-</a:t>
            </a:r>
            <a:r>
              <a:rPr lang="en-CA" dirty="0" err="1" smtClean="0"/>
              <a:t>ux</a:t>
            </a:r>
            <a:r>
              <a:rPr lang="en-CA" dirty="0" smtClean="0"/>
              <a:t>-research-methods/</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a:t>
            </a:fld>
            <a:endParaRPr lang="en-US"/>
          </a:p>
        </p:txBody>
      </p:sp>
    </p:spTree>
    <p:extLst>
      <p:ext uri="{BB962C8B-B14F-4D97-AF65-F5344CB8AC3E}">
        <p14:creationId xmlns:p14="http://schemas.microsoft.com/office/powerpoint/2010/main" val="3761885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28</a:t>
            </a:fld>
            <a:endParaRPr lang="en-US"/>
          </a:p>
        </p:txBody>
      </p:sp>
    </p:spTree>
    <p:extLst>
      <p:ext uri="{BB962C8B-B14F-4D97-AF65-F5344CB8AC3E}">
        <p14:creationId xmlns:p14="http://schemas.microsoft.com/office/powerpoint/2010/main" val="3232963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29</a:t>
            </a:fld>
            <a:endParaRPr lang="en-US"/>
          </a:p>
        </p:txBody>
      </p:sp>
    </p:spTree>
    <p:extLst>
      <p:ext uri="{BB962C8B-B14F-4D97-AF65-F5344CB8AC3E}">
        <p14:creationId xmlns:p14="http://schemas.microsoft.com/office/powerpoint/2010/main" val="3232963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30</a:t>
            </a:fld>
            <a:endParaRPr lang="en-US"/>
          </a:p>
        </p:txBody>
      </p:sp>
    </p:spTree>
    <p:extLst>
      <p:ext uri="{BB962C8B-B14F-4D97-AF65-F5344CB8AC3E}">
        <p14:creationId xmlns:p14="http://schemas.microsoft.com/office/powerpoint/2010/main" val="3232963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31</a:t>
            </a:fld>
            <a:endParaRPr lang="en-US"/>
          </a:p>
        </p:txBody>
      </p:sp>
    </p:spTree>
    <p:extLst>
      <p:ext uri="{BB962C8B-B14F-4D97-AF65-F5344CB8AC3E}">
        <p14:creationId xmlns:p14="http://schemas.microsoft.com/office/powerpoint/2010/main" val="3232963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 about the sequence</a:t>
            </a:r>
            <a:r>
              <a:rPr lang="en-US" baseline="0" dirty="0" smtClean="0"/>
              <a:t> of terms to describe data: </a:t>
            </a:r>
            <a:r>
              <a:rPr lang="en-US" dirty="0" smtClean="0"/>
              <a:t>nominal, ordinal, interval</a:t>
            </a:r>
            <a:r>
              <a:rPr lang="en-US" baseline="0" dirty="0" smtClean="0"/>
              <a:t> and ratio</a:t>
            </a:r>
            <a:endParaRPr lang="en-US" dirty="0" smtClean="0"/>
          </a:p>
          <a:p>
            <a:r>
              <a:rPr lang="en-US" dirty="0" smtClean="0"/>
              <a:t>http://</a:t>
            </a:r>
            <a:r>
              <a:rPr lang="en-US" dirty="0" err="1" smtClean="0"/>
              <a:t>www.usablestats.com</a:t>
            </a:r>
            <a:r>
              <a:rPr lang="en-US" dirty="0" smtClean="0"/>
              <a:t>/lessons/noir</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32</a:t>
            </a:fld>
            <a:endParaRPr lang="en-US"/>
          </a:p>
        </p:txBody>
      </p:sp>
    </p:spTree>
    <p:extLst>
      <p:ext uri="{BB962C8B-B14F-4D97-AF65-F5344CB8AC3E}">
        <p14:creationId xmlns:p14="http://schemas.microsoft.com/office/powerpoint/2010/main" val="3457192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Percentile:</a:t>
            </a:r>
            <a:r>
              <a:rPr lang="en-US" baseline="0" dirty="0" smtClean="0"/>
              <a:t> </a:t>
            </a:r>
            <a:r>
              <a:rPr lang="en-US" dirty="0" smtClean="0"/>
              <a:t>100 equal groups into which scores can be divided according to the distribution of all SUS scores</a:t>
            </a:r>
          </a:p>
          <a:p>
            <a:r>
              <a:rPr lang="en-US" dirty="0" smtClean="0"/>
              <a:t>Percentile rank :</a:t>
            </a:r>
            <a:r>
              <a:rPr lang="en-US" baseline="0" dirty="0" smtClean="0"/>
              <a:t> the </a:t>
            </a:r>
            <a:r>
              <a:rPr lang="en-US" dirty="0" smtClean="0"/>
              <a:t>percentage of scores in its frequency distribution that are equal to or lower </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36</a:t>
            </a:fld>
            <a:endParaRPr lang="en-US"/>
          </a:p>
        </p:txBody>
      </p:sp>
    </p:spTree>
    <p:extLst>
      <p:ext uri="{BB962C8B-B14F-4D97-AF65-F5344CB8AC3E}">
        <p14:creationId xmlns:p14="http://schemas.microsoft.com/office/powerpoint/2010/main" val="400990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www.mymarketresearchmethods.com</a:t>
            </a:r>
            <a:r>
              <a:rPr lang="en-US" dirty="0" smtClean="0"/>
              <a:t>/types-of-data-nominal-ordinal-interval-ratio/</a:t>
            </a:r>
          </a:p>
          <a:p>
            <a:r>
              <a:rPr lang="en-US" dirty="0" smtClean="0"/>
              <a:t>http://</a:t>
            </a:r>
            <a:r>
              <a:rPr lang="en-US" dirty="0" err="1" smtClean="0"/>
              <a:t>www.graphpad.com</a:t>
            </a:r>
            <a:r>
              <a:rPr lang="en-US" dirty="0" smtClean="0"/>
              <a:t>/support/</a:t>
            </a:r>
            <a:r>
              <a:rPr lang="en-US" dirty="0" err="1" smtClean="0"/>
              <a:t>faqid</a:t>
            </a:r>
            <a:r>
              <a:rPr lang="en-US" dirty="0" smtClean="0"/>
              <a:t>/1089/</a:t>
            </a:r>
          </a:p>
          <a:p>
            <a:r>
              <a:rPr lang="en-US" dirty="0" smtClean="0"/>
              <a:t>http://</a:t>
            </a:r>
            <a:r>
              <a:rPr lang="en-US" dirty="0" err="1" smtClean="0"/>
              <a:t>www.psy.gla.ac.uk</a:t>
            </a:r>
            <a:r>
              <a:rPr lang="en-US" dirty="0" smtClean="0"/>
              <a:t>/~</a:t>
            </a:r>
            <a:r>
              <a:rPr lang="en-US" dirty="0" err="1" smtClean="0"/>
              <a:t>steve</a:t>
            </a:r>
            <a:r>
              <a:rPr lang="en-US" dirty="0" smtClean="0"/>
              <a:t>/best/</a:t>
            </a:r>
            <a:r>
              <a:rPr lang="en-US" dirty="0" err="1" smtClean="0"/>
              <a:t>ordinal.html</a:t>
            </a:r>
            <a:endParaRPr lang="en-US" dirty="0" smtClean="0"/>
          </a:p>
          <a:p>
            <a:r>
              <a:rPr lang="en-US" dirty="0" smtClean="0"/>
              <a:t>Quick overview:</a:t>
            </a:r>
          </a:p>
          <a:p>
            <a:r>
              <a:rPr lang="en-US" dirty="0" smtClean="0"/>
              <a:t>Nominal – names (e.g., hockey players’ numbers, UID in games)</a:t>
            </a:r>
          </a:p>
          <a:p>
            <a:r>
              <a:rPr lang="en-US" dirty="0" smtClean="0"/>
              <a:t>Ordinal – represents a rank (e.g., Likert-scale)</a:t>
            </a:r>
          </a:p>
          <a:p>
            <a:r>
              <a:rPr lang="en-US" dirty="0" smtClean="0"/>
              <a:t>Interval</a:t>
            </a:r>
            <a:r>
              <a:rPr lang="en-US" baseline="0" dirty="0" smtClean="0"/>
              <a:t> – linear distance between data points (e.g., </a:t>
            </a:r>
            <a:r>
              <a:rPr lang="en-US" baseline="0" dirty="0" err="1" smtClean="0"/>
              <a:t>Celcius</a:t>
            </a:r>
            <a:r>
              <a:rPr lang="en-US" baseline="0" dirty="0" smtClean="0"/>
              <a:t>)</a:t>
            </a:r>
          </a:p>
          <a:p>
            <a:r>
              <a:rPr lang="en-US" baseline="0" dirty="0" smtClean="0"/>
              <a:t>Ratio – has a true zero (</a:t>
            </a:r>
            <a:r>
              <a:rPr lang="en-US" baseline="0" dirty="0" err="1" smtClean="0"/>
              <a:t>e.g</a:t>
            </a:r>
            <a:r>
              <a:rPr lang="en-US" baseline="0" dirty="0" smtClean="0"/>
              <a:t>, weight, speed)</a:t>
            </a:r>
            <a:endParaRPr lang="en-US" dirty="0" smtClean="0"/>
          </a:p>
          <a:p>
            <a:endParaRPr lang="en-US" dirty="0" smtClean="0"/>
          </a:p>
          <a:p>
            <a:endParaRPr lang="en-US" dirty="0" smtClean="0"/>
          </a:p>
          <a:p>
            <a:r>
              <a:rPr lang="en-US" dirty="0" smtClean="0"/>
              <a:t>For</a:t>
            </a:r>
            <a:r>
              <a:rPr lang="en-US" baseline="0" dirty="0" smtClean="0"/>
              <a:t> d</a:t>
            </a:r>
            <a:r>
              <a:rPr lang="en-US" dirty="0" smtClean="0"/>
              <a:t>ifferent school</a:t>
            </a:r>
            <a:r>
              <a:rPr lang="en-US" baseline="0" dirty="0" smtClean="0"/>
              <a:t> of thoughts, see:</a:t>
            </a:r>
          </a:p>
          <a:p>
            <a:r>
              <a:rPr lang="en-US" baseline="0" dirty="0" smtClean="0"/>
              <a:t>Stevens in 1946</a:t>
            </a:r>
          </a:p>
          <a:p>
            <a:r>
              <a:rPr lang="en-US" baseline="0" dirty="0" smtClean="0"/>
              <a:t>Lords 1953</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37</a:t>
            </a:fld>
            <a:endParaRPr lang="en-US"/>
          </a:p>
        </p:txBody>
      </p:sp>
    </p:spTree>
    <p:extLst>
      <p:ext uri="{BB962C8B-B14F-4D97-AF65-F5344CB8AC3E}">
        <p14:creationId xmlns:p14="http://schemas.microsoft.com/office/powerpoint/2010/main" val="3735719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Post-study System Usability questionnaire </a:t>
            </a:r>
          </a:p>
          <a:p>
            <a:r>
              <a:rPr lang="en-US" dirty="0" smtClean="0">
                <a:solidFill>
                  <a:schemeClr val="bg1">
                    <a:lumMod val="50000"/>
                  </a:schemeClr>
                </a:solidFill>
              </a:rPr>
              <a:t>by Lewis, 1990</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This questionnaire gives you an opportunity to tell us your reaction to the system you used. Your responses will help us understand what aspects of the system you are particularly concerned about and the aspects that satisfy you. To as great an extent as possible, think about all the tasks that you have done with the system, while you answer these questions. Please read each statement and indicate how strongly you agree or disagree with the statement. If a statement does not apply to you, circle NA. Please write comments to elaborate on your answers. After you have competed this questionnaire, I’ll go over your answers with you to make sure I understand all of your responses. Thanks you.</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38</a:t>
            </a:fld>
            <a:endParaRPr lang="en-US"/>
          </a:p>
        </p:txBody>
      </p:sp>
    </p:spTree>
    <p:extLst>
      <p:ext uri="{BB962C8B-B14F-4D97-AF65-F5344CB8AC3E}">
        <p14:creationId xmlns:p14="http://schemas.microsoft.com/office/powerpoint/2010/main" val="514274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www.researchgate.net</a:t>
            </a:r>
            <a:r>
              <a:rPr lang="en-US" dirty="0" smtClean="0"/>
              <a:t>/publication/220302199_Psychometric_Evaluation_of_the_PSSUQ_Using_Data_from_Five_Years_of_Usability_Studies</a:t>
            </a:r>
          </a:p>
          <a:p>
            <a:endParaRPr lang="en-US" dirty="0" smtClean="0"/>
          </a:p>
          <a:p>
            <a:r>
              <a:rPr lang="en-US" dirty="0" smtClean="0"/>
              <a:t>Gary Perlman has created a website you can view or use a variety of questionnaires (i.e., QUIS, PUEU, NAU, NHE, CSUQ, ASQ, PHUE, PUTQ, USE).</a:t>
            </a:r>
          </a:p>
          <a:p>
            <a:r>
              <a:rPr lang="en-US" dirty="0" smtClean="0"/>
              <a:t>http://</a:t>
            </a:r>
            <a:r>
              <a:rPr lang="en-US" dirty="0" err="1" smtClean="0"/>
              <a:t>garyperlman.com</a:t>
            </a:r>
            <a:r>
              <a:rPr lang="en-US" dirty="0" smtClean="0"/>
              <a:t>/quest/</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39</a:t>
            </a:fld>
            <a:endParaRPr lang="en-US"/>
          </a:p>
        </p:txBody>
      </p:sp>
    </p:spTree>
    <p:extLst>
      <p:ext uri="{BB962C8B-B14F-4D97-AF65-F5344CB8AC3E}">
        <p14:creationId xmlns:p14="http://schemas.microsoft.com/office/powerpoint/2010/main" val="514274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40</a:t>
            </a:fld>
            <a:endParaRPr lang="en-US"/>
          </a:p>
        </p:txBody>
      </p:sp>
    </p:spTree>
    <p:extLst>
      <p:ext uri="{BB962C8B-B14F-4D97-AF65-F5344CB8AC3E}">
        <p14:creationId xmlns:p14="http://schemas.microsoft.com/office/powerpoint/2010/main" val="285923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www.nngroup.com</a:t>
            </a:r>
            <a:r>
              <a:rPr lang="en-CA" dirty="0" smtClean="0"/>
              <a:t>/articles/which-</a:t>
            </a:r>
            <a:r>
              <a:rPr lang="en-CA" dirty="0" err="1" smtClean="0"/>
              <a:t>ux</a:t>
            </a:r>
            <a:r>
              <a:rPr lang="en-CA" dirty="0" smtClean="0"/>
              <a:t>-research-methods/</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4</a:t>
            </a:fld>
            <a:endParaRPr lang="en-US"/>
          </a:p>
        </p:txBody>
      </p:sp>
    </p:spTree>
    <p:extLst>
      <p:ext uri="{BB962C8B-B14F-4D97-AF65-F5344CB8AC3E}">
        <p14:creationId xmlns:p14="http://schemas.microsoft.com/office/powerpoint/2010/main" val="3761885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pro.sagepub.com</a:t>
            </a:r>
            <a:r>
              <a:rPr lang="en-US" dirty="0" smtClean="0"/>
              <a:t>/content/52/19/1522</a:t>
            </a:r>
          </a:p>
          <a:p>
            <a:endParaRPr lang="en-US" dirty="0" smtClean="0"/>
          </a:p>
          <a:p>
            <a:r>
              <a:rPr lang="en-US" dirty="0" smtClean="0"/>
              <a:t>Scalar invariance: </a:t>
            </a:r>
            <a:r>
              <a:rPr lang="en-US" baseline="0" dirty="0" smtClean="0"/>
              <a:t> </a:t>
            </a:r>
            <a:r>
              <a:rPr lang="en-US" sz="1200" kern="1200" dirty="0" smtClean="0">
                <a:solidFill>
                  <a:schemeClr val="tx1"/>
                </a:solidFill>
                <a:latin typeface="+mn-lt"/>
                <a:ea typeface="+mn-ea"/>
                <a:cs typeface="+mn-cs"/>
              </a:rPr>
              <a:t>a given measure is interpreted in a conceptually different manner by respondents representing different gender</a:t>
            </a:r>
            <a:r>
              <a:rPr lang="en-US" sz="1200" kern="1200" baseline="0" dirty="0" smtClean="0">
                <a:solidFill>
                  <a:schemeClr val="tx1"/>
                </a:solidFill>
                <a:latin typeface="+mn-lt"/>
                <a:ea typeface="+mn-ea"/>
                <a:cs typeface="+mn-cs"/>
              </a:rPr>
              <a:t> or cultural </a:t>
            </a:r>
            <a:r>
              <a:rPr lang="en-US" sz="1200" kern="1200" baseline="0" dirty="0" err="1" smtClean="0">
                <a:solidFill>
                  <a:schemeClr val="tx1"/>
                </a:solidFill>
                <a:latin typeface="+mn-lt"/>
                <a:ea typeface="+mn-ea"/>
                <a:cs typeface="+mn-cs"/>
              </a:rPr>
              <a:t>backgroud</a:t>
            </a:r>
            <a:r>
              <a:rPr lang="en-US" sz="1200" kern="1200" dirty="0" smtClean="0">
                <a:solidFill>
                  <a:schemeClr val="tx1"/>
                </a:solidFill>
                <a:latin typeface="+mn-lt"/>
                <a:ea typeface="+mn-ea"/>
                <a:cs typeface="+mn-cs"/>
              </a:rPr>
              <a:t>. E.g., the </a:t>
            </a:r>
            <a:r>
              <a:rPr lang="en-US" sz="1200" b="1" kern="1200" dirty="0" err="1" smtClean="0">
                <a:solidFill>
                  <a:schemeClr val="tx1"/>
                </a:solidFill>
                <a:latin typeface="+mn-lt"/>
                <a:ea typeface="+mn-ea"/>
                <a:cs typeface="+mn-cs"/>
              </a:rPr>
              <a:t>contstruct</a:t>
            </a:r>
            <a:r>
              <a:rPr lang="en-US" sz="1200" kern="1200" dirty="0" smtClean="0">
                <a:solidFill>
                  <a:schemeClr val="tx1"/>
                </a:solidFill>
                <a:latin typeface="+mn-lt"/>
                <a:ea typeface="+mn-ea"/>
                <a:cs typeface="+mn-cs"/>
              </a:rPr>
              <a:t> of depression, which we</a:t>
            </a:r>
            <a:r>
              <a:rPr lang="en-US" sz="1200" kern="1200" baseline="0" dirty="0" smtClean="0">
                <a:solidFill>
                  <a:schemeClr val="tx1"/>
                </a:solidFill>
                <a:latin typeface="+mn-lt"/>
                <a:ea typeface="+mn-ea"/>
                <a:cs typeface="+mn-cs"/>
              </a:rPr>
              <a:t> can’t see and only see it’s effect on people. Crying as a measure of depression would not be scalar invariant, because women tend to cry more than men (social background), but are not necessarily more depressed.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Hence, use a within subject design approach</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41</a:t>
            </a:fld>
            <a:endParaRPr lang="en-US"/>
          </a:p>
        </p:txBody>
      </p:sp>
    </p:spTree>
    <p:extLst>
      <p:ext uri="{BB962C8B-B14F-4D97-AF65-F5344CB8AC3E}">
        <p14:creationId xmlns:p14="http://schemas.microsoft.com/office/powerpoint/2010/main" val="3160169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www.keithv.com</a:t>
            </a:r>
            <a:r>
              <a:rPr lang="en-US" dirty="0" smtClean="0"/>
              <a:t>/software/</a:t>
            </a:r>
            <a:r>
              <a:rPr lang="en-US" dirty="0" err="1" smtClean="0"/>
              <a:t>nasatlx</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42</a:t>
            </a:fld>
            <a:endParaRPr lang="en-US"/>
          </a:p>
        </p:txBody>
      </p:sp>
    </p:spTree>
    <p:extLst>
      <p:ext uri="{BB962C8B-B14F-4D97-AF65-F5344CB8AC3E}">
        <p14:creationId xmlns:p14="http://schemas.microsoft.com/office/powerpoint/2010/main" val="3160169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ftp://</a:t>
            </a:r>
            <a:r>
              <a:rPr lang="en-CA" sz="1200" kern="1200" dirty="0" err="1" smtClean="0">
                <a:solidFill>
                  <a:schemeClr val="tx1"/>
                </a:solidFill>
                <a:effectLst/>
                <a:latin typeface="+mn-lt"/>
                <a:ea typeface="+mn-ea"/>
                <a:cs typeface="+mn-cs"/>
              </a:rPr>
              <a:t>ftp.hitl.washington.edu</a:t>
            </a:r>
            <a:r>
              <a:rPr lang="en-CA" sz="1200" kern="1200" dirty="0" smtClean="0">
                <a:solidFill>
                  <a:schemeClr val="tx1"/>
                </a:solidFill>
                <a:effectLst/>
                <a:latin typeface="+mn-lt"/>
                <a:ea typeface="+mn-ea"/>
                <a:cs typeface="+mn-cs"/>
              </a:rPr>
              <a:t>/pub/publications/r-98-11/node135.html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www.twentymilliseconds.com</a:t>
            </a:r>
            <a:r>
              <a:rPr lang="en-US" dirty="0" smtClean="0"/>
              <a:t>/html/</a:t>
            </a:r>
            <a:r>
              <a:rPr lang="en-US" dirty="0" err="1" smtClean="0"/>
              <a:t>ssq-scoring.html</a:t>
            </a:r>
            <a:endParaRPr lang="en-US" dirty="0" smtClean="0"/>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7179915-8455-3E4C-AB35-ACCE6520BA0B}" type="slidenum">
              <a:rPr lang="en-US" smtClean="0"/>
              <a:t>43</a:t>
            </a:fld>
            <a:endParaRPr lang="en-US"/>
          </a:p>
        </p:txBody>
      </p:sp>
    </p:spTree>
    <p:extLst>
      <p:ext uri="{BB962C8B-B14F-4D97-AF65-F5344CB8AC3E}">
        <p14:creationId xmlns:p14="http://schemas.microsoft.com/office/powerpoint/2010/main" val="68654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www.surveymonkey.com</a:t>
            </a:r>
            <a:r>
              <a:rPr lang="en-US" dirty="0" smtClean="0"/>
              <a:t>/r/YQ8TFGQ</a:t>
            </a:r>
          </a:p>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44</a:t>
            </a:fld>
            <a:endParaRPr lang="en-US"/>
          </a:p>
        </p:txBody>
      </p:sp>
    </p:spTree>
    <p:extLst>
      <p:ext uri="{BB962C8B-B14F-4D97-AF65-F5344CB8AC3E}">
        <p14:creationId xmlns:p14="http://schemas.microsoft.com/office/powerpoint/2010/main" val="3160169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48</a:t>
            </a:fld>
            <a:endParaRPr lang="en-US"/>
          </a:p>
        </p:txBody>
      </p:sp>
    </p:spTree>
    <p:extLst>
      <p:ext uri="{BB962C8B-B14F-4D97-AF65-F5344CB8AC3E}">
        <p14:creationId xmlns:p14="http://schemas.microsoft.com/office/powerpoint/2010/main" val="1911689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solidFill>
                  <a:srgbClr val="7F7F7F"/>
                </a:solidFill>
              </a:rPr>
              <a:t>E.g., How difficult was the task you just completed compared to the “Connect to Facebook” task? </a:t>
            </a:r>
            <a:r>
              <a:rPr lang="en-US" sz="1200" i="1" dirty="0" smtClean="0">
                <a:solidFill>
                  <a:srgbClr val="7F7F7F"/>
                </a:solidFill>
              </a:rPr>
              <a:t> Higher number indicates a more difficult task</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51</a:t>
            </a:fld>
            <a:endParaRPr lang="en-US"/>
          </a:p>
        </p:txBody>
      </p:sp>
    </p:spTree>
    <p:extLst>
      <p:ext uri="{BB962C8B-B14F-4D97-AF65-F5344CB8AC3E}">
        <p14:creationId xmlns:p14="http://schemas.microsoft.com/office/powerpoint/2010/main" val="931007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www.amazon.ca</a:t>
            </a:r>
            <a:r>
              <a:rPr lang="en-US" dirty="0" smtClean="0"/>
              <a:t>/Glued-Games-Video-Draw-Spellbound/</a:t>
            </a:r>
            <a:r>
              <a:rPr lang="en-US" dirty="0" err="1" smtClean="0"/>
              <a:t>dp</a:t>
            </a:r>
            <a:r>
              <a:rPr lang="en-US" dirty="0" smtClean="0"/>
              <a:t>/0313362246</a:t>
            </a:r>
          </a:p>
          <a:p>
            <a:r>
              <a:rPr lang="en-US" dirty="0" smtClean="0"/>
              <a:t>http://</a:t>
            </a:r>
            <a:r>
              <a:rPr lang="en-US" dirty="0" err="1" smtClean="0"/>
              <a:t>playtestingworkshops.com</a:t>
            </a:r>
            <a:r>
              <a:rPr lang="en-US" dirty="0" smtClean="0"/>
              <a:t>/assets/</a:t>
            </a:r>
            <a:r>
              <a:rPr lang="en-US" dirty="0" err="1" smtClean="0"/>
              <a:t>pdf</a:t>
            </a:r>
            <a:r>
              <a:rPr lang="en-US" dirty="0" smtClean="0"/>
              <a:t>/scholarly/Nordin_YDS2014.pdf</a:t>
            </a:r>
          </a:p>
          <a:p>
            <a:r>
              <a:rPr lang="en-US" dirty="0" smtClean="0"/>
              <a:t>Presence:</a:t>
            </a:r>
            <a:r>
              <a:rPr lang="en-US" baseline="0" dirty="0" smtClean="0"/>
              <a:t> </a:t>
            </a:r>
            <a:r>
              <a:rPr lang="en-US" dirty="0" smtClean="0"/>
              <a:t>http://</a:t>
            </a:r>
            <a:r>
              <a:rPr lang="en-US" dirty="0" err="1" smtClean="0"/>
              <a:t>webstaff.itn.liu.se</a:t>
            </a:r>
            <a:r>
              <a:rPr lang="en-US" dirty="0" smtClean="0"/>
              <a:t>/~</a:t>
            </a:r>
            <a:r>
              <a:rPr lang="en-US" dirty="0" err="1" smtClean="0"/>
              <a:t>matco</a:t>
            </a:r>
            <a:r>
              <a:rPr lang="en-US" dirty="0" smtClean="0"/>
              <a:t>/TNM053/Papers/</a:t>
            </a:r>
            <a:r>
              <a:rPr lang="en-US" dirty="0" err="1" smtClean="0"/>
              <a:t>presence.pdf</a:t>
            </a:r>
            <a:endParaRPr lang="en-US" dirty="0" smtClean="0"/>
          </a:p>
          <a:p>
            <a:r>
              <a:rPr lang="en-US" dirty="0" smtClean="0"/>
              <a:t>PENS: http://</a:t>
            </a:r>
            <a:r>
              <a:rPr lang="en-US" dirty="0" err="1" smtClean="0"/>
              <a:t>selfdeterminationtheory.org</a:t>
            </a:r>
            <a:r>
              <a:rPr lang="en-US" dirty="0" smtClean="0"/>
              <a:t>/SDT/documents/2006_RyanRigbyPrzybylski_MandE.pdf</a:t>
            </a:r>
          </a:p>
          <a:p>
            <a:r>
              <a:rPr lang="en-US" dirty="0" smtClean="0"/>
              <a:t>Engagement http://</a:t>
            </a:r>
            <a:r>
              <a:rPr lang="en-US" dirty="0" err="1" smtClean="0"/>
              <a:t>faculty.uoit.ca</a:t>
            </a:r>
            <a:r>
              <a:rPr lang="en-US" dirty="0" smtClean="0"/>
              <a:t>/</a:t>
            </a:r>
            <a:r>
              <a:rPr lang="en-US" dirty="0" err="1" smtClean="0"/>
              <a:t>kapralos</a:t>
            </a:r>
            <a:r>
              <a:rPr lang="en-US" dirty="0" smtClean="0"/>
              <a:t>/csci5530/Papers/</a:t>
            </a:r>
            <a:r>
              <a:rPr lang="en-US" dirty="0" err="1" smtClean="0"/>
              <a:t>geq.pdf</a:t>
            </a:r>
            <a:endParaRPr lang="en-US" dirty="0" smtClean="0"/>
          </a:p>
          <a:p>
            <a:r>
              <a:rPr lang="en-US" dirty="0" smtClean="0"/>
              <a:t>https://</a:t>
            </a:r>
            <a:r>
              <a:rPr lang="en-US" dirty="0" err="1" smtClean="0"/>
              <a:t>www.researchgate.net</a:t>
            </a:r>
            <a:r>
              <a:rPr lang="en-US" dirty="0" smtClean="0"/>
              <a:t>/publication/228091680_Digital_Games_as_Social_Presence_Technology_Development_of_the_Social_Presence_in_Gaming_Questionnaire_SPGQ</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52</a:t>
            </a:fld>
            <a:endParaRPr lang="en-US"/>
          </a:p>
        </p:txBody>
      </p:sp>
    </p:spTree>
    <p:extLst>
      <p:ext uri="{BB962C8B-B14F-4D97-AF65-F5344CB8AC3E}">
        <p14:creationId xmlns:p14="http://schemas.microsoft.com/office/powerpoint/2010/main" val="931007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article</a:t>
            </a:r>
            <a:r>
              <a:rPr lang="en-US" baseline="0" dirty="0" smtClean="0"/>
              <a:t> </a:t>
            </a:r>
            <a:r>
              <a:rPr lang="en-US" dirty="0" smtClean="0"/>
              <a:t>in the Papers folder</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53</a:t>
            </a:fld>
            <a:endParaRPr lang="en-US"/>
          </a:p>
        </p:txBody>
      </p:sp>
    </p:spTree>
    <p:extLst>
      <p:ext uri="{BB962C8B-B14F-4D97-AF65-F5344CB8AC3E}">
        <p14:creationId xmlns:p14="http://schemas.microsoft.com/office/powerpoint/2010/main" val="1311228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www.medallia.com</a:t>
            </a:r>
            <a:r>
              <a:rPr lang="en-US" dirty="0" smtClean="0"/>
              <a:t>/net-promoter-score/</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55</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56</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a:t>
            </a:fld>
            <a:endParaRPr lang="en-US"/>
          </a:p>
        </p:txBody>
      </p:sp>
    </p:spTree>
    <p:extLst>
      <p:ext uri="{BB962C8B-B14F-4D97-AF65-F5344CB8AC3E}">
        <p14:creationId xmlns:p14="http://schemas.microsoft.com/office/powerpoint/2010/main" val="91741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57</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58</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hbr.org</a:t>
            </a:r>
            <a:r>
              <a:rPr lang="en-US" dirty="0" smtClean="0"/>
              <a:t>/2003/12/the-one-number-you-need-to-grow</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59</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60</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61</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temkingroup.com</a:t>
            </a:r>
            <a:r>
              <a:rPr lang="en-US" dirty="0" smtClean="0"/>
              <a:t>/research-reports/net-promoter-score-benchmark-study-2015/</a:t>
            </a:r>
          </a:p>
          <a:p>
            <a:r>
              <a:rPr lang="en-US" dirty="0" smtClean="0"/>
              <a:t>https://</a:t>
            </a:r>
            <a:r>
              <a:rPr lang="en-US" dirty="0" err="1" smtClean="0"/>
              <a:t>www.netpromoter.com</a:t>
            </a:r>
            <a:r>
              <a:rPr lang="en-US" dirty="0" smtClean="0"/>
              <a:t>/compare/</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62</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www.amazon.ca</a:t>
            </a:r>
            <a:r>
              <a:rPr lang="en-US" dirty="0" smtClean="0"/>
              <a:t>/Glued-Games-Video-Draw-Spellbound/</a:t>
            </a:r>
            <a:r>
              <a:rPr lang="en-US" dirty="0" err="1" smtClean="0"/>
              <a:t>dp</a:t>
            </a:r>
            <a:r>
              <a:rPr lang="en-US" dirty="0" smtClean="0"/>
              <a:t>/0313362246</a:t>
            </a:r>
          </a:p>
          <a:p>
            <a:r>
              <a:rPr lang="en-US" dirty="0" smtClean="0"/>
              <a:t>https://</a:t>
            </a:r>
            <a:r>
              <a:rPr lang="en-US" dirty="0" err="1" smtClean="0"/>
              <a:t>positivepsychologyprogram.com</a:t>
            </a:r>
            <a:r>
              <a:rPr lang="en-US" dirty="0" smtClean="0"/>
              <a:t>/self-determination-theory/</a:t>
            </a:r>
          </a:p>
          <a:p>
            <a:endParaRPr lang="en-US" dirty="0" smtClean="0"/>
          </a:p>
          <a:p>
            <a:r>
              <a:rPr lang="en-US" b="1" dirty="0" smtClean="0"/>
              <a:t>Competence:</a:t>
            </a:r>
            <a:r>
              <a:rPr lang="en-US" dirty="0" smtClean="0"/>
              <a:t> the desire to control and master the environment and outcome. </a:t>
            </a:r>
          </a:p>
          <a:p>
            <a:pPr marL="0" marR="0" lvl="3" indent="0" algn="l" defTabSz="457200" rtl="0" eaLnBrk="1" fontAlgn="auto" latinLnBrk="0" hangingPunct="1">
              <a:lnSpc>
                <a:spcPct val="100000"/>
              </a:lnSpc>
              <a:spcBef>
                <a:spcPts val="0"/>
              </a:spcBef>
              <a:spcAft>
                <a:spcPts val="0"/>
              </a:spcAft>
              <a:buClrTx/>
              <a:buSzTx/>
              <a:buFontTx/>
              <a:buNone/>
              <a:tabLst/>
              <a:defRPr/>
            </a:pPr>
            <a:r>
              <a:rPr lang="en-US" sz="1600" b="1" dirty="0" err="1" smtClean="0">
                <a:solidFill>
                  <a:prstClr val="black"/>
                </a:solidFill>
              </a:rPr>
              <a:t>Reltedness</a:t>
            </a:r>
            <a:r>
              <a:rPr lang="en-US" sz="1600" b="1" dirty="0" smtClean="0">
                <a:solidFill>
                  <a:prstClr val="black"/>
                </a:solidFill>
              </a:rPr>
              <a:t>:</a:t>
            </a:r>
            <a:r>
              <a:rPr lang="en-US" sz="1600" baseline="0" dirty="0" smtClean="0">
                <a:solidFill>
                  <a:prstClr val="black"/>
                </a:solidFill>
              </a:rPr>
              <a:t> t</a:t>
            </a:r>
            <a:r>
              <a:rPr lang="en-US" sz="1600" dirty="0" smtClean="0">
                <a:solidFill>
                  <a:prstClr val="black"/>
                </a:solidFill>
              </a:rPr>
              <a:t>he desire to “interact with, be connected to, and experience caring for other people”</a:t>
            </a:r>
          </a:p>
          <a:p>
            <a:pPr marL="0" marR="0" lvl="3"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prstClr val="black"/>
                </a:solidFill>
              </a:rPr>
              <a:t>Autonomy:</a:t>
            </a:r>
            <a:r>
              <a:rPr lang="en-US" sz="1600" baseline="0" dirty="0" smtClean="0">
                <a:solidFill>
                  <a:prstClr val="black"/>
                </a:solidFill>
              </a:rPr>
              <a:t> having a sense of free will when doing something or acting out of our own interests and values. Volition. Does not mean to be independent.</a:t>
            </a:r>
            <a:endParaRPr lang="en-US" sz="1600"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63</a:t>
            </a:fld>
            <a:endParaRPr lang="en-US"/>
          </a:p>
        </p:txBody>
      </p:sp>
    </p:spTree>
    <p:extLst>
      <p:ext uri="{BB962C8B-B14F-4D97-AF65-F5344CB8AC3E}">
        <p14:creationId xmlns:p14="http://schemas.microsoft.com/office/powerpoint/2010/main" val="1343881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n-1?</a:t>
            </a:r>
          </a:p>
          <a:p>
            <a:r>
              <a:rPr lang="en-US" dirty="0" smtClean="0"/>
              <a:t>N-1 corrects for the fact that the sample variance tend to get smaller when</a:t>
            </a:r>
            <a:r>
              <a:rPr lang="en-US" baseline="0" dirty="0" smtClean="0"/>
              <a:t> a sample size is small.</a:t>
            </a:r>
          </a:p>
          <a:p>
            <a:endParaRPr lang="en-US" baseline="0" dirty="0" smtClean="0"/>
          </a:p>
          <a:p>
            <a:r>
              <a:rPr lang="en-US" baseline="0" dirty="0" smtClean="0"/>
              <a:t>To compute the geometric Standard Deviation, see: https://</a:t>
            </a:r>
            <a:r>
              <a:rPr lang="en-US" baseline="0" dirty="0" err="1" smtClean="0"/>
              <a:t>en.wikipedia.org</a:t>
            </a:r>
            <a:r>
              <a:rPr lang="en-US" baseline="0" dirty="0" smtClean="0"/>
              <a:t>/wiki/</a:t>
            </a:r>
            <a:r>
              <a:rPr lang="en-US" baseline="0" dirty="0" err="1" smtClean="0"/>
              <a:t>Geometric_standard_deviation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68</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69</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70</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Slips,</a:t>
            </a:r>
            <a:r>
              <a:rPr lang="en-US" baseline="0" dirty="0" smtClean="0"/>
              <a:t> </a:t>
            </a:r>
            <a:r>
              <a:rPr lang="en-US" dirty="0" smtClean="0"/>
              <a:t>mistakes, deaths</a:t>
            </a:r>
          </a:p>
          <a:p>
            <a:r>
              <a:rPr lang="en-US" dirty="0" smtClean="0"/>
              <a:t>Wilson N-1 Chi Square methods</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a:t>
            </a:fld>
            <a:endParaRPr lang="en-US"/>
          </a:p>
        </p:txBody>
      </p:sp>
    </p:spTree>
    <p:extLst>
      <p:ext uri="{BB962C8B-B14F-4D97-AF65-F5344CB8AC3E}">
        <p14:creationId xmlns:p14="http://schemas.microsoft.com/office/powerpoint/2010/main" val="4164073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71</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Mode: value </a:t>
            </a:r>
            <a:r>
              <a:rPr lang="en-US" smtClean="0"/>
              <a:t>that </a:t>
            </a:r>
            <a:r>
              <a:rPr lang="en-US" smtClean="0"/>
              <a:t>appears </a:t>
            </a:r>
            <a:r>
              <a:rPr lang="en-US" dirty="0" smtClean="0"/>
              <a:t>most often in a data set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Several type of distribution out there: Binomial,  Poisson, chi-squared, multi-modal distributions,</a:t>
            </a:r>
            <a:r>
              <a:rPr lang="en-US" baseline="0" dirty="0" smtClean="0"/>
              <a:t> </a:t>
            </a:r>
            <a:r>
              <a:rPr lang="en-US" dirty="0" smtClean="0"/>
              <a:t>lognormal distribution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72</a:t>
            </a:fld>
            <a:endParaRPr lang="en-US"/>
          </a:p>
        </p:txBody>
      </p:sp>
    </p:spTree>
    <p:extLst>
      <p:ext uri="{BB962C8B-B14F-4D97-AF65-F5344CB8AC3E}">
        <p14:creationId xmlns:p14="http://schemas.microsoft.com/office/powerpoint/2010/main" val="929621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Further</a:t>
            </a:r>
            <a:r>
              <a:rPr lang="en-US" baseline="0" dirty="0" smtClean="0"/>
              <a:t> reading about CLT: </a:t>
            </a:r>
            <a:r>
              <a:rPr lang="en-US" dirty="0" smtClean="0"/>
              <a:t>https://</a:t>
            </a:r>
            <a:r>
              <a:rPr lang="en-US" dirty="0" err="1" smtClean="0"/>
              <a:t>www.methodsconsultants.com</a:t>
            </a:r>
            <a:r>
              <a:rPr lang="en-US" dirty="0" smtClean="0"/>
              <a:t>/tutorial/the-central-limit-theorem-and-its-implications-for-statistical-inference/</a:t>
            </a:r>
          </a:p>
          <a:p>
            <a:endParaRPr lang="en-US" dirty="0" smtClean="0"/>
          </a:p>
          <a:p>
            <a:r>
              <a:rPr lang="en-US" dirty="0" smtClean="0"/>
              <a:t>The distribution of means across repeated samples will be normal with a mean equal to the population mean.</a:t>
            </a:r>
            <a:r>
              <a:rPr lang="en-US" baseline="0" dirty="0" smtClean="0"/>
              <a:t> Here means on both sides are 0</a:t>
            </a:r>
            <a:endParaRPr lang="en-US" dirty="0" smtClean="0"/>
          </a:p>
          <a:p>
            <a:r>
              <a:rPr lang="en-US" dirty="0" smtClean="0"/>
              <a:t>and the sample’s standard deviation equals to the population standard deviation divided by the square root of n.  </a:t>
            </a:r>
          </a:p>
          <a:p>
            <a:endParaRPr lang="en-US" dirty="0" smtClean="0"/>
          </a:p>
          <a:p>
            <a:r>
              <a:rPr lang="en-US" dirty="0" smtClean="0"/>
              <a:t>#Python code:</a:t>
            </a:r>
          </a:p>
          <a:p>
            <a:r>
              <a:rPr lang="en-US" dirty="0" smtClean="0"/>
              <a:t>import </a:t>
            </a:r>
            <a:r>
              <a:rPr lang="en-US" dirty="0" err="1" smtClean="0"/>
              <a:t>numpy</a:t>
            </a:r>
            <a:r>
              <a:rPr lang="en-US" dirty="0" smtClean="0"/>
              <a:t> as </a:t>
            </a:r>
            <a:r>
              <a:rPr lang="en-US" dirty="0" err="1" smtClean="0"/>
              <a:t>np</a:t>
            </a:r>
            <a:endParaRPr lang="en-US" dirty="0" smtClean="0"/>
          </a:p>
          <a:p>
            <a:r>
              <a:rPr lang="en-US" dirty="0" smtClean="0"/>
              <a:t>import </a:t>
            </a:r>
            <a:r>
              <a:rPr lang="en-US" dirty="0" err="1" smtClean="0"/>
              <a:t>matplotlib.mlab</a:t>
            </a:r>
            <a:r>
              <a:rPr lang="en-US" dirty="0" smtClean="0"/>
              <a:t> as </a:t>
            </a:r>
            <a:r>
              <a:rPr lang="en-US" dirty="0" err="1" smtClean="0"/>
              <a:t>mlab</a:t>
            </a:r>
            <a:endParaRPr lang="en-US" dirty="0" smtClean="0"/>
          </a:p>
          <a:p>
            <a:r>
              <a:rPr lang="en-US" dirty="0" smtClean="0"/>
              <a:t>import </a:t>
            </a:r>
            <a:r>
              <a:rPr lang="en-US" dirty="0" err="1" smtClean="0"/>
              <a:t>matplotlib.pyplot</a:t>
            </a:r>
            <a:r>
              <a:rPr lang="en-US" dirty="0" smtClean="0"/>
              <a:t> as </a:t>
            </a:r>
            <a:r>
              <a:rPr lang="en-US" dirty="0" err="1" smtClean="0"/>
              <a:t>plt</a:t>
            </a:r>
            <a:endParaRPr lang="en-US" dirty="0" smtClean="0"/>
          </a:p>
          <a:p>
            <a:r>
              <a:rPr lang="en-US" dirty="0" smtClean="0"/>
              <a:t>%</a:t>
            </a:r>
            <a:r>
              <a:rPr lang="en-US" dirty="0" err="1" smtClean="0"/>
              <a:t>matplotlib</a:t>
            </a:r>
            <a:r>
              <a:rPr lang="en-US" dirty="0" smtClean="0"/>
              <a:t> inline</a:t>
            </a:r>
          </a:p>
          <a:p>
            <a:r>
              <a:rPr lang="en-US" dirty="0" smtClean="0"/>
              <a:t>x = </a:t>
            </a:r>
            <a:r>
              <a:rPr lang="en-US" dirty="0" err="1" smtClean="0"/>
              <a:t>np.random.normal</a:t>
            </a:r>
            <a:r>
              <a:rPr lang="en-US" dirty="0" smtClean="0"/>
              <a:t>(0,1,10000)</a:t>
            </a:r>
          </a:p>
          <a:p>
            <a:r>
              <a:rPr lang="en-US" dirty="0" smtClean="0"/>
              <a:t>n, bins, patches = </a:t>
            </a:r>
            <a:r>
              <a:rPr lang="en-US" dirty="0" err="1" smtClean="0"/>
              <a:t>plt.hist</a:t>
            </a:r>
            <a:r>
              <a:rPr lang="en-US" dirty="0" smtClean="0"/>
              <a:t>(x, 100, normed=1, </a:t>
            </a:r>
            <a:r>
              <a:rPr lang="en-US" dirty="0" err="1" smtClean="0"/>
              <a:t>facecolor</a:t>
            </a:r>
            <a:r>
              <a:rPr lang="en-US" dirty="0" smtClean="0"/>
              <a:t>='black', alpha=0.75)</a:t>
            </a:r>
          </a:p>
          <a:p>
            <a:r>
              <a:rPr lang="en-US" dirty="0" err="1" smtClean="0"/>
              <a:t>plt.show</a:t>
            </a:r>
            <a:r>
              <a:rPr lang="en-US" dirty="0" smtClean="0"/>
              <a:t>()</a:t>
            </a:r>
          </a:p>
          <a:p>
            <a:endParaRPr lang="en-US" dirty="0" smtClean="0"/>
          </a:p>
          <a:p>
            <a:r>
              <a:rPr lang="en-US" dirty="0" smtClean="0"/>
              <a:t>x_ = </a:t>
            </a:r>
            <a:r>
              <a:rPr lang="en-US" dirty="0" err="1" smtClean="0"/>
              <a:t>np.array</a:t>
            </a:r>
            <a:r>
              <a:rPr lang="en-US" dirty="0" smtClean="0"/>
              <a:t>([])</a:t>
            </a:r>
          </a:p>
          <a:p>
            <a:r>
              <a:rPr lang="en-US" dirty="0" err="1" smtClean="0"/>
              <a:t>smplsz</a:t>
            </a:r>
            <a:r>
              <a:rPr lang="en-US" dirty="0" smtClean="0"/>
              <a:t> = 12</a:t>
            </a:r>
          </a:p>
          <a:p>
            <a:r>
              <a:rPr lang="en-US" dirty="0" smtClean="0"/>
              <a:t>for j in range(5000):</a:t>
            </a:r>
          </a:p>
          <a:p>
            <a:r>
              <a:rPr lang="en-US" dirty="0" smtClean="0"/>
              <a:t>    </a:t>
            </a:r>
            <a:r>
              <a:rPr lang="en-US" dirty="0" err="1" smtClean="0"/>
              <a:t>mysum</a:t>
            </a:r>
            <a:r>
              <a:rPr lang="en-US" dirty="0" smtClean="0"/>
              <a:t> = 0</a:t>
            </a:r>
          </a:p>
          <a:p>
            <a:r>
              <a:rPr lang="en-US" dirty="0" smtClean="0"/>
              <a:t>    for </a:t>
            </a:r>
            <a:r>
              <a:rPr lang="en-US" dirty="0" err="1" smtClean="0"/>
              <a:t>i</a:t>
            </a:r>
            <a:r>
              <a:rPr lang="en-US" dirty="0" smtClean="0"/>
              <a:t> in range(</a:t>
            </a:r>
            <a:r>
              <a:rPr lang="en-US" dirty="0" err="1" smtClean="0"/>
              <a:t>smplsz</a:t>
            </a:r>
            <a:r>
              <a:rPr lang="en-US" dirty="0" smtClean="0"/>
              <a:t>):</a:t>
            </a:r>
          </a:p>
          <a:p>
            <a:r>
              <a:rPr lang="en-US" dirty="0" smtClean="0"/>
              <a:t>        </a:t>
            </a:r>
            <a:r>
              <a:rPr lang="en-US" dirty="0" err="1" smtClean="0"/>
              <a:t>mysum</a:t>
            </a:r>
            <a:r>
              <a:rPr lang="en-US" dirty="0" smtClean="0"/>
              <a:t> = </a:t>
            </a:r>
            <a:r>
              <a:rPr lang="en-US" dirty="0" err="1" smtClean="0"/>
              <a:t>mysum</a:t>
            </a:r>
            <a:r>
              <a:rPr lang="en-US" dirty="0" smtClean="0"/>
              <a:t> + (x[</a:t>
            </a:r>
            <a:r>
              <a:rPr lang="en-US" dirty="0" err="1" smtClean="0"/>
              <a:t>np.random.random_integers</a:t>
            </a:r>
            <a:r>
              <a:rPr lang="en-US" dirty="0" smtClean="0"/>
              <a:t>(</a:t>
            </a:r>
            <a:r>
              <a:rPr lang="en-US" dirty="0" err="1" smtClean="0"/>
              <a:t>len</a:t>
            </a:r>
            <a:r>
              <a:rPr lang="en-US" dirty="0" smtClean="0"/>
              <a:t>(x)-1)])</a:t>
            </a:r>
          </a:p>
          <a:p>
            <a:r>
              <a:rPr lang="en-US" dirty="0" smtClean="0"/>
              <a:t>    x_ = </a:t>
            </a:r>
            <a:r>
              <a:rPr lang="en-US" dirty="0" err="1" smtClean="0"/>
              <a:t>np.append</a:t>
            </a:r>
            <a:r>
              <a:rPr lang="en-US" dirty="0" smtClean="0"/>
              <a:t>(x_, [</a:t>
            </a:r>
            <a:r>
              <a:rPr lang="en-US" dirty="0" err="1" smtClean="0"/>
              <a:t>mysum</a:t>
            </a:r>
            <a:r>
              <a:rPr lang="en-US" dirty="0" smtClean="0"/>
              <a:t>/</a:t>
            </a:r>
            <a:r>
              <a:rPr lang="en-US" dirty="0" err="1" smtClean="0"/>
              <a:t>smplsz</a:t>
            </a:r>
            <a:r>
              <a:rPr lang="en-US" dirty="0" smtClean="0"/>
              <a:t>])</a:t>
            </a:r>
          </a:p>
          <a:p>
            <a:endParaRPr lang="en-US" dirty="0" smtClean="0"/>
          </a:p>
          <a:p>
            <a:r>
              <a:rPr lang="en-US" dirty="0" smtClean="0"/>
              <a:t>n, bins, patches = </a:t>
            </a:r>
            <a:r>
              <a:rPr lang="en-US" dirty="0" err="1" smtClean="0"/>
              <a:t>plt.hist</a:t>
            </a:r>
            <a:r>
              <a:rPr lang="en-US" dirty="0" smtClean="0"/>
              <a:t>(x_, 100, normed=1, </a:t>
            </a:r>
            <a:r>
              <a:rPr lang="en-US" dirty="0" err="1" smtClean="0"/>
              <a:t>facecolor</a:t>
            </a:r>
            <a:r>
              <a:rPr lang="en-US" dirty="0" smtClean="0"/>
              <a:t>='black', alpha=0.75)</a:t>
            </a:r>
          </a:p>
          <a:p>
            <a:r>
              <a:rPr lang="en-US" dirty="0" smtClean="0"/>
              <a:t>print("mean of uniform distribution = ", </a:t>
            </a:r>
            <a:r>
              <a:rPr lang="en-US" dirty="0" err="1" smtClean="0"/>
              <a:t>np.mean</a:t>
            </a:r>
            <a:r>
              <a:rPr lang="en-US" dirty="0" smtClean="0"/>
              <a:t>(x))</a:t>
            </a:r>
          </a:p>
          <a:p>
            <a:r>
              <a:rPr lang="en-US" dirty="0" smtClean="0"/>
              <a:t>print("mean of sample means made of 12 samples", </a:t>
            </a:r>
            <a:r>
              <a:rPr lang="en-US" dirty="0" err="1" smtClean="0"/>
              <a:t>np.mean</a:t>
            </a:r>
            <a:r>
              <a:rPr lang="en-US" dirty="0" smtClean="0"/>
              <a:t>(x_))</a:t>
            </a:r>
          </a:p>
          <a:p>
            <a:endParaRPr lang="en-US" dirty="0" smtClean="0"/>
          </a:p>
          <a:p>
            <a:r>
              <a:rPr lang="en-US" dirty="0" err="1" smtClean="0"/>
              <a:t>plt.show</a:t>
            </a:r>
            <a:r>
              <a:rPr lang="en-US" dirty="0" smtClean="0"/>
              <a:t>()</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73</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74</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#Python code:</a:t>
            </a:r>
          </a:p>
          <a:p>
            <a:r>
              <a:rPr lang="en-US" dirty="0" smtClean="0"/>
              <a:t>import </a:t>
            </a:r>
            <a:r>
              <a:rPr lang="en-US" dirty="0" err="1" smtClean="0"/>
              <a:t>numpy</a:t>
            </a:r>
            <a:r>
              <a:rPr lang="en-US" dirty="0" smtClean="0"/>
              <a:t> as </a:t>
            </a:r>
            <a:r>
              <a:rPr lang="en-US" dirty="0" err="1" smtClean="0"/>
              <a:t>np</a:t>
            </a:r>
            <a:endParaRPr lang="en-US" dirty="0" smtClean="0"/>
          </a:p>
          <a:p>
            <a:r>
              <a:rPr lang="en-US" dirty="0" smtClean="0"/>
              <a:t>import </a:t>
            </a:r>
            <a:r>
              <a:rPr lang="en-US" dirty="0" err="1" smtClean="0"/>
              <a:t>matplotlib.mlab</a:t>
            </a:r>
            <a:r>
              <a:rPr lang="en-US" dirty="0" smtClean="0"/>
              <a:t> as </a:t>
            </a:r>
            <a:r>
              <a:rPr lang="en-US" dirty="0" err="1" smtClean="0"/>
              <a:t>mlab</a:t>
            </a:r>
            <a:endParaRPr lang="en-US" dirty="0" smtClean="0"/>
          </a:p>
          <a:p>
            <a:r>
              <a:rPr lang="en-US" dirty="0" smtClean="0"/>
              <a:t>import </a:t>
            </a:r>
            <a:r>
              <a:rPr lang="en-US" dirty="0" err="1" smtClean="0"/>
              <a:t>matplotlib.pyplot</a:t>
            </a:r>
            <a:r>
              <a:rPr lang="en-US" dirty="0" smtClean="0"/>
              <a:t> as </a:t>
            </a:r>
            <a:r>
              <a:rPr lang="en-US" dirty="0" err="1" smtClean="0"/>
              <a:t>plt</a:t>
            </a:r>
            <a:endParaRPr lang="en-US" dirty="0" smtClean="0"/>
          </a:p>
          <a:p>
            <a:r>
              <a:rPr lang="en-US" dirty="0" smtClean="0"/>
              <a:t>%</a:t>
            </a:r>
            <a:r>
              <a:rPr lang="en-US" dirty="0" err="1" smtClean="0"/>
              <a:t>matplotlib</a:t>
            </a:r>
            <a:r>
              <a:rPr lang="en-US" dirty="0" smtClean="0"/>
              <a:t> inline</a:t>
            </a:r>
          </a:p>
          <a:p>
            <a:r>
              <a:rPr lang="en-US" dirty="0" err="1" smtClean="0"/>
              <a:t>def</a:t>
            </a:r>
            <a:r>
              <a:rPr lang="en-US" dirty="0" smtClean="0"/>
              <a:t> </a:t>
            </a:r>
            <a:r>
              <a:rPr lang="en-US" dirty="0" err="1" smtClean="0"/>
              <a:t>extractmeans</a:t>
            </a:r>
            <a:r>
              <a:rPr lang="en-US" dirty="0" smtClean="0"/>
              <a:t>(x):</a:t>
            </a:r>
          </a:p>
          <a:p>
            <a:r>
              <a:rPr lang="en-US" dirty="0" smtClean="0"/>
              <a:t>    x_ = </a:t>
            </a:r>
            <a:r>
              <a:rPr lang="en-US" dirty="0" err="1" smtClean="0"/>
              <a:t>np.array</a:t>
            </a:r>
            <a:r>
              <a:rPr lang="en-US" dirty="0" smtClean="0"/>
              <a:t>([])</a:t>
            </a:r>
          </a:p>
          <a:p>
            <a:r>
              <a:rPr lang="en-US" dirty="0" smtClean="0"/>
              <a:t>    </a:t>
            </a:r>
            <a:r>
              <a:rPr lang="en-US" dirty="0" err="1" smtClean="0"/>
              <a:t>smplsz</a:t>
            </a:r>
            <a:r>
              <a:rPr lang="en-US" dirty="0" smtClean="0"/>
              <a:t> = 12</a:t>
            </a:r>
          </a:p>
          <a:p>
            <a:r>
              <a:rPr lang="en-US" dirty="0" smtClean="0"/>
              <a:t>    for j in range(5000):</a:t>
            </a:r>
          </a:p>
          <a:p>
            <a:r>
              <a:rPr lang="en-US" dirty="0" smtClean="0"/>
              <a:t>        </a:t>
            </a:r>
            <a:r>
              <a:rPr lang="en-US" dirty="0" err="1" smtClean="0"/>
              <a:t>mysum</a:t>
            </a:r>
            <a:r>
              <a:rPr lang="en-US" dirty="0" smtClean="0"/>
              <a:t> = 0</a:t>
            </a:r>
          </a:p>
          <a:p>
            <a:r>
              <a:rPr lang="en-US" dirty="0" smtClean="0"/>
              <a:t>        for </a:t>
            </a:r>
            <a:r>
              <a:rPr lang="en-US" dirty="0" err="1" smtClean="0"/>
              <a:t>i</a:t>
            </a:r>
            <a:r>
              <a:rPr lang="en-US" dirty="0" smtClean="0"/>
              <a:t> in range(</a:t>
            </a:r>
            <a:r>
              <a:rPr lang="en-US" dirty="0" err="1" smtClean="0"/>
              <a:t>smplsz</a:t>
            </a:r>
            <a:r>
              <a:rPr lang="en-US" dirty="0" smtClean="0"/>
              <a:t>):</a:t>
            </a:r>
          </a:p>
          <a:p>
            <a:r>
              <a:rPr lang="en-US" dirty="0" smtClean="0"/>
              <a:t>            </a:t>
            </a:r>
            <a:r>
              <a:rPr lang="en-US" dirty="0" err="1" smtClean="0"/>
              <a:t>mysum</a:t>
            </a:r>
            <a:r>
              <a:rPr lang="en-US" dirty="0" smtClean="0"/>
              <a:t> = </a:t>
            </a:r>
            <a:r>
              <a:rPr lang="en-US" dirty="0" err="1" smtClean="0"/>
              <a:t>mysum</a:t>
            </a:r>
            <a:r>
              <a:rPr lang="en-US" dirty="0" smtClean="0"/>
              <a:t> + (x[</a:t>
            </a:r>
            <a:r>
              <a:rPr lang="en-US" dirty="0" err="1" smtClean="0"/>
              <a:t>np.random.random_integers</a:t>
            </a:r>
            <a:r>
              <a:rPr lang="en-US" dirty="0" smtClean="0"/>
              <a:t>(</a:t>
            </a:r>
            <a:r>
              <a:rPr lang="en-US" dirty="0" err="1" smtClean="0"/>
              <a:t>len</a:t>
            </a:r>
            <a:r>
              <a:rPr lang="en-US" dirty="0" smtClean="0"/>
              <a:t>(x)-1)])</a:t>
            </a:r>
          </a:p>
          <a:p>
            <a:r>
              <a:rPr lang="en-US" dirty="0" smtClean="0"/>
              <a:t>        x_ = </a:t>
            </a:r>
            <a:r>
              <a:rPr lang="en-US" dirty="0" err="1" smtClean="0"/>
              <a:t>np.append</a:t>
            </a:r>
            <a:r>
              <a:rPr lang="en-US" dirty="0" smtClean="0"/>
              <a:t>(x_, [</a:t>
            </a:r>
            <a:r>
              <a:rPr lang="en-US" dirty="0" err="1" smtClean="0"/>
              <a:t>mysum</a:t>
            </a:r>
            <a:r>
              <a:rPr lang="en-US" dirty="0" smtClean="0"/>
              <a:t>/</a:t>
            </a:r>
            <a:r>
              <a:rPr lang="en-US" dirty="0" err="1" smtClean="0"/>
              <a:t>smplsz</a:t>
            </a:r>
            <a:r>
              <a:rPr lang="en-US" dirty="0" smtClean="0"/>
              <a:t>])</a:t>
            </a:r>
          </a:p>
          <a:p>
            <a:r>
              <a:rPr lang="en-US" dirty="0" smtClean="0"/>
              <a:t>    return x_</a:t>
            </a:r>
          </a:p>
          <a:p>
            <a:endParaRPr lang="en-US" dirty="0" smtClean="0"/>
          </a:p>
          <a:p>
            <a:r>
              <a:rPr lang="en-US" dirty="0" smtClean="0"/>
              <a:t>x = </a:t>
            </a:r>
            <a:r>
              <a:rPr lang="en-US" dirty="0" err="1" smtClean="0"/>
              <a:t>np.array</a:t>
            </a:r>
            <a:r>
              <a:rPr lang="en-US" dirty="0" smtClean="0"/>
              <a:t>([])</a:t>
            </a:r>
          </a:p>
          <a:p>
            <a:r>
              <a:rPr lang="en-US" dirty="0" smtClean="0"/>
              <a:t>for </a:t>
            </a:r>
            <a:r>
              <a:rPr lang="en-US" dirty="0" err="1" smtClean="0"/>
              <a:t>i</a:t>
            </a:r>
            <a:r>
              <a:rPr lang="en-US" dirty="0" smtClean="0"/>
              <a:t> in range(100):</a:t>
            </a:r>
          </a:p>
          <a:p>
            <a:r>
              <a:rPr lang="en-US" dirty="0" smtClean="0"/>
              <a:t>    if </a:t>
            </a:r>
            <a:r>
              <a:rPr lang="en-US" dirty="0" err="1" smtClean="0"/>
              <a:t>i</a:t>
            </a:r>
            <a:r>
              <a:rPr lang="en-US" dirty="0" smtClean="0"/>
              <a:t> &lt;= 37:</a:t>
            </a:r>
          </a:p>
          <a:p>
            <a:r>
              <a:rPr lang="en-US" dirty="0" smtClean="0"/>
              <a:t>         x = </a:t>
            </a:r>
            <a:r>
              <a:rPr lang="en-US" dirty="0" err="1" smtClean="0"/>
              <a:t>np.append</a:t>
            </a:r>
            <a:r>
              <a:rPr lang="en-US" dirty="0" smtClean="0"/>
              <a:t>(x, 1)</a:t>
            </a:r>
          </a:p>
          <a:p>
            <a:r>
              <a:rPr lang="en-US" dirty="0" smtClean="0"/>
              <a:t>    else:</a:t>
            </a:r>
          </a:p>
          <a:p>
            <a:r>
              <a:rPr lang="en-US" dirty="0" smtClean="0"/>
              <a:t>        x = </a:t>
            </a:r>
            <a:r>
              <a:rPr lang="en-US" dirty="0" err="1" smtClean="0"/>
              <a:t>np.append</a:t>
            </a:r>
            <a:r>
              <a:rPr lang="en-US" dirty="0" smtClean="0"/>
              <a:t>(x,0)</a:t>
            </a:r>
          </a:p>
          <a:p>
            <a:r>
              <a:rPr lang="en-US" dirty="0" err="1" smtClean="0"/>
              <a:t>np.random.shuffle</a:t>
            </a:r>
            <a:r>
              <a:rPr lang="en-US" dirty="0" smtClean="0"/>
              <a:t>(x)</a:t>
            </a:r>
          </a:p>
          <a:p>
            <a:endParaRPr lang="en-US" dirty="0" smtClean="0"/>
          </a:p>
          <a:p>
            <a:r>
              <a:rPr lang="en-US" dirty="0" smtClean="0"/>
              <a:t>n, bins, patches = </a:t>
            </a:r>
            <a:r>
              <a:rPr lang="en-US" dirty="0" err="1" smtClean="0"/>
              <a:t>plt.hist</a:t>
            </a:r>
            <a:r>
              <a:rPr lang="en-US" dirty="0" smtClean="0"/>
              <a:t>(x, 100, </a:t>
            </a:r>
            <a:r>
              <a:rPr lang="en-US" dirty="0" err="1" smtClean="0"/>
              <a:t>facecolor</a:t>
            </a:r>
            <a:r>
              <a:rPr lang="en-US" dirty="0" smtClean="0"/>
              <a:t>='black', </a:t>
            </a:r>
            <a:r>
              <a:rPr lang="en-US" dirty="0" err="1" smtClean="0"/>
              <a:t>rwidth</a:t>
            </a:r>
            <a:r>
              <a:rPr lang="en-US" dirty="0" smtClean="0"/>
              <a:t>=1, alpha=0.75 )</a:t>
            </a:r>
          </a:p>
          <a:p>
            <a:r>
              <a:rPr lang="en-US" dirty="0" err="1" smtClean="0"/>
              <a:t>plt.ylim</a:t>
            </a:r>
            <a:r>
              <a:rPr lang="en-US" dirty="0" smtClean="0"/>
              <a:t>([0,100])</a:t>
            </a:r>
          </a:p>
          <a:p>
            <a:r>
              <a:rPr lang="en-US" dirty="0" err="1" smtClean="0"/>
              <a:t>plt.xlim</a:t>
            </a:r>
            <a:r>
              <a:rPr lang="en-US" dirty="0" smtClean="0"/>
              <a:t>([-0.5,1.5])</a:t>
            </a:r>
          </a:p>
          <a:p>
            <a:r>
              <a:rPr lang="en-US" dirty="0" err="1" smtClean="0"/>
              <a:t>plt.show</a:t>
            </a:r>
            <a:r>
              <a:rPr lang="en-US" dirty="0" smtClean="0"/>
              <a:t>()</a:t>
            </a:r>
          </a:p>
          <a:p>
            <a:endParaRPr lang="en-US" dirty="0" smtClean="0"/>
          </a:p>
          <a:p>
            <a:endParaRPr lang="en-US" dirty="0" smtClean="0"/>
          </a:p>
          <a:p>
            <a:r>
              <a:rPr lang="en-US" dirty="0" smtClean="0"/>
              <a:t>x_ = </a:t>
            </a:r>
            <a:r>
              <a:rPr lang="en-US" dirty="0" err="1" smtClean="0"/>
              <a:t>extractmeans</a:t>
            </a:r>
            <a:r>
              <a:rPr lang="en-US" dirty="0" smtClean="0"/>
              <a:t>(x)</a:t>
            </a:r>
          </a:p>
          <a:p>
            <a:r>
              <a:rPr lang="en-US" dirty="0" smtClean="0"/>
              <a:t>n, bins, patches = </a:t>
            </a:r>
            <a:r>
              <a:rPr lang="en-US" dirty="0" err="1" smtClean="0"/>
              <a:t>plt.hist</a:t>
            </a:r>
            <a:r>
              <a:rPr lang="en-US" dirty="0" smtClean="0"/>
              <a:t>(x_, 100, normed=1, </a:t>
            </a:r>
            <a:r>
              <a:rPr lang="en-US" dirty="0" err="1" smtClean="0"/>
              <a:t>facecolor</a:t>
            </a:r>
            <a:r>
              <a:rPr lang="en-US" dirty="0" smtClean="0"/>
              <a:t>='black', alpha=0.75)</a:t>
            </a:r>
          </a:p>
          <a:p>
            <a:r>
              <a:rPr lang="en-US" dirty="0" err="1" smtClean="0"/>
              <a:t>plt.show</a:t>
            </a:r>
            <a:endParaRPr lang="en-US" dirty="0" smtClean="0"/>
          </a:p>
          <a:p>
            <a:r>
              <a:rPr lang="en-US" dirty="0" smtClean="0"/>
              <a:t>print("mean of mean of 12 samples x_=", </a:t>
            </a:r>
            <a:r>
              <a:rPr lang="en-US" dirty="0" err="1" smtClean="0"/>
              <a:t>np.mean</a:t>
            </a:r>
            <a:r>
              <a:rPr lang="en-US" dirty="0" smtClean="0"/>
              <a:t>(x_))</a:t>
            </a:r>
          </a:p>
          <a:p>
            <a:r>
              <a:rPr lang="en-US" dirty="0" smtClean="0"/>
              <a:t>print("mean of uniform distribution x= ", </a:t>
            </a:r>
            <a:r>
              <a:rPr lang="en-US" dirty="0" err="1" smtClean="0"/>
              <a:t>np.mean</a:t>
            </a:r>
            <a:r>
              <a:rPr lang="en-US" dirty="0" smtClean="0"/>
              <a:t>(x))</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75</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77</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SD</a:t>
            </a:r>
            <a:r>
              <a:rPr lang="en-US" baseline="0" dirty="0" smtClean="0"/>
              <a:t> frequently represented by the lowercase </a:t>
            </a:r>
            <a:r>
              <a:rPr lang="en-US" baseline="0" dirty="0" err="1" smtClean="0"/>
              <a:t>greek</a:t>
            </a:r>
            <a:r>
              <a:rPr lang="en-US" baseline="0" dirty="0" smtClean="0"/>
              <a:t> letter Sigma (looks like an ‘o’ in cursive)</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78</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79</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80</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95.4</a:t>
            </a:r>
            <a:r>
              <a:rPr lang="en-US" baseline="0" dirty="0" smtClean="0"/>
              <a:t>% sure the population means is between -0.09 and 0.68</a:t>
            </a:r>
          </a:p>
          <a:p>
            <a:r>
              <a:rPr lang="en-US" baseline="0" dirty="0" smtClean="0"/>
              <a:t>We have about 4.6% chances to be wrong</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81</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Morea</a:t>
            </a:r>
            <a:r>
              <a:rPr lang="en-US" dirty="0" smtClean="0"/>
              <a:t> from </a:t>
            </a:r>
            <a:r>
              <a:rPr lang="en-US" dirty="0" err="1" smtClean="0"/>
              <a:t>techsmith</a:t>
            </a:r>
            <a:r>
              <a:rPr lang="en-US" dirty="0" smtClean="0"/>
              <a:t>, </a:t>
            </a:r>
            <a:r>
              <a:rPr lang="en-US" dirty="0" err="1" smtClean="0"/>
              <a:t>xsplit</a:t>
            </a:r>
            <a:r>
              <a:rPr lang="en-US" dirty="0" smtClean="0"/>
              <a:t>,</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10</a:t>
            </a:fld>
            <a:endParaRPr lang="en-US"/>
          </a:p>
        </p:txBody>
      </p:sp>
    </p:spTree>
    <p:extLst>
      <p:ext uri="{BB962C8B-B14F-4D97-AF65-F5344CB8AC3E}">
        <p14:creationId xmlns:p14="http://schemas.microsoft.com/office/powerpoint/2010/main" val="917412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z="1200" dirty="0" err="1" smtClean="0"/>
              <a:t>Explain</a:t>
            </a:r>
            <a:r>
              <a:rPr lang="de-DE" sz="1200" baseline="0" dirty="0" smtClean="0"/>
              <a:t> </a:t>
            </a:r>
            <a:r>
              <a:rPr lang="de-DE" sz="1200" baseline="0" dirty="0" err="1" smtClean="0"/>
              <a:t>mu</a:t>
            </a:r>
            <a:r>
              <a:rPr lang="de-DE" sz="1200" baseline="0" dirty="0" smtClean="0"/>
              <a:t> </a:t>
            </a:r>
            <a:r>
              <a:rPr lang="de-DE" sz="1200" baseline="0" dirty="0" err="1" smtClean="0"/>
              <a:t>and</a:t>
            </a:r>
            <a:r>
              <a:rPr lang="de-DE" sz="1200" baseline="0" dirty="0" smtClean="0"/>
              <a:t> </a:t>
            </a:r>
            <a:r>
              <a:rPr lang="de-DE" sz="1200" baseline="0" dirty="0" err="1" smtClean="0"/>
              <a:t>sigma</a:t>
            </a:r>
            <a:endParaRPr lang="de-DE" sz="1200" dirty="0" smtClean="0"/>
          </a:p>
          <a:p>
            <a:r>
              <a:rPr lang="de-DE" sz="1200" dirty="0" smtClean="0"/>
              <a:t>NORM.DIST(60,75,10,TRUE)  </a:t>
            </a:r>
            <a:r>
              <a:rPr lang="de-DE" sz="1200" dirty="0" err="1" smtClean="0"/>
              <a:t>returns</a:t>
            </a:r>
            <a:r>
              <a:rPr lang="de-DE" sz="1200" dirty="0" smtClean="0"/>
              <a:t> </a:t>
            </a:r>
            <a:r>
              <a:rPr lang="de-DE" sz="1200" dirty="0" err="1" smtClean="0"/>
              <a:t>the</a:t>
            </a:r>
            <a:r>
              <a:rPr lang="de-DE" sz="1200" dirty="0" smtClean="0"/>
              <a:t> </a:t>
            </a:r>
            <a:r>
              <a:rPr lang="de-DE" sz="1200" dirty="0" err="1" smtClean="0"/>
              <a:t>cummulative</a:t>
            </a:r>
            <a:r>
              <a:rPr lang="de-DE" sz="1200" baseline="0" dirty="0" smtClean="0"/>
              <a:t> </a:t>
            </a:r>
            <a:r>
              <a:rPr lang="de-DE" sz="1200" baseline="0" dirty="0" err="1" smtClean="0"/>
              <a:t>area</a:t>
            </a:r>
            <a:r>
              <a:rPr lang="de-DE" sz="1200" baseline="0" dirty="0" smtClean="0"/>
              <a:t> </a:t>
            </a:r>
            <a:r>
              <a:rPr lang="de-DE" sz="1200" baseline="0" dirty="0" err="1" smtClean="0"/>
              <a:t>from</a:t>
            </a:r>
            <a:r>
              <a:rPr lang="de-DE" sz="1200" baseline="0" dirty="0" smtClean="0"/>
              <a:t> </a:t>
            </a:r>
            <a:r>
              <a:rPr lang="de-DE" sz="1200" baseline="0" dirty="0" err="1" smtClean="0"/>
              <a:t>left</a:t>
            </a:r>
            <a:r>
              <a:rPr lang="de-DE" sz="1200" baseline="0" dirty="0" smtClean="0"/>
              <a:t> </a:t>
            </a:r>
            <a:r>
              <a:rPr lang="de-DE" sz="1200" baseline="0" dirty="0" err="1" smtClean="0"/>
              <a:t>to</a:t>
            </a:r>
            <a:r>
              <a:rPr lang="de-DE" sz="1200" baseline="0" dirty="0" smtClean="0"/>
              <a:t> </a:t>
            </a:r>
            <a:r>
              <a:rPr lang="de-DE" sz="1200" baseline="0" dirty="0" err="1" smtClean="0"/>
              <a:t>right</a:t>
            </a:r>
            <a:r>
              <a:rPr lang="de-DE" sz="1200" baseline="0" dirty="0" smtClean="0"/>
              <a:t>.</a:t>
            </a:r>
          </a:p>
          <a:p>
            <a:r>
              <a:rPr lang="de-DE" sz="1200" dirty="0" smtClean="0"/>
              <a:t>NORM.DIST(60,75,10,</a:t>
            </a:r>
            <a:r>
              <a:rPr lang="de-DE" sz="1200" baseline="0" dirty="0" smtClean="0"/>
              <a:t> FALSE</a:t>
            </a:r>
            <a:r>
              <a:rPr lang="de-DE" sz="1200" dirty="0" smtClean="0"/>
              <a:t>) </a:t>
            </a:r>
            <a:r>
              <a:rPr lang="de-DE" sz="1200" dirty="0" err="1" smtClean="0"/>
              <a:t>return</a:t>
            </a:r>
            <a:r>
              <a:rPr lang="de-DE" sz="1200" baseline="0" dirty="0" smtClean="0"/>
              <a:t> </a:t>
            </a:r>
            <a:r>
              <a:rPr lang="de-DE" sz="1200" baseline="0" dirty="0" err="1" smtClean="0"/>
              <a:t>the</a:t>
            </a:r>
            <a:r>
              <a:rPr lang="de-DE" sz="1200" baseline="0" dirty="0" smtClean="0"/>
              <a:t> </a:t>
            </a:r>
            <a:r>
              <a:rPr lang="de-DE" sz="1200" baseline="0" dirty="0" err="1" smtClean="0"/>
              <a:t>probability</a:t>
            </a:r>
            <a:r>
              <a:rPr lang="de-DE" sz="1200" baseline="0" dirty="0" smtClean="0"/>
              <a:t> </a:t>
            </a:r>
            <a:r>
              <a:rPr lang="de-DE" sz="1200" baseline="0" dirty="0" err="1" smtClean="0"/>
              <a:t>of</a:t>
            </a:r>
            <a:r>
              <a:rPr lang="de-DE" sz="1200" baseline="0" dirty="0" smtClean="0"/>
              <a:t> </a:t>
            </a:r>
            <a:r>
              <a:rPr lang="de-DE" sz="1200" baseline="0" dirty="0" err="1" smtClean="0"/>
              <a:t>getting</a:t>
            </a:r>
            <a:r>
              <a:rPr lang="de-DE" sz="1200" baseline="0" dirty="0" smtClean="0"/>
              <a:t> </a:t>
            </a:r>
            <a:r>
              <a:rPr lang="de-DE" sz="1200" baseline="0" dirty="0" err="1" smtClean="0"/>
              <a:t>exaclty</a:t>
            </a:r>
            <a:r>
              <a:rPr lang="de-DE" sz="1200" baseline="0" dirty="0" smtClean="0"/>
              <a:t> 60 (</a:t>
            </a:r>
            <a:r>
              <a:rPr lang="de-DE" sz="1200" baseline="0" dirty="0" err="1" smtClean="0"/>
              <a:t>about</a:t>
            </a:r>
            <a:r>
              <a:rPr lang="de-DE" sz="1200" baseline="0" dirty="0" smtClean="0"/>
              <a:t> 1.3%).</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84</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85</a:t>
            </a:fld>
            <a:endParaRPr lang="en-US"/>
          </a:p>
        </p:txBody>
      </p:sp>
    </p:spTree>
    <p:extLst>
      <p:ext uri="{BB962C8B-B14F-4D97-AF65-F5344CB8AC3E}">
        <p14:creationId xmlns:p14="http://schemas.microsoft.com/office/powerpoint/2010/main" val="1590830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86</a:t>
            </a:fld>
            <a:endParaRPr lang="en-US"/>
          </a:p>
        </p:txBody>
      </p:sp>
    </p:spTree>
    <p:extLst>
      <p:ext uri="{BB962C8B-B14F-4D97-AF65-F5344CB8AC3E}">
        <p14:creationId xmlns:p14="http://schemas.microsoft.com/office/powerpoint/2010/main" val="3620842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Developed by William Sealy Cosset – </a:t>
            </a:r>
            <a:r>
              <a:rPr lang="en-US" dirty="0" err="1" smtClean="0"/>
              <a:t>Guiness</a:t>
            </a:r>
            <a:r>
              <a:rPr lang="en-US" dirty="0" smtClean="0"/>
              <a:t> beer – published around 1904</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87</a:t>
            </a:fld>
            <a:endParaRPr lang="en-US"/>
          </a:p>
        </p:txBody>
      </p:sp>
    </p:spTree>
    <p:extLst>
      <p:ext uri="{BB962C8B-B14F-4D97-AF65-F5344CB8AC3E}">
        <p14:creationId xmlns:p14="http://schemas.microsoft.com/office/powerpoint/2010/main" val="22301907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88</a:t>
            </a:fld>
            <a:endParaRPr lang="en-US"/>
          </a:p>
        </p:txBody>
      </p:sp>
    </p:spTree>
    <p:extLst>
      <p:ext uri="{BB962C8B-B14F-4D97-AF65-F5344CB8AC3E}">
        <p14:creationId xmlns:p14="http://schemas.microsoft.com/office/powerpoint/2010/main" val="2230190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89</a:t>
            </a:fld>
            <a:endParaRPr lang="en-US"/>
          </a:p>
        </p:txBody>
      </p:sp>
    </p:spTree>
    <p:extLst>
      <p:ext uri="{BB962C8B-B14F-4D97-AF65-F5344CB8AC3E}">
        <p14:creationId xmlns:p14="http://schemas.microsoft.com/office/powerpoint/2010/main" val="2455795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91</a:t>
            </a:fld>
            <a:endParaRPr lang="en-US"/>
          </a:p>
        </p:txBody>
      </p:sp>
    </p:spTree>
    <p:extLst>
      <p:ext uri="{BB962C8B-B14F-4D97-AF65-F5344CB8AC3E}">
        <p14:creationId xmlns:p14="http://schemas.microsoft.com/office/powerpoint/2010/main" val="224540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92</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101</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102</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Easter</a:t>
            </a:r>
            <a:r>
              <a:rPr lang="en-US" baseline="0" dirty="0" smtClean="0"/>
              <a:t> eggs, weapons, </a:t>
            </a:r>
            <a:r>
              <a:rPr lang="en-US" baseline="0" dirty="0" err="1" smtClean="0"/>
              <a:t>amunitions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11</a:t>
            </a:fld>
            <a:endParaRPr lang="en-US"/>
          </a:p>
        </p:txBody>
      </p:sp>
    </p:spTree>
    <p:extLst>
      <p:ext uri="{BB962C8B-B14F-4D97-AF65-F5344CB8AC3E}">
        <p14:creationId xmlns:p14="http://schemas.microsoft.com/office/powerpoint/2010/main" val="3595632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103</a:t>
            </a:fld>
            <a:endParaRPr lang="en-US"/>
          </a:p>
        </p:txBody>
      </p:sp>
    </p:spTree>
    <p:extLst>
      <p:ext uri="{BB962C8B-B14F-4D97-AF65-F5344CB8AC3E}">
        <p14:creationId xmlns:p14="http://schemas.microsoft.com/office/powerpoint/2010/main" val="1729058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107</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Independence: </a:t>
            </a:r>
            <a:r>
              <a:rPr lang="en-US" sz="1800" dirty="0" smtClean="0">
                <a:solidFill>
                  <a:srgbClr val="7F7F7F"/>
                </a:solidFill>
              </a:rPr>
              <a:t>– e.g. A doesn’t depend on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108</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more about null and alternative hypothesis testing: https://</a:t>
            </a:r>
            <a:r>
              <a:rPr lang="en-US" baseline="0" dirty="0" err="1" smtClean="0"/>
              <a:t>www.youtube.com</a:t>
            </a:r>
            <a:r>
              <a:rPr lang="en-US" baseline="0" dirty="0" smtClean="0"/>
              <a:t>/</a:t>
            </a:r>
            <a:r>
              <a:rPr lang="en-US" baseline="0" dirty="0" err="1" smtClean="0"/>
              <a:t>watch?v</a:t>
            </a:r>
            <a:r>
              <a:rPr lang="en-US" baseline="0" dirty="0" smtClean="0"/>
              <a:t>=VK-rnA3-41c</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115</a:t>
            </a:fld>
            <a:endParaRPr lang="en-US"/>
          </a:p>
        </p:txBody>
      </p:sp>
    </p:spTree>
    <p:extLst>
      <p:ext uri="{BB962C8B-B14F-4D97-AF65-F5344CB8AC3E}">
        <p14:creationId xmlns:p14="http://schemas.microsoft.com/office/powerpoint/2010/main" val="870073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116</a:t>
            </a:fld>
            <a:endParaRPr lang="en-US"/>
          </a:p>
        </p:txBody>
      </p:sp>
    </p:spTree>
    <p:extLst>
      <p:ext uri="{BB962C8B-B14F-4D97-AF65-F5344CB8AC3E}">
        <p14:creationId xmlns:p14="http://schemas.microsoft.com/office/powerpoint/2010/main" val="49114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7179915-8455-3E4C-AB35-ACCE6520BA0B}" type="slidenum">
              <a:rPr lang="en-US" smtClean="0"/>
              <a:t>117</a:t>
            </a:fld>
            <a:endParaRPr lang="en-US"/>
          </a:p>
        </p:txBody>
      </p:sp>
    </p:spTree>
    <p:extLst>
      <p:ext uri="{BB962C8B-B14F-4D97-AF65-F5344CB8AC3E}">
        <p14:creationId xmlns:p14="http://schemas.microsoft.com/office/powerpoint/2010/main" val="4911454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Alpha inflation:</a:t>
            </a:r>
            <a:r>
              <a:rPr lang="en-US" baseline="0" dirty="0" smtClean="0"/>
              <a:t> http://</a:t>
            </a:r>
            <a:r>
              <a:rPr lang="en-US" baseline="0" dirty="0" err="1" smtClean="0"/>
              <a:t>webstat.une.edu.au</a:t>
            </a:r>
            <a:r>
              <a:rPr lang="en-US" baseline="0" dirty="0" smtClean="0"/>
              <a:t>/</a:t>
            </a:r>
            <a:r>
              <a:rPr lang="en-US" baseline="0" dirty="0" err="1" smtClean="0"/>
              <a:t>unit_materials</a:t>
            </a:r>
            <a:r>
              <a:rPr lang="en-US" baseline="0" dirty="0" smtClean="0"/>
              <a:t>/c7_anova/</a:t>
            </a:r>
            <a:r>
              <a:rPr lang="en-US" baseline="0" dirty="0" err="1" smtClean="0"/>
              <a:t>oneway_problem_alpha.htm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Familitywise</a:t>
            </a:r>
            <a:r>
              <a:rPr lang="en-US" baseline="0" dirty="0" smtClean="0"/>
              <a:t> error rate: https://</a:t>
            </a:r>
            <a:r>
              <a:rPr lang="en-US" baseline="0" dirty="0" err="1" smtClean="0"/>
              <a:t>en.wikipedia.org</a:t>
            </a:r>
            <a:r>
              <a:rPr lang="en-US" baseline="0" dirty="0" smtClean="0"/>
              <a:t>/wiki/Family-</a:t>
            </a:r>
            <a:r>
              <a:rPr lang="en-US" baseline="0" dirty="0" err="1" smtClean="0"/>
              <a:t>wise_error_rate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120</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Hype </a:t>
            </a:r>
            <a:r>
              <a:rPr lang="en-US" dirty="0" err="1" smtClean="0"/>
              <a:t>tps</a:t>
            </a:r>
            <a:r>
              <a:rPr lang="en-US" dirty="0" smtClean="0"/>
              <a:t>://</a:t>
            </a:r>
            <a:r>
              <a:rPr lang="en-US" dirty="0" err="1" smtClean="0"/>
              <a:t>en.wikipedia.org</a:t>
            </a:r>
            <a:r>
              <a:rPr lang="en-US" dirty="0" smtClean="0"/>
              <a:t>/wiki/</a:t>
            </a:r>
            <a:r>
              <a:rPr lang="en-US" dirty="0" err="1" smtClean="0"/>
              <a:t>Bonferroni_correction</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121</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www.statisticshowto.com</a:t>
            </a:r>
            <a:r>
              <a:rPr lang="en-US" dirty="0" smtClean="0"/>
              <a:t>/post-hoc/</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122</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www.statisticshowto.com</a:t>
            </a:r>
            <a:r>
              <a:rPr lang="en-US" dirty="0" smtClean="0"/>
              <a:t>/post-hoc/</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123</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Strat</a:t>
            </a:r>
            <a:r>
              <a:rPr lang="en-US" baseline="0" dirty="0" smtClean="0"/>
              <a:t> of population</a:t>
            </a:r>
            <a:r>
              <a:rPr lang="en-US" dirty="0" smtClean="0"/>
              <a:t>: https://</a:t>
            </a:r>
            <a:r>
              <a:rPr lang="en-US" dirty="0" err="1" smtClean="0"/>
              <a:t>explorable.com</a:t>
            </a:r>
            <a:r>
              <a:rPr lang="en-US" dirty="0" smtClean="0"/>
              <a:t>/stratified-sampling</a:t>
            </a:r>
          </a:p>
          <a:p>
            <a:endParaRPr lang="en-US" dirty="0" smtClean="0"/>
          </a:p>
          <a:p>
            <a:r>
              <a:rPr lang="en-US" baseline="0" dirty="0" smtClean="0"/>
              <a:t>User research parallel with Heisenberg uncertainty principle</a:t>
            </a:r>
          </a:p>
          <a:p>
            <a:endParaRPr lang="en-US" baseline="0" dirty="0" smtClean="0"/>
          </a:p>
          <a:p>
            <a:r>
              <a:rPr lang="en-US" baseline="0" dirty="0" smtClean="0"/>
              <a:t>Control for the effect of outside variables</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13</a:t>
            </a:fld>
            <a:endParaRPr lang="en-US"/>
          </a:p>
        </p:txBody>
      </p:sp>
    </p:spTree>
    <p:extLst>
      <p:ext uri="{BB962C8B-B14F-4D97-AF65-F5344CB8AC3E}">
        <p14:creationId xmlns:p14="http://schemas.microsoft.com/office/powerpoint/2010/main" val="2269159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www.statisticshowto.com</a:t>
            </a:r>
            <a:r>
              <a:rPr lang="en-US" dirty="0" smtClean="0"/>
              <a:t>/holm-</a:t>
            </a:r>
            <a:r>
              <a:rPr lang="en-US" dirty="0" err="1" smtClean="0"/>
              <a:t>bonferroni</a:t>
            </a:r>
            <a:r>
              <a:rPr lang="en-US" dirty="0" smtClean="0"/>
              <a:t>-method/</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124</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125</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Independence: </a:t>
            </a:r>
            <a:r>
              <a:rPr lang="en-US" sz="1800" dirty="0" smtClean="0">
                <a:solidFill>
                  <a:srgbClr val="7F7F7F"/>
                </a:solidFill>
              </a:rPr>
              <a:t>– e.g. A doesn’t depend on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126</a:t>
            </a:fld>
            <a:endParaRPr lang="en-US"/>
          </a:p>
        </p:txBody>
      </p:sp>
    </p:spTree>
    <p:extLst>
      <p:ext uri="{BB962C8B-B14F-4D97-AF65-F5344CB8AC3E}">
        <p14:creationId xmlns:p14="http://schemas.microsoft.com/office/powerpoint/2010/main" val="875800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The F-statistic is the ratio of two Chi-square distributions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youtu.be</a:t>
            </a:r>
            <a:r>
              <a:rPr lang="en-US" dirty="0" smtClean="0"/>
              <a:t>/-</a:t>
            </a:r>
            <a:r>
              <a:rPr lang="en-US" dirty="0" err="1" smtClean="0"/>
              <a:t>yQb_ZJnFXw</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=EFdlFoHI_0I</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=j9ZPMlVHJVs&amp;t=213s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=Xg8_iSkJpAE&amp;t=354s</a:t>
            </a:r>
          </a:p>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127</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Python link: http://</a:t>
            </a:r>
            <a:r>
              <a:rPr lang="en-US" dirty="0" err="1" smtClean="0"/>
              <a:t>www.randalolson.com</a:t>
            </a:r>
            <a:r>
              <a:rPr lang="en-US" dirty="0" smtClean="0"/>
              <a:t>/2012/08/06/statistical-analysis-made-easy-in-python/</a:t>
            </a:r>
          </a:p>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128</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129</a:t>
            </a:fld>
            <a:endParaRPr lang="en-US"/>
          </a:p>
        </p:txBody>
      </p:sp>
    </p:spTree>
    <p:extLst>
      <p:ext uri="{BB962C8B-B14F-4D97-AF65-F5344CB8AC3E}">
        <p14:creationId xmlns:p14="http://schemas.microsoft.com/office/powerpoint/2010/main" val="29764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130</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131</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Normality_test</a:t>
            </a:r>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132</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Normality_test</a:t>
            </a:r>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133</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Nielsen: https://</a:t>
            </a:r>
            <a:r>
              <a:rPr lang="en-US" dirty="0" err="1" smtClean="0"/>
              <a:t>www.nngroup.com</a:t>
            </a:r>
            <a:r>
              <a:rPr lang="en-US" dirty="0" smtClean="0"/>
              <a:t>/articles/why-you-only-need-to-test-with-5-users/</a:t>
            </a:r>
          </a:p>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14</a:t>
            </a:fld>
            <a:endParaRPr lang="en-US"/>
          </a:p>
        </p:txBody>
      </p:sp>
    </p:spTree>
    <p:extLst>
      <p:ext uri="{BB962C8B-B14F-4D97-AF65-F5344CB8AC3E}">
        <p14:creationId xmlns:p14="http://schemas.microsoft.com/office/powerpoint/2010/main" val="36847329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Normality_test</a:t>
            </a:r>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134</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Normality_test</a:t>
            </a:r>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135</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136</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137</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7179915-8455-3E4C-AB35-ACCE6520BA0B}" type="slidenum">
              <a:rPr lang="en-US" smtClean="0"/>
              <a:t>138</a:t>
            </a:fld>
            <a:endParaRPr lang="en-US"/>
          </a:p>
        </p:txBody>
      </p:sp>
    </p:spTree>
    <p:extLst>
      <p:ext uri="{BB962C8B-B14F-4D97-AF65-F5344CB8AC3E}">
        <p14:creationId xmlns:p14="http://schemas.microsoft.com/office/powerpoint/2010/main" val="3286175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7F7F7F"/>
                </a:solidFill>
              </a:rPr>
              <a:t>https://en.wikipedia.org/wiki/Friedman_test</a:t>
            </a:r>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139</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140</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141</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142</a:t>
            </a:fld>
            <a:endParaRPr lang="en-US"/>
          </a:p>
        </p:txBody>
      </p:sp>
    </p:spTree>
    <p:extLst>
      <p:ext uri="{BB962C8B-B14F-4D97-AF65-F5344CB8AC3E}">
        <p14:creationId xmlns:p14="http://schemas.microsoft.com/office/powerpoint/2010/main" val="40715601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79915-8455-3E4C-AB35-ACCE6520BA0B}" type="slidenum">
              <a:rPr lang="en-US" smtClean="0"/>
              <a:t>143</a:t>
            </a:fld>
            <a:endParaRPr lang="en-US"/>
          </a:p>
        </p:txBody>
      </p:sp>
    </p:spTree>
    <p:extLst>
      <p:ext uri="{BB962C8B-B14F-4D97-AF65-F5344CB8AC3E}">
        <p14:creationId xmlns:p14="http://schemas.microsoft.com/office/powerpoint/2010/main" val="4071560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BE3725F6-080B-A745-92D1-08C002165D6F}" type="datetime1">
              <a:rPr lang="en-CA" smtClean="0"/>
              <a:t>18-06-04</a:t>
            </a:fld>
            <a:endParaRPr lang="en-US"/>
          </a:p>
        </p:txBody>
      </p:sp>
      <p:sp>
        <p:nvSpPr>
          <p:cNvPr id="5" name="Footer Placeholder 4"/>
          <p:cNvSpPr>
            <a:spLocks noGrp="1"/>
          </p:cNvSpPr>
          <p:nvPr>
            <p:ph type="ftr" sz="quarter" idx="11"/>
          </p:nvPr>
        </p:nvSpPr>
        <p:spPr/>
        <p:txBody>
          <a:bodyPr/>
          <a:lstStyle/>
          <a:p>
            <a:r>
              <a:rPr lang="is-IS" smtClean="0"/>
              <a:t>MIGS 2016</a:t>
            </a: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3317199897"/>
      </p:ext>
    </p:extLst>
  </p:cSld>
  <p:clrMapOvr>
    <a:masterClrMapping/>
  </p:clrMapOvr>
  <p:transition xmlns:p14="http://schemas.microsoft.com/office/powerpoint/2010/mai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089D4849-E6F8-E043-9C7D-15D960CE299B}" type="datetime1">
              <a:rPr lang="en-CA" smtClean="0"/>
              <a:t>18-06-04</a:t>
            </a:fld>
            <a:endParaRPr lang="en-US"/>
          </a:p>
        </p:txBody>
      </p:sp>
      <p:sp>
        <p:nvSpPr>
          <p:cNvPr id="5" name="Footer Placeholder 4"/>
          <p:cNvSpPr>
            <a:spLocks noGrp="1"/>
          </p:cNvSpPr>
          <p:nvPr>
            <p:ph type="ftr" sz="quarter" idx="11"/>
          </p:nvPr>
        </p:nvSpPr>
        <p:spPr/>
        <p:txBody>
          <a:bodyPr/>
          <a:lstStyle/>
          <a:p>
            <a:r>
              <a:rPr lang="is-IS" smtClean="0"/>
              <a:t>MIGS 2016</a:t>
            </a: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1628150254"/>
      </p:ext>
    </p:extLst>
  </p:cSld>
  <p:clrMapOvr>
    <a:masterClrMapping/>
  </p:clrMapOvr>
  <p:transition xmlns:p14="http://schemas.microsoft.com/office/powerpoint/2010/mai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a:prstGeom prst="rect">
            <a:avLst/>
          </a:prstGeo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a:prstGeom prst="rect">
            <a:avLst/>
          </a:prstGeo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39986D1-3761-F94F-8183-E5E152B2C598}" type="datetime1">
              <a:rPr lang="en-CA" smtClean="0"/>
              <a:t>18-06-04</a:t>
            </a:fld>
            <a:endParaRPr lang="en-US"/>
          </a:p>
        </p:txBody>
      </p:sp>
      <p:sp>
        <p:nvSpPr>
          <p:cNvPr id="5" name="Footer Placeholder 4"/>
          <p:cNvSpPr>
            <a:spLocks noGrp="1"/>
          </p:cNvSpPr>
          <p:nvPr>
            <p:ph type="ftr" sz="quarter" idx="11"/>
          </p:nvPr>
        </p:nvSpPr>
        <p:spPr/>
        <p:txBody>
          <a:bodyPr/>
          <a:lstStyle/>
          <a:p>
            <a:r>
              <a:rPr lang="is-IS" smtClean="0"/>
              <a:t>MIGS 2016</a:t>
            </a: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2484243529"/>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CA"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8418ADB-E97B-AE45-BB9B-CC7FABD02A19}" type="datetime1">
              <a:rPr lang="en-CA" smtClean="0"/>
              <a:t>18-06-04</a:t>
            </a:fld>
            <a:endParaRPr lang="en-US"/>
          </a:p>
        </p:txBody>
      </p:sp>
      <p:sp>
        <p:nvSpPr>
          <p:cNvPr id="5" name="Footer Placeholder 4"/>
          <p:cNvSpPr>
            <a:spLocks noGrp="1"/>
          </p:cNvSpPr>
          <p:nvPr>
            <p:ph type="ftr" sz="quarter" idx="11"/>
          </p:nvPr>
        </p:nvSpPr>
        <p:spPr/>
        <p:txBody>
          <a:bodyPr/>
          <a:lstStyle/>
          <a:p>
            <a:r>
              <a:rPr lang="is-IS" smtClean="0"/>
              <a:t>MIGS 2016</a:t>
            </a: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2072168221"/>
      </p:ext>
    </p:extLst>
  </p:cSld>
  <p:clrMapOvr>
    <a:masterClrMapping/>
  </p:clrMapOvr>
  <p:transition xmlns:p14="http://schemas.microsoft.com/office/powerpoint/2010/mai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a:prstGeom prst="rect">
            <a:avLst/>
          </a:prstGeo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7C345B5-702A-5941-80A3-7717C5BC18AE}" type="datetime1">
              <a:rPr lang="en-CA" smtClean="0"/>
              <a:t>18-06-04</a:t>
            </a:fld>
            <a:endParaRPr lang="en-US"/>
          </a:p>
        </p:txBody>
      </p:sp>
      <p:sp>
        <p:nvSpPr>
          <p:cNvPr id="5" name="Footer Placeholder 4"/>
          <p:cNvSpPr>
            <a:spLocks noGrp="1"/>
          </p:cNvSpPr>
          <p:nvPr>
            <p:ph type="ftr" sz="quarter" idx="11"/>
          </p:nvPr>
        </p:nvSpPr>
        <p:spPr/>
        <p:txBody>
          <a:bodyPr/>
          <a:lstStyle/>
          <a:p>
            <a:r>
              <a:rPr lang="is-IS" smtClean="0"/>
              <a:t>MIGS 2016</a:t>
            </a: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3467929742"/>
      </p:ext>
    </p:extLst>
  </p:cSld>
  <p:clrMapOvr>
    <a:masterClrMapping/>
  </p:clrMapOvr>
  <p:transition xmlns:p14="http://schemas.microsoft.com/office/powerpoint/2010/mai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E65E319-92CF-9748-AC64-CAAA498EEF6F}" type="datetime1">
              <a:rPr lang="en-CA" smtClean="0"/>
              <a:t>18-06-04</a:t>
            </a:fld>
            <a:endParaRPr lang="en-US"/>
          </a:p>
        </p:txBody>
      </p:sp>
      <p:sp>
        <p:nvSpPr>
          <p:cNvPr id="6" name="Footer Placeholder 5"/>
          <p:cNvSpPr>
            <a:spLocks noGrp="1"/>
          </p:cNvSpPr>
          <p:nvPr>
            <p:ph type="ftr" sz="quarter" idx="11"/>
          </p:nvPr>
        </p:nvSpPr>
        <p:spPr/>
        <p:txBody>
          <a:bodyPr/>
          <a:lstStyle/>
          <a:p>
            <a:r>
              <a:rPr lang="is-IS" smtClean="0"/>
              <a:t>MIGS 2016</a:t>
            </a:r>
            <a:endParaRPr lang="en-US"/>
          </a:p>
        </p:txBody>
      </p:sp>
      <p:sp>
        <p:nvSpPr>
          <p:cNvPr id="7" name="Slide Number Placeholder 6"/>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2758206391"/>
      </p:ext>
    </p:extLst>
  </p:cSld>
  <p:clrMapOvr>
    <a:masterClrMapping/>
  </p:clrMapOvr>
  <p:transition xmlns:p14="http://schemas.microsoft.com/office/powerpoint/2010/mai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9"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9"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D6FB7F6-0D9E-0246-9C4A-7444DE17F4AA}" type="datetime1">
              <a:rPr lang="en-CA" smtClean="0"/>
              <a:t>18-06-04</a:t>
            </a:fld>
            <a:endParaRPr lang="en-US"/>
          </a:p>
        </p:txBody>
      </p:sp>
      <p:sp>
        <p:nvSpPr>
          <p:cNvPr id="8" name="Footer Placeholder 7"/>
          <p:cNvSpPr>
            <a:spLocks noGrp="1"/>
          </p:cNvSpPr>
          <p:nvPr>
            <p:ph type="ftr" sz="quarter" idx="11"/>
          </p:nvPr>
        </p:nvSpPr>
        <p:spPr/>
        <p:txBody>
          <a:bodyPr/>
          <a:lstStyle/>
          <a:p>
            <a:r>
              <a:rPr lang="is-IS" smtClean="0"/>
              <a:t>MIGS 2016</a:t>
            </a:r>
            <a:endParaRPr lang="en-US"/>
          </a:p>
        </p:txBody>
      </p:sp>
      <p:sp>
        <p:nvSpPr>
          <p:cNvPr id="9" name="Slide Number Placeholder 8"/>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3437206073"/>
      </p:ext>
    </p:extLst>
  </p:cSld>
  <p:clrMapOvr>
    <a:masterClrMapping/>
  </p:clrMapOvr>
  <p:transition xmlns:p14="http://schemas.microsoft.com/office/powerpoint/2010/mai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803614C-A7FF-FE4E-86DA-A0A2D0AFC9B2}" type="datetime1">
              <a:rPr lang="en-CA" smtClean="0"/>
              <a:t>18-06-04</a:t>
            </a:fld>
            <a:endParaRPr lang="en-US"/>
          </a:p>
        </p:txBody>
      </p:sp>
      <p:sp>
        <p:nvSpPr>
          <p:cNvPr id="4" name="Footer Placeholder 3"/>
          <p:cNvSpPr>
            <a:spLocks noGrp="1"/>
          </p:cNvSpPr>
          <p:nvPr>
            <p:ph type="ftr" sz="quarter" idx="11"/>
          </p:nvPr>
        </p:nvSpPr>
        <p:spPr/>
        <p:txBody>
          <a:bodyPr/>
          <a:lstStyle/>
          <a:p>
            <a:r>
              <a:rPr lang="is-IS" smtClean="0"/>
              <a:t>MIGS 2016</a:t>
            </a: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3578485413"/>
      </p:ext>
    </p:extLst>
  </p:cSld>
  <p:clrMapOvr>
    <a:masterClrMapping/>
  </p:clrMapOvr>
  <p:transition xmlns:p14="http://schemas.microsoft.com/office/powerpoint/2010/mai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21BDFC-9B0D-8E4D-A54E-AF28AC1E843A}" type="datetime1">
              <a:rPr lang="en-CA" smtClean="0"/>
              <a:t>18-06-04</a:t>
            </a:fld>
            <a:endParaRPr lang="en-US"/>
          </a:p>
        </p:txBody>
      </p:sp>
      <p:sp>
        <p:nvSpPr>
          <p:cNvPr id="3" name="Footer Placeholder 2"/>
          <p:cNvSpPr>
            <a:spLocks noGrp="1"/>
          </p:cNvSpPr>
          <p:nvPr>
            <p:ph type="ftr" sz="quarter" idx="11"/>
          </p:nvPr>
        </p:nvSpPr>
        <p:spPr/>
        <p:txBody>
          <a:bodyPr/>
          <a:lstStyle/>
          <a:p>
            <a:r>
              <a:rPr lang="is-IS" smtClean="0"/>
              <a:t>MIGS 2016</a:t>
            </a: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1506569583"/>
      </p:ext>
    </p:extLst>
  </p:cSld>
  <p:clrMapOvr>
    <a:masterClrMapping/>
  </p:clrMapOvr>
  <p:transition xmlns:p14="http://schemas.microsoft.com/office/powerpoint/2010/mai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a:prstGeom prst="rect">
            <a:avLst/>
          </a:prstGeo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4"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71526242-95EE-8546-A0ED-04A3A18A36D9}" type="datetime1">
              <a:rPr lang="en-CA" smtClean="0"/>
              <a:t>18-06-04</a:t>
            </a:fld>
            <a:endParaRPr lang="en-US"/>
          </a:p>
        </p:txBody>
      </p:sp>
      <p:sp>
        <p:nvSpPr>
          <p:cNvPr id="6" name="Footer Placeholder 5"/>
          <p:cNvSpPr>
            <a:spLocks noGrp="1"/>
          </p:cNvSpPr>
          <p:nvPr>
            <p:ph type="ftr" sz="quarter" idx="11"/>
          </p:nvPr>
        </p:nvSpPr>
        <p:spPr/>
        <p:txBody>
          <a:bodyPr/>
          <a:lstStyle/>
          <a:p>
            <a:r>
              <a:rPr lang="is-IS" smtClean="0"/>
              <a:t>MIGS 2016</a:t>
            </a:r>
            <a:endParaRPr lang="en-US"/>
          </a:p>
        </p:txBody>
      </p:sp>
      <p:sp>
        <p:nvSpPr>
          <p:cNvPr id="7" name="Slide Number Placeholder 6"/>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1404423352"/>
      </p:ext>
    </p:extLst>
  </p:cSld>
  <p:clrMapOvr>
    <a:masterClrMapping/>
  </p:clrMapOvr>
  <p:transition xmlns:p14="http://schemas.microsoft.com/office/powerpoint/2010/mai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5"/>
          </a:xfrm>
          <a:prstGeom prst="rect">
            <a:avLst/>
          </a:prstGeo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7FB6B1F-17BA-824F-BC96-B15EA56196E7}" type="datetime1">
              <a:rPr lang="en-CA" smtClean="0"/>
              <a:t>18-06-04</a:t>
            </a:fld>
            <a:endParaRPr lang="en-US"/>
          </a:p>
        </p:txBody>
      </p:sp>
      <p:sp>
        <p:nvSpPr>
          <p:cNvPr id="6" name="Footer Placeholder 5"/>
          <p:cNvSpPr>
            <a:spLocks noGrp="1"/>
          </p:cNvSpPr>
          <p:nvPr>
            <p:ph type="ftr" sz="quarter" idx="11"/>
          </p:nvPr>
        </p:nvSpPr>
        <p:spPr/>
        <p:txBody>
          <a:bodyPr/>
          <a:lstStyle/>
          <a:p>
            <a:r>
              <a:rPr lang="is-IS" smtClean="0"/>
              <a:t>MIGS 2016</a:t>
            </a:r>
            <a:endParaRPr lang="en-US"/>
          </a:p>
        </p:txBody>
      </p:sp>
      <p:sp>
        <p:nvSpPr>
          <p:cNvPr id="7" name="Slide Number Placeholder 6"/>
          <p:cNvSpPr>
            <a:spLocks noGrp="1"/>
          </p:cNvSpPr>
          <p:nvPr>
            <p:ph type="sldNum" sz="quarter" idx="12"/>
          </p:nvPr>
        </p:nvSpPr>
        <p:spPr/>
        <p:txBody>
          <a:bodyPr/>
          <a:lstStyle/>
          <a:p>
            <a:fld id="{DCB82ED2-ACBB-2046-9075-6288EA005F68}" type="slidenum">
              <a:rPr lang="en-US" smtClean="0"/>
              <a:t>‹#›</a:t>
            </a:fld>
            <a:endParaRPr lang="en-US"/>
          </a:p>
        </p:txBody>
      </p:sp>
    </p:spTree>
    <p:extLst>
      <p:ext uri="{BB962C8B-B14F-4D97-AF65-F5344CB8AC3E}">
        <p14:creationId xmlns:p14="http://schemas.microsoft.com/office/powerpoint/2010/main" val="3390245611"/>
      </p:ext>
    </p:extLst>
  </p:cSld>
  <p:clrMapOvr>
    <a:masterClrMapping/>
  </p:clrMapOvr>
  <p:transition xmlns:p14="http://schemas.microsoft.com/office/powerpoint/2010/mai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0CF2FB5-808E-4640-A394-093BE31B3347}" type="datetime1">
              <a:rPr lang="en-CA" smtClean="0"/>
              <a:t>18-06-04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s-IS" smtClean="0"/>
              <a:t>MIGS 2016</a:t>
            </a:r>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CB82ED2-ACBB-2046-9075-6288EA005F68}" type="slidenum">
              <a:rPr lang="en-US" smtClean="0"/>
              <a:t>‹#›</a:t>
            </a:fld>
            <a:endParaRPr lang="en-US"/>
          </a:p>
        </p:txBody>
      </p:sp>
    </p:spTree>
    <p:extLst>
      <p:ext uri="{BB962C8B-B14F-4D97-AF65-F5344CB8AC3E}">
        <p14:creationId xmlns:p14="http://schemas.microsoft.com/office/powerpoint/2010/main" val="925807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push dir="u"/>
  </p:transition>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a.linkedin.com/in/martintalbotphd" TargetMode="Externa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63.jpeg"/><Relationship Id="rId5" Type="http://schemas.microsoft.com/office/2007/relationships/hdphoto" Target="../media/hdphoto12.wdp"/><Relationship Id="rId6" Type="http://schemas.openxmlformats.org/officeDocument/2006/relationships/image" Target="../media/image64.jpeg"/><Relationship Id="rId7" Type="http://schemas.microsoft.com/office/2007/relationships/hdphoto" Target="../media/hdphoto13.wdp"/><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12.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63.jpeg"/><Relationship Id="rId5" Type="http://schemas.microsoft.com/office/2007/relationships/hdphoto" Target="../media/hdphoto12.wdp"/><Relationship Id="rId6" Type="http://schemas.openxmlformats.org/officeDocument/2006/relationships/image" Target="../media/image64.jpeg"/><Relationship Id="rId7" Type="http://schemas.microsoft.com/office/2007/relationships/hdphoto" Target="../media/hdphoto13.wdp"/><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13.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63.jpeg"/><Relationship Id="rId5" Type="http://schemas.microsoft.com/office/2007/relationships/hdphoto" Target="../media/hdphoto12.wdp"/><Relationship Id="rId6" Type="http://schemas.openxmlformats.org/officeDocument/2006/relationships/image" Target="../media/image64.jpeg"/><Relationship Id="rId7" Type="http://schemas.microsoft.com/office/2007/relationships/hdphoto" Target="../media/hdphoto13.wdp"/><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14.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63.jpeg"/><Relationship Id="rId5" Type="http://schemas.microsoft.com/office/2007/relationships/hdphoto" Target="../media/hdphoto12.wdp"/><Relationship Id="rId6" Type="http://schemas.openxmlformats.org/officeDocument/2006/relationships/image" Target="../media/image64.jpeg"/><Relationship Id="rId7" Type="http://schemas.microsoft.com/office/2007/relationships/hdphoto" Target="../media/hdphoto13.wdp"/><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hyperlink" Target="http://www.statisticshowto.com/post-hoc/"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1.png"/><Relationship Id="rId5" Type="http://schemas.openxmlformats.org/officeDocument/2006/relationships/image" Target="../media/image76.png"/><Relationship Id="rId6" Type="http://schemas.microsoft.com/office/2007/relationships/hdphoto" Target="../media/hdphoto14.wdp"/><Relationship Id="rId7"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hyperlink" Target="http://www.randalolson.com/2012/08/06/statistical-analysis-made-easy-in-python/"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chart" Target="../charts/chart2.xml"/><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3.xml.rels><?xml version="1.0" encoding="UTF-8" standalone="yes"?>
<Relationships xmlns="http://schemas.openxmlformats.org/package/2006/relationships"><Relationship Id="rId3" Type="http://schemas.openxmlformats.org/officeDocument/2006/relationships/hyperlink" Target="https://explorable.com/stratified-sampling"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0.jpeg"/><Relationship Id="rId5" Type="http://schemas.microsoft.com/office/2007/relationships/hdphoto" Target="../media/hdphoto16.wdp"/><Relationship Id="rId6" Type="http://schemas.openxmlformats.org/officeDocument/2006/relationships/image" Target="../media/image81.jpeg"/><Relationship Id="rId7"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Normality_test"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hyperlink" Target="https://en.wikipedia.org/wiki/Friedman_test" TargetMode="External"/><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hyperlink" Target="https://www.nngroup.com/articles/why-you-only-need-to-test-with-5-users/" TargetMode="External"/><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1.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45.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18.wdp"/><Relationship Id="rId5" Type="http://schemas.openxmlformats.org/officeDocument/2006/relationships/image" Target="../media/image95.jpeg"/><Relationship Id="rId6" Type="http://schemas.microsoft.com/office/2007/relationships/hdphoto" Target="../media/hdphoto19.wdp"/><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4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microsoft.com/office/2007/relationships/hdphoto" Target="../media/hdphoto20.wdp"/><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47.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51.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105.png"/><Relationship Id="rId4" Type="http://schemas.microsoft.com/office/2007/relationships/hdphoto" Target="../media/hdphoto21.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05.png"/><Relationship Id="rId4" Type="http://schemas.microsoft.com/office/2007/relationships/hdphoto" Target="../media/hdphoto21.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5.png"/><Relationship Id="rId4" Type="http://schemas.microsoft.com/office/2007/relationships/hdphoto" Target="../media/hdphoto21.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07.jpeg"/><Relationship Id="rId4" Type="http://schemas.microsoft.com/office/2007/relationships/hdphoto" Target="../media/hdphoto22.wdp"/><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jpeg"/><Relationship Id="rId8" Type="http://schemas.microsoft.com/office/2007/relationships/hdphoto" Target="../media/hdphoto23.wdp"/><Relationship Id="rId9"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1.png"/><Relationship Id="rId7" Type="http://schemas.openxmlformats.org/officeDocument/2006/relationships/image" Target="../media/image116.png"/><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1.xml.rels><?xml version="1.0" encoding="UTF-8" standalone="yes"?>
<Relationships xmlns="http://schemas.openxmlformats.org/package/2006/relationships"><Relationship Id="rId3" Type="http://schemas.microsoft.com/office/2007/relationships/hdphoto" Target="../media/hdphoto24.wdp"/><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75.xml.rels><?xml version="1.0" encoding="UTF-8" standalone="yes"?>
<Relationships xmlns="http://schemas.openxmlformats.org/package/2006/relationships"><Relationship Id="rId3" Type="http://schemas.openxmlformats.org/officeDocument/2006/relationships/hyperlink" Target="https://stat.ethz.ch/R-manual/R-devel/library/stats/html/fisher.test.html" TargetMode="External"/><Relationship Id="rId4" Type="http://schemas.openxmlformats.org/officeDocument/2006/relationships/image" Target="../media/image124.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77.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png"/></Relationships>
</file>

<file path=ppt/slides/_rels/slide179.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80.xml.rels><?xml version="1.0" encoding="UTF-8" standalone="yes"?>
<Relationships xmlns="http://schemas.openxmlformats.org/package/2006/relationships"><Relationship Id="rId3" Type="http://schemas.microsoft.com/office/2007/relationships/hdphoto" Target="../media/hdphoto25.wdp"/><Relationship Id="rId4" Type="http://schemas.openxmlformats.org/officeDocument/2006/relationships/image" Target="../media/image130.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81.xml.rels><?xml version="1.0" encoding="UTF-8" standalone="yes"?>
<Relationships xmlns="http://schemas.openxmlformats.org/package/2006/relationships"><Relationship Id="rId3" Type="http://schemas.microsoft.com/office/2007/relationships/hdphoto" Target="../media/hdphoto25.wdp"/><Relationship Id="rId4" Type="http://schemas.openxmlformats.org/officeDocument/2006/relationships/image" Target="../media/image130.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png"/></Relationships>
</file>

<file path=ppt/slides/_rels/slide184.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png"/></Relationships>
</file>

<file path=ppt/slides/_rels/slide18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87.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 Id="rId3" Type="http://schemas.openxmlformats.org/officeDocument/2006/relationships/image" Target="../media/image1.png"/></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9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 Id="rId3" Type="http://schemas.openxmlformats.org/officeDocument/2006/relationships/image" Target="../media/image1.png"/></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93.xml.rels><?xml version="1.0" encoding="UTF-8" standalone="yes"?>
<Relationships xmlns="http://schemas.openxmlformats.org/package/2006/relationships"><Relationship Id="rId3" Type="http://schemas.openxmlformats.org/officeDocument/2006/relationships/hyperlink" Target="http://www.statisticssolutions.com/assumptions-of-the-wilcox-sign-test/"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94.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png"/></Relationships>
</file>

<file path=ppt/slides/_rels/slide196.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a/Quantifying-User-Experience-Practical-Statistics/dp/0123849683" TargetMode="External"/><Relationship Id="rId4" Type="http://schemas.openxmlformats.org/officeDocument/2006/relationships/hyperlink" Target="http://www.real-statistics.com/" TargetMode="External"/><Relationship Id="rId5" Type="http://schemas.openxmlformats.org/officeDocument/2006/relationships/hyperlink" Target="https://stats.stackexchange.com" TargetMode="External"/><Relationship Id="rId6" Type="http://schemas.openxmlformats.org/officeDocument/2006/relationships/hyperlink" Target="http://www.youtube.com" TargetMode="External"/><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20302199_Psychometric_Evaluation_of_the_PSSUQ_Using_Data_from_Five_Years_of_Usability_Studies"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4.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hyperlink" Target="http://pro.sagepub.com/content/52/19/1522"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hyperlink" Target="file:///\\localhost\Users\talbotm\Dropbox\MIGS2016\Class%20files\NASA%20TLX%20Questionnaire\NASA%20Task%20Load%20Index.htm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hyperlink" Target="https://www.surveymonkey.com/r/YQ8TFGQ" TargetMode="External"/><Relationship Id="rId4" Type="http://schemas.openxmlformats.org/officeDocument/2006/relationships/image" Target="../media/image9.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hyperlink" Target="http://selfdeterminationtheory.org/SDT/documents/2006_RyanRigbyPrzybylski_MandE.pdf" TargetMode="External"/><Relationship Id="rId4" Type="http://schemas.openxmlformats.org/officeDocument/2006/relationships/hyperlink" Target="http://webstaff.itn.liu.se/~matco/TNM053/Papers/presence.pdf" TargetMode="External"/><Relationship Id="rId5" Type="http://schemas.openxmlformats.org/officeDocument/2006/relationships/hyperlink" Target="file:///\\localhost\Engagement%20http\::faculty.uoit.ca:kapralos:csci5530:Papers:geq.pdf" TargetMode="External"/><Relationship Id="rId6" Type="http://schemas.openxmlformats.org/officeDocument/2006/relationships/hyperlink" Target="https://www.researchgate.net/publication/228091680_Digital_Games_as_Social_Presence_Technology_Development_of_the_Social_Presence_in_Gaming_Questionnaire_SPGQ" TargetMode="External"/><Relationship Id="rId7" Type="http://schemas.openxmlformats.org/officeDocument/2006/relationships/hyperlink" Target="http://lrcm.com.umontreal.ca/Dufresne/COM7162/GameFlow-Model-for-Evaluating-Player-Enjoyment-in-Games.pdf" TargetMode="External"/><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hyperlink" Target="https://hbr.org/2003/12/the-one-number-you-need-to-grow"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hyperlink" Target="http://temkingroup.com/research-reports/net-promoter-score-benchmark-study-2015/" TargetMode="External"/><Relationship Id="rId4" Type="http://schemas.openxmlformats.org/officeDocument/2006/relationships/image" Target="../media/image18.jpeg"/><Relationship Id="rId5" Type="http://schemas.microsoft.com/office/2007/relationships/hdphoto" Target="../media/hdphoto5.wdp"/><Relationship Id="rId6" Type="http://schemas.openxmlformats.org/officeDocument/2006/relationships/hyperlink" Target="https://www.netpromoter.com/compare/" TargetMode="External"/><Relationship Id="rId7" Type="http://schemas.openxmlformats.org/officeDocument/2006/relationships/image" Target="../media/image19.jpeg"/><Relationship Id="rId8" Type="http://schemas.microsoft.com/office/2007/relationships/hdphoto" Target="../media/hdphoto6.wdp"/><Relationship Id="rId9"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hyperlink" Target="https://www.amazon.ca/Glued-Games-Video-Draw-Spellbound/dp/0313362246"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 Target="slide78.xml"/><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7.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8.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slide" Target="slide68.xml"/><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4" Type="http://schemas.microsoft.com/office/2007/relationships/hdphoto" Target="../media/hdphoto9.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eg"/><Relationship Id="rId4" Type="http://schemas.microsoft.com/office/2007/relationships/hdphoto" Target="../media/hdphoto10.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46201"/>
            <a:ext cx="7772400" cy="1102519"/>
          </a:xfrm>
        </p:spPr>
        <p:txBody>
          <a:bodyPr>
            <a:noAutofit/>
          </a:bodyPr>
          <a:lstStyle/>
          <a:p>
            <a:r>
              <a:rPr lang="en-US" sz="3200" dirty="0"/>
              <a:t>USABILITY </a:t>
            </a:r>
            <a:r>
              <a:rPr lang="en-US" sz="3200" dirty="0" smtClean="0"/>
              <a:t>TESTING AND </a:t>
            </a:r>
            <a:r>
              <a:rPr lang="en-US" sz="3200" dirty="0"/>
              <a:t>PLAY-TESTING: </a:t>
            </a:r>
            <a:r>
              <a:rPr lang="en-US" sz="3200" dirty="0" smtClean="0"/>
              <a:t/>
            </a:r>
            <a:br>
              <a:rPr lang="en-US" sz="3200" dirty="0" smtClean="0"/>
            </a:br>
            <a:r>
              <a:rPr lang="en-US" sz="3200" dirty="0" smtClean="0"/>
              <a:t>A SCIENTIFIC APPROACH 2.0</a:t>
            </a:r>
            <a:r>
              <a:rPr lang="en-US" sz="3200" dirty="0"/>
              <a:t/>
            </a:r>
            <a:br>
              <a:rPr lang="en-US" sz="3200" dirty="0"/>
            </a:br>
            <a:endParaRPr lang="en-US" sz="3200" dirty="0"/>
          </a:p>
        </p:txBody>
      </p:sp>
      <p:sp>
        <p:nvSpPr>
          <p:cNvPr id="3" name="Subtitle 2"/>
          <p:cNvSpPr>
            <a:spLocks noGrp="1"/>
          </p:cNvSpPr>
          <p:nvPr>
            <p:ph type="subTitle" idx="1"/>
          </p:nvPr>
        </p:nvSpPr>
        <p:spPr>
          <a:xfrm>
            <a:off x="1371600" y="3487193"/>
            <a:ext cx="6400800" cy="1314450"/>
          </a:xfrm>
        </p:spPr>
        <p:txBody>
          <a:bodyPr>
            <a:normAutofit/>
          </a:bodyPr>
          <a:lstStyle/>
          <a:p>
            <a:r>
              <a:rPr lang="en-US" sz="2400" dirty="0" smtClean="0">
                <a:hlinkClick r:id="rId3"/>
              </a:rPr>
              <a:t>Martin Talbot, PhD</a:t>
            </a:r>
            <a:endParaRPr lang="en-US" sz="2400" dirty="0" smtClean="0"/>
          </a:p>
          <a:p>
            <a:endParaRPr lang="en-US" dirty="0" smtClean="0"/>
          </a:p>
        </p:txBody>
      </p:sp>
      <p:sp>
        <p:nvSpPr>
          <p:cNvPr id="4" name="Title 1"/>
          <p:cNvSpPr txBox="1">
            <a:spLocks/>
          </p:cNvSpPr>
          <p:nvPr/>
        </p:nvSpPr>
        <p:spPr>
          <a:xfrm>
            <a:off x="0" y="84"/>
            <a:ext cx="9144000" cy="857250"/>
          </a:xfrm>
          <a:prstGeom prst="rect">
            <a:avLst/>
          </a:prstGeom>
          <a:solidFill>
            <a:schemeClr val="bg1">
              <a:lumMod val="75000"/>
            </a:schemeClr>
          </a:solidFill>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900" dirty="0" smtClean="0">
                <a:solidFill>
                  <a:srgbClr val="FFFFFF"/>
                </a:solidFill>
              </a:rPr>
              <a:t>Master Class</a:t>
            </a:r>
            <a:r>
              <a:rPr lang="en-US" sz="2800" dirty="0" smtClean="0">
                <a:solidFill>
                  <a:srgbClr val="FFFFFF"/>
                </a:solidFill>
              </a:rPr>
              <a:t/>
            </a:r>
            <a:br>
              <a:rPr lang="en-US" sz="2800" dirty="0" smtClean="0">
                <a:solidFill>
                  <a:srgbClr val="FFFFFF"/>
                </a:solidFill>
              </a:rPr>
            </a:br>
            <a:r>
              <a:rPr lang="en-US" sz="4100" dirty="0" smtClean="0">
                <a:solidFill>
                  <a:srgbClr val="FFFFFF"/>
                </a:solidFill>
              </a:rPr>
              <a:t>MIGS 2017	</a:t>
            </a:r>
            <a:endParaRPr lang="en-US" sz="4100" dirty="0">
              <a:solidFill>
                <a:srgbClr val="FFFFFF"/>
              </a:solidFill>
            </a:endParaRPr>
          </a:p>
        </p:txBody>
      </p:sp>
      <p:pic>
        <p:nvPicPr>
          <p:cNvPr id="6" name="Picture 5"/>
          <p:cNvPicPr>
            <a:picLocks noChangeAspect="1"/>
          </p:cNvPicPr>
          <p:nvPr/>
        </p:nvPicPr>
        <p:blipFill>
          <a:blip r:embed="rId4"/>
          <a:stretch>
            <a:fillRect/>
          </a:stretch>
        </p:blipFill>
        <p:spPr>
          <a:xfrm>
            <a:off x="8335175" y="39267"/>
            <a:ext cx="778588" cy="781083"/>
          </a:xfrm>
          <a:prstGeom prst="rect">
            <a:avLst/>
          </a:prstGeom>
        </p:spPr>
      </p:pic>
      <p:sp>
        <p:nvSpPr>
          <p:cNvPr id="5" name="TextBox 4"/>
          <p:cNvSpPr txBox="1"/>
          <p:nvPr/>
        </p:nvSpPr>
        <p:spPr>
          <a:xfrm>
            <a:off x="7050270" y="4774168"/>
            <a:ext cx="2093730" cy="369332"/>
          </a:xfrm>
          <a:prstGeom prst="rect">
            <a:avLst/>
          </a:prstGeom>
          <a:noFill/>
        </p:spPr>
        <p:txBody>
          <a:bodyPr wrap="none" rtlCol="0">
            <a:spAutoFit/>
          </a:bodyPr>
          <a:lstStyle/>
          <a:p>
            <a:r>
              <a:rPr lang="en-US" dirty="0" smtClean="0">
                <a:solidFill>
                  <a:srgbClr val="7F7F7F"/>
                </a:solidFill>
              </a:rPr>
              <a:t>December 11</a:t>
            </a:r>
            <a:r>
              <a:rPr lang="en-US" baseline="30000" dirty="0" smtClean="0">
                <a:solidFill>
                  <a:srgbClr val="7F7F7F"/>
                </a:solidFill>
              </a:rPr>
              <a:t>th</a:t>
            </a:r>
            <a:r>
              <a:rPr lang="en-US" dirty="0" smtClean="0">
                <a:solidFill>
                  <a:srgbClr val="7F7F7F"/>
                </a:solidFill>
              </a:rPr>
              <a:t> 2017</a:t>
            </a:r>
            <a:endParaRPr lang="en-US" dirty="0">
              <a:solidFill>
                <a:srgbClr val="7F7F7F"/>
              </a:solidFill>
            </a:endParaRPr>
          </a:p>
        </p:txBody>
      </p:sp>
    </p:spTree>
    <p:extLst>
      <p:ext uri="{BB962C8B-B14F-4D97-AF65-F5344CB8AC3E}">
        <p14:creationId xmlns:p14="http://schemas.microsoft.com/office/powerpoint/2010/main" val="24335291"/>
      </p:ext>
    </p:extLst>
  </p:cSld>
  <p:clrMapOvr>
    <a:masterClrMapping/>
  </p:clrMapOvr>
  <p:transition xmlns:p14="http://schemas.microsoft.com/office/powerpoint/2010/main" spd="slow" advTm="1612">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9" y="1065197"/>
            <a:ext cx="8229600" cy="3873692"/>
          </a:xfrm>
        </p:spPr>
        <p:txBody>
          <a:bodyPr>
            <a:normAutofit fontScale="62500" lnSpcReduction="20000"/>
          </a:bodyPr>
          <a:lstStyle/>
          <a:p>
            <a:r>
              <a:rPr lang="en-US" dirty="0" smtClean="0"/>
              <a:t>Method</a:t>
            </a:r>
          </a:p>
          <a:p>
            <a:pPr lvl="1"/>
            <a:r>
              <a:rPr lang="en-US" dirty="0"/>
              <a:t>O</a:t>
            </a:r>
            <a:r>
              <a:rPr lang="en-US" dirty="0" smtClean="0"/>
              <a:t>ne</a:t>
            </a:r>
            <a:r>
              <a:rPr lang="en-US" dirty="0"/>
              <a:t>-on-</a:t>
            </a:r>
            <a:r>
              <a:rPr lang="en-US" dirty="0" smtClean="0"/>
              <a:t>one</a:t>
            </a:r>
          </a:p>
          <a:p>
            <a:pPr lvl="1"/>
            <a:r>
              <a:rPr lang="en-US" dirty="0"/>
              <a:t>Thinkaloud </a:t>
            </a:r>
            <a:r>
              <a:rPr lang="en-US" dirty="0" smtClean="0"/>
              <a:t>protocol</a:t>
            </a:r>
          </a:p>
          <a:p>
            <a:pPr lvl="1"/>
            <a:r>
              <a:rPr lang="en-US" dirty="0" smtClean="0"/>
              <a:t>PIP video recording</a:t>
            </a:r>
          </a:p>
          <a:p>
            <a:r>
              <a:rPr lang="en-CA" dirty="0" smtClean="0"/>
              <a:t>Task driven – breakdown study into discrete tasks</a:t>
            </a:r>
          </a:p>
          <a:p>
            <a:pPr lvl="1"/>
            <a:r>
              <a:rPr lang="en-US" dirty="0" smtClean="0"/>
              <a:t>Task </a:t>
            </a:r>
            <a:r>
              <a:rPr lang="en-CA" i="1" dirty="0" err="1" smtClean="0"/>
              <a:t>i</a:t>
            </a:r>
            <a:endParaRPr lang="en-US" i="1" dirty="0"/>
          </a:p>
          <a:p>
            <a:pPr lvl="2"/>
            <a:r>
              <a:rPr lang="en-US" dirty="0" smtClean="0"/>
              <a:t>Note and </a:t>
            </a:r>
            <a:r>
              <a:rPr lang="en-US" dirty="0"/>
              <a:t>count the issues </a:t>
            </a:r>
            <a:r>
              <a:rPr lang="en-US" dirty="0" smtClean="0"/>
              <a:t>encountered during the task</a:t>
            </a:r>
            <a:endParaRPr lang="en-US" dirty="0"/>
          </a:p>
          <a:p>
            <a:pPr lvl="2"/>
            <a:r>
              <a:rPr lang="en-US" dirty="0"/>
              <a:t>Note </a:t>
            </a:r>
            <a:r>
              <a:rPr lang="en-US" dirty="0" smtClean="0"/>
              <a:t>and count errors </a:t>
            </a:r>
            <a:r>
              <a:rPr lang="en-US" dirty="0"/>
              <a:t>and slips </a:t>
            </a:r>
            <a:r>
              <a:rPr lang="en-US" dirty="0" smtClean="0"/>
              <a:t>during the task</a:t>
            </a:r>
            <a:endParaRPr lang="en-US" dirty="0"/>
          </a:p>
          <a:p>
            <a:pPr lvl="2"/>
            <a:r>
              <a:rPr lang="en-US" dirty="0"/>
              <a:t>Measure task duration</a:t>
            </a:r>
          </a:p>
          <a:p>
            <a:pPr lvl="2"/>
            <a:r>
              <a:rPr lang="en-US" dirty="0"/>
              <a:t>Note </a:t>
            </a:r>
            <a:r>
              <a:rPr lang="en-US" dirty="0" smtClean="0"/>
              <a:t>task successes </a:t>
            </a:r>
            <a:r>
              <a:rPr lang="en-US" dirty="0"/>
              <a:t>or </a:t>
            </a:r>
            <a:r>
              <a:rPr lang="en-US" dirty="0" smtClean="0"/>
              <a:t>failures</a:t>
            </a:r>
            <a:endParaRPr lang="en-US" dirty="0"/>
          </a:p>
          <a:p>
            <a:pPr lvl="2"/>
            <a:r>
              <a:rPr lang="en-US" dirty="0"/>
              <a:t>Administer a post-task</a:t>
            </a:r>
            <a:r>
              <a:rPr lang="fr-CA" dirty="0"/>
              <a:t> questionnaire</a:t>
            </a:r>
            <a:endParaRPr lang="en-US" dirty="0"/>
          </a:p>
          <a:p>
            <a:r>
              <a:rPr lang="en-US" dirty="0" smtClean="0"/>
              <a:t>Administer a post</a:t>
            </a:r>
            <a:r>
              <a:rPr lang="en-US" dirty="0"/>
              <a:t>-test questionnaire</a:t>
            </a:r>
          </a:p>
          <a:p>
            <a:r>
              <a:rPr lang="en-US" dirty="0" smtClean="0"/>
              <a:t>Debrief </a:t>
            </a:r>
            <a:r>
              <a:rPr lang="en-US" dirty="0"/>
              <a:t>with the </a:t>
            </a:r>
            <a:r>
              <a:rPr lang="en-US" dirty="0" smtClean="0"/>
              <a:t>participant</a:t>
            </a:r>
            <a:endParaRPr lang="en-US" dirty="0"/>
          </a:p>
        </p:txBody>
      </p:sp>
      <p:sp>
        <p:nvSpPr>
          <p:cNvPr id="6" name="Title 1"/>
          <p:cNvSpPr txBox="1">
            <a:spLocks/>
          </p:cNvSpPr>
          <p:nvPr/>
        </p:nvSpPr>
        <p:spPr>
          <a:xfrm>
            <a:off x="0" y="-18730"/>
            <a:ext cx="9144000" cy="857250"/>
          </a:xfrm>
          <a:prstGeom prst="rect">
            <a:avLst/>
          </a:prstGeom>
          <a:solidFill>
            <a:schemeClr val="bg1">
              <a:lumMod val="75000"/>
            </a:schemeClr>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a:solidFill>
                  <a:srgbClr val="FFFFFF"/>
                </a:solidFill>
              </a:rPr>
              <a:t>Usability of </a:t>
            </a:r>
            <a:r>
              <a:rPr lang="en-US" sz="2700" dirty="0" smtClean="0">
                <a:solidFill>
                  <a:srgbClr val="FFFFFF"/>
                </a:solidFill>
              </a:rPr>
              <a:t>services – Menus, store, leaderboard</a:t>
            </a:r>
            <a:r>
              <a:rPr lang="is-IS" sz="2700" dirty="0" smtClean="0">
                <a:solidFill>
                  <a:srgbClr val="FFFFFF"/>
                </a:solidFill>
              </a:rPr>
              <a:t>…</a:t>
            </a:r>
            <a:endParaRPr lang="en-US" sz="2700" dirty="0">
              <a:solidFill>
                <a:srgbClr val="FFFFFF"/>
              </a:solidFill>
            </a:endParaRPr>
          </a:p>
          <a:p>
            <a:pPr algn="l"/>
            <a:r>
              <a:rPr lang="en-US" sz="3800" dirty="0" smtClean="0">
                <a:solidFill>
                  <a:srgbClr val="FFFFFF"/>
                </a:solidFill>
              </a:rPr>
              <a:t>Methodology</a:t>
            </a:r>
            <a:endParaRPr lang="en-US" sz="3800" dirty="0">
              <a:solidFill>
                <a:srgbClr val="FFFFFF"/>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10</a:t>
            </a:fld>
            <a:endParaRPr lang="en-US"/>
          </a:p>
        </p:txBody>
      </p:sp>
      <p:pic>
        <p:nvPicPr>
          <p:cNvPr id="7" name="Picture 6"/>
          <p:cNvPicPr>
            <a:picLocks noChangeAspect="1"/>
          </p:cNvPicPr>
          <p:nvPr/>
        </p:nvPicPr>
        <p:blipFill>
          <a:blip r:embed="rId3"/>
          <a:stretch>
            <a:fillRect/>
          </a:stretch>
        </p:blipFill>
        <p:spPr>
          <a:xfrm>
            <a:off x="8335175" y="21381"/>
            <a:ext cx="778588" cy="781083"/>
          </a:xfrm>
          <a:prstGeom prst="rect">
            <a:avLst/>
          </a:prstGeom>
        </p:spPr>
      </p:pic>
    </p:spTree>
    <p:extLst>
      <p:ext uri="{BB962C8B-B14F-4D97-AF65-F5344CB8AC3E}">
        <p14:creationId xmlns:p14="http://schemas.microsoft.com/office/powerpoint/2010/main" val="38947212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1" y="962064"/>
            <a:ext cx="8643393" cy="1012371"/>
          </a:xfrm>
        </p:spPr>
        <p:txBody>
          <a:bodyPr>
            <a:noAutofit/>
          </a:bodyPr>
          <a:lstStyle/>
          <a:p>
            <a:r>
              <a:rPr lang="en-US" sz="2000" dirty="0">
                <a:solidFill>
                  <a:srgbClr val="000000"/>
                </a:solidFill>
                <a:ea typeface="Lucida Grande"/>
                <a:cs typeface="Lucida Grande"/>
              </a:rPr>
              <a:t>The game is considered more usable than </a:t>
            </a:r>
            <a:r>
              <a:rPr lang="en-US" sz="2000" dirty="0">
                <a:solidFill>
                  <a:schemeClr val="accent3">
                    <a:lumMod val="75000"/>
                  </a:schemeClr>
                </a:solidFill>
                <a:ea typeface="Lucida Grande"/>
                <a:cs typeface="Lucida Grande"/>
              </a:rPr>
              <a:t>at least 47% </a:t>
            </a:r>
            <a:r>
              <a:rPr lang="en-US" sz="2000" dirty="0" smtClean="0">
                <a:solidFill>
                  <a:schemeClr val="accent3">
                    <a:lumMod val="75000"/>
                  </a:schemeClr>
                </a:solidFill>
                <a:ea typeface="Lucida Grande"/>
                <a:cs typeface="Lucida Grande"/>
              </a:rPr>
              <a:t>and at most 99.8% </a:t>
            </a:r>
            <a:r>
              <a:rPr lang="en-US" sz="2000" dirty="0" smtClean="0">
                <a:solidFill>
                  <a:srgbClr val="000000"/>
                </a:solidFill>
                <a:ea typeface="Lucida Grande"/>
                <a:cs typeface="Lucida Grande"/>
              </a:rPr>
              <a:t>of </a:t>
            </a:r>
            <a:r>
              <a:rPr lang="en-US" sz="2000" dirty="0">
                <a:solidFill>
                  <a:srgbClr val="000000"/>
                </a:solidFill>
                <a:ea typeface="Lucida Grande"/>
                <a:cs typeface="Lucida Grande"/>
              </a:rPr>
              <a:t>systems tested in a database of 446 studies (over 5000 responses</a:t>
            </a:r>
            <a:r>
              <a:rPr lang="en-US" sz="2000" dirty="0" smtClean="0">
                <a:solidFill>
                  <a:srgbClr val="000000"/>
                </a:solidFill>
                <a:ea typeface="Lucida Grande"/>
                <a:cs typeface="Lucida Grande"/>
              </a:rPr>
              <a:t>)</a:t>
            </a:r>
          </a:p>
          <a:p>
            <a:r>
              <a:rPr lang="en-US" sz="2000" dirty="0" smtClean="0">
                <a:solidFill>
                  <a:srgbClr val="7F7F7F"/>
                </a:solidFill>
              </a:rPr>
              <a:t>See file</a:t>
            </a:r>
            <a:r>
              <a:rPr lang="en-US" sz="2000" dirty="0">
                <a:solidFill>
                  <a:srgbClr val="7F7F7F"/>
                </a:solidFill>
              </a:rPr>
              <a:t>: </a:t>
            </a:r>
            <a:r>
              <a:rPr lang="en-US" sz="2000" dirty="0" err="1" smtClean="0">
                <a:solidFill>
                  <a:srgbClr val="7F7F7F"/>
                </a:solidFill>
              </a:rPr>
              <a:t>SUS_calculationsExercise.xlsx</a:t>
            </a:r>
            <a:endParaRPr lang="en-US" sz="2000" dirty="0">
              <a:solidFill>
                <a:srgbClr val="7F7F7F"/>
              </a:solidFill>
            </a:endParaRPr>
          </a:p>
          <a:p>
            <a:endParaRPr lang="en-US" sz="2000" dirty="0">
              <a:solidFill>
                <a:srgbClr val="000000"/>
              </a:solidFill>
              <a:ea typeface="Lucida Grande"/>
              <a:cs typeface="Lucida Grande"/>
            </a:endParaRPr>
          </a:p>
          <a:p>
            <a:endParaRPr lang="en-US" sz="2000" dirty="0" smtClean="0">
              <a:solidFill>
                <a:srgbClr val="000000"/>
              </a:solidFill>
              <a:ea typeface="Lucida Grande"/>
              <a:cs typeface="Lucida Grande"/>
            </a:endParaRPr>
          </a:p>
          <a:p>
            <a:endParaRPr lang="en-US" sz="2000" dirty="0" smtClean="0"/>
          </a:p>
          <a:p>
            <a:endParaRPr lang="en-US" sz="2000" dirty="0"/>
          </a:p>
        </p:txBody>
      </p:sp>
      <p:sp>
        <p:nvSpPr>
          <p:cNvPr id="11" name="Title 1"/>
          <p:cNvSpPr txBox="1">
            <a:spLocks/>
          </p:cNvSpPr>
          <p:nvPr/>
        </p:nvSpPr>
        <p:spPr>
          <a:xfrm>
            <a:off x="0"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Exercise s</a:t>
            </a:r>
            <a:r>
              <a:rPr lang="en-US" sz="2500" dirty="0" smtClean="0">
                <a:solidFill>
                  <a:schemeClr val="bg1"/>
                </a:solidFill>
              </a:rPr>
              <a:t>olution: Confidence interval of SUS</a:t>
            </a: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4" name="Picture 3"/>
          <p:cNvPicPr>
            <a:picLocks noChangeAspect="1"/>
          </p:cNvPicPr>
          <p:nvPr/>
        </p:nvPicPr>
        <p:blipFill>
          <a:blip r:embed="rId2"/>
          <a:stretch>
            <a:fillRect/>
          </a:stretch>
        </p:blipFill>
        <p:spPr>
          <a:xfrm>
            <a:off x="489558" y="2198730"/>
            <a:ext cx="7585062" cy="1715929"/>
          </a:xfrm>
          <a:prstGeom prst="rect">
            <a:avLst/>
          </a:prstGeom>
        </p:spPr>
      </p:pic>
      <p:sp>
        <p:nvSpPr>
          <p:cNvPr id="5" name="Slide Number Placeholder 4"/>
          <p:cNvSpPr>
            <a:spLocks noGrp="1"/>
          </p:cNvSpPr>
          <p:nvPr>
            <p:ph type="sldNum" sz="quarter" idx="12"/>
          </p:nvPr>
        </p:nvSpPr>
        <p:spPr/>
        <p:txBody>
          <a:bodyPr/>
          <a:lstStyle/>
          <a:p>
            <a:fld id="{DCB82ED2-ACBB-2046-9075-6288EA005F68}" type="slidenum">
              <a:rPr lang="en-US" smtClean="0"/>
              <a:t>100</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8926512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345" y="1041993"/>
            <a:ext cx="7987623" cy="2585323"/>
          </a:xfrm>
          <a:prstGeom prst="rect">
            <a:avLst/>
          </a:prstGeom>
        </p:spPr>
        <p:txBody>
          <a:bodyPr wrap="square">
            <a:spAutoFit/>
          </a:bodyPr>
          <a:lstStyle/>
          <a:p>
            <a:pPr marL="285750" indent="-285750">
              <a:buFont typeface="Arial"/>
              <a:buChar char="•"/>
            </a:pPr>
            <a:r>
              <a:rPr lang="en-US" dirty="0" smtClean="0"/>
              <a:t>Here’s how we can compute the confidence interval of NPS score</a:t>
            </a:r>
          </a:p>
          <a:p>
            <a:endParaRPr lang="en-US" dirty="0"/>
          </a:p>
          <a:p>
            <a:endParaRPr lang="en-US" dirty="0" smtClean="0"/>
          </a:p>
          <a:p>
            <a:pPr marL="742950" lvl="1" indent="-285750">
              <a:buFont typeface="Arial"/>
              <a:buChar char="•"/>
            </a:pPr>
            <a:r>
              <a:rPr lang="en-US" dirty="0" smtClean="0"/>
              <a:t>n </a:t>
            </a:r>
            <a:r>
              <a:rPr lang="en-US" dirty="0"/>
              <a:t>= sample size</a:t>
            </a:r>
          </a:p>
          <a:p>
            <a:pPr marL="742950" lvl="1" indent="-285750">
              <a:buFont typeface="Arial"/>
              <a:buChar char="•"/>
            </a:pPr>
            <a:r>
              <a:rPr lang="en-US" dirty="0"/>
              <a:t>p = % promoters</a:t>
            </a:r>
          </a:p>
          <a:p>
            <a:pPr marL="742950" lvl="1" indent="-285750">
              <a:buFont typeface="Arial"/>
              <a:buChar char="•"/>
            </a:pPr>
            <a:r>
              <a:rPr lang="en-US" dirty="0"/>
              <a:t>n = % passives</a:t>
            </a:r>
          </a:p>
          <a:p>
            <a:pPr marL="742950" lvl="1" indent="-285750">
              <a:buFont typeface="Arial"/>
              <a:buChar char="•"/>
            </a:pPr>
            <a:r>
              <a:rPr lang="en-US" dirty="0"/>
              <a:t>d = % </a:t>
            </a:r>
            <a:r>
              <a:rPr lang="en-US" dirty="0" smtClean="0"/>
              <a:t>detractors</a:t>
            </a:r>
          </a:p>
          <a:p>
            <a:pPr marL="742950" lvl="1" indent="-285750">
              <a:buFont typeface="Arial"/>
              <a:buChar char="•"/>
            </a:pPr>
            <a:r>
              <a:rPr lang="en-US" dirty="0" smtClean="0"/>
              <a:t>t = TINV(0.05, n-1)</a:t>
            </a:r>
            <a:endParaRPr lang="en-US" dirty="0"/>
          </a:p>
          <a:p>
            <a:pPr marL="742950" lvl="1" indent="-285750">
              <a:buFont typeface="Arial"/>
              <a:buChar char="•"/>
            </a:pPr>
            <a:r>
              <a:rPr lang="en-US" dirty="0"/>
              <a:t>CI </a:t>
            </a:r>
            <a:r>
              <a:rPr lang="en-US" dirty="0" smtClean="0"/>
              <a:t>= NPS </a:t>
            </a:r>
            <a:r>
              <a:rPr lang="en-US" dirty="0"/>
              <a:t>±  </a:t>
            </a:r>
            <a:r>
              <a:rPr lang="en-US" dirty="0" smtClean="0"/>
              <a:t>t * SE</a:t>
            </a:r>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NPS – </a:t>
            </a:r>
            <a:r>
              <a:rPr lang="en-US" sz="2500" dirty="0" smtClean="0">
                <a:solidFill>
                  <a:schemeClr val="bg1"/>
                </a:solidFill>
              </a:rPr>
              <a:t>Confidence interval </a:t>
            </a: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101</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pic>
        <p:nvPicPr>
          <p:cNvPr id="2" name="Picture 1"/>
          <p:cNvPicPr>
            <a:picLocks noChangeAspect="1"/>
          </p:cNvPicPr>
          <p:nvPr/>
        </p:nvPicPr>
        <p:blipFill>
          <a:blip r:embed="rId4"/>
          <a:stretch>
            <a:fillRect/>
          </a:stretch>
        </p:blipFill>
        <p:spPr>
          <a:xfrm>
            <a:off x="604727" y="1374647"/>
            <a:ext cx="5150272" cy="584428"/>
          </a:xfrm>
          <a:prstGeom prst="rect">
            <a:avLst/>
          </a:prstGeom>
        </p:spPr>
      </p:pic>
    </p:spTree>
    <p:extLst>
      <p:ext uri="{BB962C8B-B14F-4D97-AF65-F5344CB8AC3E}">
        <p14:creationId xmlns:p14="http://schemas.microsoft.com/office/powerpoint/2010/main" val="22480339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345" y="1041993"/>
            <a:ext cx="8845728" cy="369332"/>
          </a:xfrm>
          <a:prstGeom prst="rect">
            <a:avLst/>
          </a:prstGeom>
        </p:spPr>
        <p:txBody>
          <a:bodyPr wrap="square">
            <a:spAutoFit/>
          </a:bodyPr>
          <a:lstStyle/>
          <a:p>
            <a:pPr marL="285750" indent="-285750">
              <a:buFont typeface="Arial"/>
              <a:buChar char="•"/>
            </a:pPr>
            <a:r>
              <a:rPr lang="en-US" dirty="0" smtClean="0"/>
              <a:t>You administered NPS questionnaires on two games. Here’s what you received:</a:t>
            </a:r>
            <a:endParaRPr lang="en-US" dirty="0"/>
          </a:p>
        </p:txBody>
      </p:sp>
      <p:sp>
        <p:nvSpPr>
          <p:cNvPr id="5" name="Title 1"/>
          <p:cNvSpPr txBox="1">
            <a:spLocks/>
          </p:cNvSpPr>
          <p:nvPr/>
        </p:nvSpPr>
        <p:spPr>
          <a:xfrm>
            <a:off x="0" y="0"/>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NPS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102</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
        <p:nvSpPr>
          <p:cNvPr id="4" name="TextBox 3"/>
          <p:cNvSpPr txBox="1"/>
          <p:nvPr/>
        </p:nvSpPr>
        <p:spPr>
          <a:xfrm>
            <a:off x="405996" y="1585368"/>
            <a:ext cx="959668" cy="1477328"/>
          </a:xfrm>
          <a:prstGeom prst="rect">
            <a:avLst/>
          </a:prstGeom>
          <a:noFill/>
        </p:spPr>
        <p:txBody>
          <a:bodyPr wrap="none" rtlCol="0">
            <a:spAutoFit/>
          </a:bodyPr>
          <a:lstStyle/>
          <a:p>
            <a:r>
              <a:rPr lang="en-US" dirty="0"/>
              <a:t>GAME A</a:t>
            </a:r>
          </a:p>
          <a:p>
            <a:pPr marL="285750" indent="-285750">
              <a:buFont typeface="Arial"/>
              <a:buChar char="•"/>
            </a:pPr>
            <a:r>
              <a:rPr lang="en-US" dirty="0" smtClean="0"/>
              <a:t>18 </a:t>
            </a:r>
            <a:r>
              <a:rPr lang="en-US" dirty="0"/>
              <a:t>p</a:t>
            </a:r>
          </a:p>
          <a:p>
            <a:pPr marL="285750" indent="-285750">
              <a:buFont typeface="Arial"/>
              <a:buChar char="•"/>
            </a:pPr>
            <a:r>
              <a:rPr lang="en-US" dirty="0"/>
              <a:t>8</a:t>
            </a:r>
            <a:r>
              <a:rPr lang="en-US" dirty="0" smtClean="0"/>
              <a:t> </a:t>
            </a:r>
            <a:r>
              <a:rPr lang="en-US" dirty="0"/>
              <a:t>n</a:t>
            </a:r>
          </a:p>
          <a:p>
            <a:pPr marL="285750" indent="-285750">
              <a:buFont typeface="Arial"/>
              <a:buChar char="•"/>
            </a:pPr>
            <a:r>
              <a:rPr lang="en-US" dirty="0" smtClean="0"/>
              <a:t>7 </a:t>
            </a:r>
            <a:r>
              <a:rPr lang="en-US" dirty="0"/>
              <a:t>d</a:t>
            </a:r>
          </a:p>
          <a:p>
            <a:endParaRPr lang="en-US" dirty="0"/>
          </a:p>
        </p:txBody>
      </p:sp>
      <p:sp>
        <p:nvSpPr>
          <p:cNvPr id="9" name="TextBox 8"/>
          <p:cNvSpPr txBox="1"/>
          <p:nvPr/>
        </p:nvSpPr>
        <p:spPr>
          <a:xfrm>
            <a:off x="2057455" y="1602447"/>
            <a:ext cx="954107" cy="1477328"/>
          </a:xfrm>
          <a:prstGeom prst="rect">
            <a:avLst/>
          </a:prstGeom>
          <a:noFill/>
        </p:spPr>
        <p:txBody>
          <a:bodyPr wrap="none" rtlCol="0">
            <a:spAutoFit/>
          </a:bodyPr>
          <a:lstStyle/>
          <a:p>
            <a:r>
              <a:rPr lang="en-US" dirty="0"/>
              <a:t>GAME </a:t>
            </a:r>
            <a:r>
              <a:rPr lang="en-US" dirty="0" smtClean="0"/>
              <a:t>B</a:t>
            </a:r>
            <a:endParaRPr lang="en-US" dirty="0"/>
          </a:p>
          <a:p>
            <a:pPr marL="285750" indent="-285750">
              <a:buFont typeface="Arial"/>
              <a:buChar char="•"/>
            </a:pPr>
            <a:r>
              <a:rPr lang="en-US" dirty="0" smtClean="0"/>
              <a:t>10 </a:t>
            </a:r>
            <a:r>
              <a:rPr lang="en-US" dirty="0"/>
              <a:t>p</a:t>
            </a:r>
          </a:p>
          <a:p>
            <a:pPr marL="285750" indent="-285750">
              <a:buFont typeface="Arial"/>
              <a:buChar char="•"/>
            </a:pPr>
            <a:r>
              <a:rPr lang="en-US" dirty="0" smtClean="0"/>
              <a:t>12 </a:t>
            </a:r>
            <a:r>
              <a:rPr lang="en-US" dirty="0"/>
              <a:t>n</a:t>
            </a:r>
          </a:p>
          <a:p>
            <a:pPr marL="285750" indent="-285750">
              <a:buFont typeface="Arial"/>
              <a:buChar char="•"/>
            </a:pPr>
            <a:r>
              <a:rPr lang="en-US" dirty="0" smtClean="0"/>
              <a:t>6 </a:t>
            </a:r>
            <a:r>
              <a:rPr lang="en-US" dirty="0"/>
              <a:t>d</a:t>
            </a:r>
          </a:p>
          <a:p>
            <a:endParaRPr lang="en-US" dirty="0"/>
          </a:p>
        </p:txBody>
      </p:sp>
      <p:sp>
        <p:nvSpPr>
          <p:cNvPr id="10" name="TextBox 9"/>
          <p:cNvSpPr txBox="1"/>
          <p:nvPr/>
        </p:nvSpPr>
        <p:spPr>
          <a:xfrm>
            <a:off x="65345" y="2986744"/>
            <a:ext cx="6429965" cy="369332"/>
          </a:xfrm>
          <a:prstGeom prst="rect">
            <a:avLst/>
          </a:prstGeom>
          <a:noFill/>
        </p:spPr>
        <p:txBody>
          <a:bodyPr wrap="none" rtlCol="0">
            <a:spAutoFit/>
          </a:bodyPr>
          <a:lstStyle/>
          <a:p>
            <a:pPr marL="285750" indent="-285750">
              <a:buFont typeface="Arial"/>
              <a:buChar char="•"/>
            </a:pPr>
            <a:r>
              <a:rPr lang="en-US" dirty="0" smtClean="0"/>
              <a:t>Compute and plot the NPS CI of both game at 95% of certainty?</a:t>
            </a:r>
            <a:endParaRPr lang="en-US" dirty="0"/>
          </a:p>
        </p:txBody>
      </p:sp>
    </p:spTree>
    <p:extLst>
      <p:ext uri="{BB962C8B-B14F-4D97-AF65-F5344CB8AC3E}">
        <p14:creationId xmlns:p14="http://schemas.microsoft.com/office/powerpoint/2010/main" val="17389140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NPS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103</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
        <p:nvSpPr>
          <p:cNvPr id="8" name="Rectangle 7"/>
          <p:cNvSpPr/>
          <p:nvPr/>
        </p:nvSpPr>
        <p:spPr>
          <a:xfrm>
            <a:off x="65345" y="1041993"/>
            <a:ext cx="8845728" cy="369332"/>
          </a:xfrm>
          <a:prstGeom prst="rect">
            <a:avLst/>
          </a:prstGeom>
        </p:spPr>
        <p:txBody>
          <a:bodyPr wrap="square">
            <a:spAutoFit/>
          </a:bodyPr>
          <a:lstStyle/>
          <a:p>
            <a:pPr marL="285750" indent="-285750">
              <a:buFont typeface="Arial"/>
              <a:buChar char="•"/>
            </a:pPr>
            <a:r>
              <a:rPr lang="en-US" dirty="0" smtClean="0">
                <a:solidFill>
                  <a:srgbClr val="7F7F7F"/>
                </a:solidFill>
              </a:rPr>
              <a:t>You administered NPS questionnaires on two games. Here’s what you received:</a:t>
            </a:r>
            <a:endParaRPr lang="en-US" dirty="0">
              <a:solidFill>
                <a:srgbClr val="7F7F7F"/>
              </a:solidFill>
            </a:endParaRPr>
          </a:p>
        </p:txBody>
      </p:sp>
      <p:sp>
        <p:nvSpPr>
          <p:cNvPr id="12" name="TextBox 11"/>
          <p:cNvSpPr txBox="1"/>
          <p:nvPr/>
        </p:nvSpPr>
        <p:spPr>
          <a:xfrm>
            <a:off x="185738" y="4654577"/>
            <a:ext cx="2071450" cy="369332"/>
          </a:xfrm>
          <a:prstGeom prst="rect">
            <a:avLst/>
          </a:prstGeom>
          <a:noFill/>
        </p:spPr>
        <p:txBody>
          <a:bodyPr wrap="none" rtlCol="0">
            <a:spAutoFit/>
          </a:bodyPr>
          <a:lstStyle/>
          <a:p>
            <a:r>
              <a:rPr lang="en-US" dirty="0" smtClean="0">
                <a:solidFill>
                  <a:srgbClr val="7F7F7F"/>
                </a:solidFill>
              </a:rPr>
              <a:t>See file: NPS </a:t>
            </a:r>
            <a:r>
              <a:rPr lang="en-US" dirty="0" err="1" smtClean="0">
                <a:solidFill>
                  <a:srgbClr val="7F7F7F"/>
                </a:solidFill>
              </a:rPr>
              <a:t>CI.xlms</a:t>
            </a:r>
            <a:endParaRPr lang="en-US" dirty="0">
              <a:solidFill>
                <a:srgbClr val="7F7F7F"/>
              </a:solidFill>
            </a:endParaRPr>
          </a:p>
        </p:txBody>
      </p:sp>
      <p:pic>
        <p:nvPicPr>
          <p:cNvPr id="10" name="Picture 9"/>
          <p:cNvPicPr>
            <a:picLocks noChangeAspect="1"/>
          </p:cNvPicPr>
          <p:nvPr/>
        </p:nvPicPr>
        <p:blipFill>
          <a:blip r:embed="rId4"/>
          <a:stretch>
            <a:fillRect/>
          </a:stretch>
        </p:blipFill>
        <p:spPr>
          <a:xfrm>
            <a:off x="547181" y="1448440"/>
            <a:ext cx="4601914" cy="1566223"/>
          </a:xfrm>
          <a:prstGeom prst="rect">
            <a:avLst/>
          </a:prstGeom>
        </p:spPr>
      </p:pic>
      <p:pic>
        <p:nvPicPr>
          <p:cNvPr id="11" name="Picture 10"/>
          <p:cNvPicPr>
            <a:picLocks noChangeAspect="1"/>
          </p:cNvPicPr>
          <p:nvPr/>
        </p:nvPicPr>
        <p:blipFill>
          <a:blip r:embed="rId5"/>
          <a:stretch>
            <a:fillRect/>
          </a:stretch>
        </p:blipFill>
        <p:spPr>
          <a:xfrm>
            <a:off x="5382344" y="1411325"/>
            <a:ext cx="3304456" cy="2632038"/>
          </a:xfrm>
          <a:prstGeom prst="rect">
            <a:avLst/>
          </a:prstGeom>
        </p:spPr>
      </p:pic>
    </p:spTree>
    <p:extLst>
      <p:ext uri="{BB962C8B-B14F-4D97-AF65-F5344CB8AC3E}">
        <p14:creationId xmlns:p14="http://schemas.microsoft.com/office/powerpoint/2010/main" val="10094249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1" y="962064"/>
            <a:ext cx="8643393" cy="1012371"/>
          </a:xfrm>
        </p:spPr>
        <p:txBody>
          <a:bodyPr>
            <a:noAutofit/>
          </a:bodyPr>
          <a:lstStyle/>
          <a:p>
            <a:r>
              <a:rPr lang="en-US" sz="2000" dirty="0" smtClean="0"/>
              <a:t>Thanks to the central limit theorem, we know we </a:t>
            </a:r>
            <a:r>
              <a:rPr lang="en-US" sz="2000" dirty="0"/>
              <a:t>can guess the population’s </a:t>
            </a:r>
            <a:r>
              <a:rPr lang="en-US" sz="2000" dirty="0" smtClean="0"/>
              <a:t>mean by measuring the mean of a sample. </a:t>
            </a:r>
          </a:p>
          <a:p>
            <a:r>
              <a:rPr lang="en-US" sz="2000" dirty="0"/>
              <a:t>W</a:t>
            </a:r>
            <a:r>
              <a:rPr lang="en-US" sz="2000" dirty="0" smtClean="0"/>
              <a:t>e know that point </a:t>
            </a:r>
            <a:r>
              <a:rPr lang="en-US" sz="2000" dirty="0"/>
              <a:t>value </a:t>
            </a:r>
            <a:r>
              <a:rPr lang="en-US" sz="2000" dirty="0" smtClean="0"/>
              <a:t>estimates should not be used because the risks of guessing wrong are too high: confidence intervals should be used instead</a:t>
            </a:r>
          </a:p>
          <a:p>
            <a:r>
              <a:rPr lang="en-US" sz="2000" dirty="0"/>
              <a:t>we rely on the t-</a:t>
            </a:r>
            <a:r>
              <a:rPr lang="en-US" sz="2000" dirty="0" smtClean="0"/>
              <a:t>distribution when sample size is less than 30 and/or we don’t know the standard deviation of the population</a:t>
            </a:r>
          </a:p>
          <a:p>
            <a:pPr marL="0" indent="0">
              <a:buNone/>
            </a:pPr>
            <a:endParaRPr lang="en-US" sz="2000" dirty="0" smtClean="0"/>
          </a:p>
          <a:p>
            <a:endParaRPr lang="en-US" sz="2000" dirty="0" smtClean="0"/>
          </a:p>
          <a:p>
            <a:endParaRPr lang="en-US" sz="2000" dirty="0" smtClean="0"/>
          </a:p>
          <a:p>
            <a:endParaRPr lang="en-US" sz="1600" dirty="0"/>
          </a:p>
          <a:p>
            <a:endParaRPr lang="en-US" sz="2000" dirty="0" smtClean="0"/>
          </a:p>
          <a:p>
            <a:endParaRPr lang="en-US" sz="2000" dirty="0"/>
          </a:p>
        </p:txBody>
      </p:sp>
      <p:sp>
        <p:nvSpPr>
          <p:cNvPr id="11"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Recapitulation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104</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30047903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Hypothesis testing</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0" name="Slide Number Placeholder 9"/>
          <p:cNvSpPr>
            <a:spLocks noGrp="1"/>
          </p:cNvSpPr>
          <p:nvPr>
            <p:ph type="sldNum" sz="quarter" idx="12"/>
          </p:nvPr>
        </p:nvSpPr>
        <p:spPr/>
        <p:txBody>
          <a:bodyPr/>
          <a:lstStyle/>
          <a:p>
            <a:fld id="{DCB82ED2-ACBB-2046-9075-6288EA005F68}" type="slidenum">
              <a:rPr lang="en-US" smtClean="0"/>
              <a:t>105</a:t>
            </a:fld>
            <a:endParaRPr lang="en-US"/>
          </a:p>
        </p:txBody>
      </p:sp>
      <p:pic>
        <p:nvPicPr>
          <p:cNvPr id="15" name="Picture 14"/>
          <p:cNvPicPr>
            <a:picLocks noChangeAspect="1"/>
          </p:cNvPicPr>
          <p:nvPr/>
        </p:nvPicPr>
        <p:blipFill>
          <a:blip r:embed="rId2"/>
          <a:stretch>
            <a:fillRect/>
          </a:stretch>
        </p:blipFill>
        <p:spPr>
          <a:xfrm>
            <a:off x="8335175" y="39460"/>
            <a:ext cx="778588" cy="781083"/>
          </a:xfrm>
          <a:prstGeom prst="rect">
            <a:avLst/>
          </a:prstGeom>
        </p:spPr>
      </p:pic>
      <p:sp>
        <p:nvSpPr>
          <p:cNvPr id="19" name="Rectangle 18"/>
          <p:cNvSpPr/>
          <p:nvPr/>
        </p:nvSpPr>
        <p:spPr>
          <a:xfrm>
            <a:off x="85794" y="922073"/>
            <a:ext cx="8601006" cy="3139321"/>
          </a:xfrm>
          <a:prstGeom prst="rect">
            <a:avLst/>
          </a:prstGeom>
        </p:spPr>
        <p:txBody>
          <a:bodyPr wrap="square">
            <a:spAutoFit/>
          </a:bodyPr>
          <a:lstStyle/>
          <a:p>
            <a:pPr marL="285750" indent="-285750">
              <a:buFont typeface="Arial"/>
              <a:buChar char="•"/>
            </a:pPr>
            <a:r>
              <a:rPr lang="en-US" dirty="0" smtClean="0"/>
              <a:t>We are now interested in comparing A/B scores against one another.</a:t>
            </a:r>
          </a:p>
          <a:p>
            <a:pPr marL="742950" lvl="1" indent="-285750">
              <a:buFont typeface="Arial"/>
              <a:buChar char="•"/>
            </a:pPr>
            <a:r>
              <a:rPr lang="en-US" dirty="0" smtClean="0"/>
              <a:t> Are they different?</a:t>
            </a:r>
          </a:p>
          <a:p>
            <a:pPr marL="285750" indent="-285750">
              <a:buFont typeface="Arial"/>
              <a:buChar char="•"/>
            </a:pPr>
            <a:endParaRPr lang="en-US" dirty="0"/>
          </a:p>
          <a:p>
            <a:pPr marL="285750" indent="-285750">
              <a:buFont typeface="Arial"/>
              <a:buChar char="•"/>
            </a:pPr>
            <a:r>
              <a:rPr lang="en-US" dirty="0" smtClean="0"/>
              <a:t>Inferential statistics is based on the premise that </a:t>
            </a:r>
            <a:r>
              <a:rPr lang="en-US" b="1" dirty="0" smtClean="0"/>
              <a:t>we cannot prove something to be true</a:t>
            </a:r>
            <a:r>
              <a:rPr lang="en-US" dirty="0" smtClean="0"/>
              <a:t>,  but we can disprove something by finding an contradiction</a:t>
            </a:r>
            <a:endParaRPr lang="en-US" dirty="0"/>
          </a:p>
          <a:p>
            <a:pPr marL="742950" lvl="1" indent="-285750">
              <a:buFont typeface="Arial"/>
              <a:buChar char="•"/>
            </a:pPr>
            <a:r>
              <a:rPr lang="en-US" dirty="0" smtClean="0"/>
              <a:t>H</a:t>
            </a:r>
            <a:r>
              <a:rPr lang="en-US" baseline="-25000" dirty="0" smtClean="0"/>
              <a:t>o</a:t>
            </a:r>
            <a:r>
              <a:rPr lang="en-US" dirty="0" smtClean="0"/>
              <a:t>: all videogames require skills</a:t>
            </a:r>
          </a:p>
          <a:p>
            <a:pPr marL="742950" lvl="1" indent="-285750">
              <a:buFont typeface="Arial"/>
              <a:buChar char="•"/>
            </a:pPr>
            <a:r>
              <a:rPr lang="en-US" dirty="0" smtClean="0"/>
              <a:t>H</a:t>
            </a:r>
            <a:r>
              <a:rPr lang="en-US" baseline="-25000" dirty="0" smtClean="0"/>
              <a:t>a</a:t>
            </a:r>
            <a:r>
              <a:rPr lang="en-US" dirty="0" smtClean="0"/>
              <a:t>: not all videogames </a:t>
            </a:r>
            <a:r>
              <a:rPr lang="en-US" dirty="0"/>
              <a:t>require skills</a:t>
            </a:r>
          </a:p>
          <a:p>
            <a:pPr marL="285750" indent="-285750">
              <a:buFont typeface="Arial"/>
              <a:buChar char="•"/>
            </a:pPr>
            <a:r>
              <a:rPr lang="en-US" dirty="0" smtClean="0"/>
              <a:t>When we can disprove H</a:t>
            </a:r>
            <a:r>
              <a:rPr lang="en-US" baseline="-25000" dirty="0" smtClean="0"/>
              <a:t>o</a:t>
            </a:r>
            <a:r>
              <a:rPr lang="en-US" dirty="0" smtClean="0"/>
              <a:t>, then we say we reject it and accept H</a:t>
            </a:r>
            <a:r>
              <a:rPr lang="en-US" baseline="-25000" dirty="0" smtClean="0"/>
              <a:t>a</a:t>
            </a:r>
          </a:p>
          <a:p>
            <a:pPr marL="285750" indent="-285750">
              <a:buFont typeface="Arial"/>
              <a:buChar char="•"/>
            </a:pPr>
            <a:r>
              <a:rPr lang="en-US" dirty="0"/>
              <a:t>T</a:t>
            </a:r>
            <a:r>
              <a:rPr lang="en-US" dirty="0" smtClean="0"/>
              <a:t>he hypothesis is always about the population parameters, not the sample value or statistics</a:t>
            </a:r>
          </a:p>
          <a:p>
            <a:pPr marL="285750" indent="-285750">
              <a:buFont typeface="Arial"/>
              <a:buChar char="•"/>
            </a:pPr>
            <a:endParaRPr lang="en-US" dirty="0"/>
          </a:p>
        </p:txBody>
      </p:sp>
    </p:spTree>
    <p:extLst>
      <p:ext uri="{BB962C8B-B14F-4D97-AF65-F5344CB8AC3E}">
        <p14:creationId xmlns:p14="http://schemas.microsoft.com/office/powerpoint/2010/main" val="20795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Hypothesis testing </a:t>
            </a:r>
            <a:r>
              <a:rPr lang="mr-IN" sz="2500" dirty="0" smtClean="0">
                <a:solidFill>
                  <a:schemeClr val="bg1"/>
                </a:solidFill>
              </a:rPr>
              <a:t>–</a:t>
            </a:r>
            <a:r>
              <a:rPr lang="en-US" sz="2500" dirty="0" smtClean="0">
                <a:solidFill>
                  <a:schemeClr val="bg1"/>
                </a:solidFill>
              </a:rPr>
              <a:t>Examples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0" name="Slide Number Placeholder 9"/>
          <p:cNvSpPr>
            <a:spLocks noGrp="1"/>
          </p:cNvSpPr>
          <p:nvPr>
            <p:ph type="sldNum" sz="quarter" idx="12"/>
          </p:nvPr>
        </p:nvSpPr>
        <p:spPr/>
        <p:txBody>
          <a:bodyPr/>
          <a:lstStyle/>
          <a:p>
            <a:fld id="{DCB82ED2-ACBB-2046-9075-6288EA005F68}" type="slidenum">
              <a:rPr lang="en-US" smtClean="0"/>
              <a:t>106</a:t>
            </a:fld>
            <a:endParaRPr lang="en-US"/>
          </a:p>
        </p:txBody>
      </p:sp>
      <p:pic>
        <p:nvPicPr>
          <p:cNvPr id="15" name="Picture 14"/>
          <p:cNvPicPr>
            <a:picLocks noChangeAspect="1"/>
          </p:cNvPicPr>
          <p:nvPr/>
        </p:nvPicPr>
        <p:blipFill>
          <a:blip r:embed="rId2"/>
          <a:stretch>
            <a:fillRect/>
          </a:stretch>
        </p:blipFill>
        <p:spPr>
          <a:xfrm>
            <a:off x="8335175" y="39460"/>
            <a:ext cx="778588" cy="781083"/>
          </a:xfrm>
          <a:prstGeom prst="rect">
            <a:avLst/>
          </a:prstGeom>
        </p:spPr>
      </p:pic>
      <p:sp>
        <p:nvSpPr>
          <p:cNvPr id="19" name="Rectangle 18"/>
          <p:cNvSpPr/>
          <p:nvPr/>
        </p:nvSpPr>
        <p:spPr>
          <a:xfrm>
            <a:off x="64973" y="922073"/>
            <a:ext cx="8804459" cy="3323987"/>
          </a:xfrm>
          <a:prstGeom prst="rect">
            <a:avLst/>
          </a:prstGeom>
        </p:spPr>
        <p:txBody>
          <a:bodyPr wrap="square">
            <a:spAutoFit/>
          </a:bodyPr>
          <a:lstStyle/>
          <a:p>
            <a:pPr marL="285750" indent="-285750">
              <a:buFont typeface="Arial"/>
              <a:buChar char="•"/>
            </a:pPr>
            <a:r>
              <a:rPr lang="en-US" dirty="0"/>
              <a:t>H</a:t>
            </a:r>
            <a:r>
              <a:rPr lang="en-US" baseline="-25000" dirty="0"/>
              <a:t>a</a:t>
            </a:r>
            <a:r>
              <a:rPr lang="en-US" dirty="0"/>
              <a:t> is normally the thing we are trying to find out about</a:t>
            </a:r>
          </a:p>
          <a:p>
            <a:pPr marL="285750" indent="-285750">
              <a:buFont typeface="Arial"/>
              <a:buChar char="•"/>
            </a:pPr>
            <a:r>
              <a:rPr lang="en-US" dirty="0"/>
              <a:t>H</a:t>
            </a:r>
            <a:r>
              <a:rPr lang="en-US" baseline="-25000" dirty="0"/>
              <a:t>o</a:t>
            </a:r>
            <a:r>
              <a:rPr lang="en-US" dirty="0"/>
              <a:t> is normally the opposite of status </a:t>
            </a:r>
            <a:r>
              <a:rPr lang="en-US" dirty="0" smtClean="0"/>
              <a:t>quo</a:t>
            </a:r>
          </a:p>
          <a:p>
            <a:pPr marL="742950" lvl="1" indent="-285750">
              <a:buFont typeface="Arial"/>
              <a:buChar char="•"/>
            </a:pPr>
            <a:endParaRPr lang="en-US" dirty="0"/>
          </a:p>
          <a:p>
            <a:pPr marL="742950" lvl="1" indent="-285750">
              <a:buFont typeface="Arial"/>
              <a:buChar char="•"/>
            </a:pPr>
            <a:r>
              <a:rPr lang="en-US" dirty="0" smtClean="0"/>
              <a:t>H</a:t>
            </a:r>
            <a:r>
              <a:rPr lang="en-US" baseline="-25000" dirty="0" smtClean="0"/>
              <a:t>o</a:t>
            </a:r>
            <a:r>
              <a:rPr lang="en-US" dirty="0"/>
              <a:t>: Players experience the same level of satisfaction when playing character X </a:t>
            </a:r>
            <a:r>
              <a:rPr lang="en-US" dirty="0" smtClean="0"/>
              <a:t>and Y</a:t>
            </a:r>
            <a:endParaRPr lang="en-US" dirty="0"/>
          </a:p>
          <a:p>
            <a:pPr marL="742950" lvl="1" indent="-285750">
              <a:buFont typeface="Arial"/>
              <a:buChar char="•"/>
            </a:pPr>
            <a:r>
              <a:rPr lang="en-US" dirty="0"/>
              <a:t>H</a:t>
            </a:r>
            <a:r>
              <a:rPr lang="en-US" baseline="-25000" dirty="0"/>
              <a:t>1</a:t>
            </a:r>
            <a:r>
              <a:rPr lang="en-US" dirty="0"/>
              <a:t>: </a:t>
            </a:r>
            <a:endParaRPr lang="en-US" baseline="-25000" dirty="0"/>
          </a:p>
          <a:p>
            <a:endParaRPr lang="en-US" dirty="0" smtClean="0"/>
          </a:p>
          <a:p>
            <a:pPr marL="742950" lvl="1" indent="-285750">
              <a:buFont typeface="Arial"/>
              <a:buChar char="•"/>
            </a:pPr>
            <a:r>
              <a:rPr lang="en-US" dirty="0" smtClean="0"/>
              <a:t>H</a:t>
            </a:r>
            <a:r>
              <a:rPr lang="en-US" baseline="-25000" dirty="0" smtClean="0"/>
              <a:t>o</a:t>
            </a:r>
            <a:r>
              <a:rPr lang="en-US" dirty="0" smtClean="0"/>
              <a:t>: The controls for </a:t>
            </a:r>
            <a:r>
              <a:rPr lang="en-US" dirty="0"/>
              <a:t>c</a:t>
            </a:r>
            <a:r>
              <a:rPr lang="en-US" dirty="0" smtClean="0"/>
              <a:t>haracters X and Y are equally effective (usability)</a:t>
            </a:r>
            <a:endParaRPr lang="en-US" dirty="0"/>
          </a:p>
          <a:p>
            <a:pPr marL="742950" lvl="1" indent="-285750">
              <a:buFont typeface="Arial"/>
              <a:buChar char="•"/>
            </a:pPr>
            <a:r>
              <a:rPr lang="en-US" dirty="0" smtClean="0"/>
              <a:t>H</a:t>
            </a:r>
            <a:r>
              <a:rPr lang="en-US" baseline="-25000" dirty="0" smtClean="0"/>
              <a:t>1</a:t>
            </a:r>
            <a:r>
              <a:rPr lang="en-US" dirty="0" smtClean="0"/>
              <a:t>: </a:t>
            </a:r>
            <a:endParaRPr lang="en-US" baseline="-25000" dirty="0" smtClean="0"/>
          </a:p>
          <a:p>
            <a:pPr lvl="1"/>
            <a:endParaRPr lang="en-US" dirty="0" smtClean="0"/>
          </a:p>
          <a:p>
            <a:pPr marL="742950" lvl="1" indent="-285750">
              <a:buFont typeface="Arial"/>
              <a:buChar char="•"/>
            </a:pPr>
            <a:r>
              <a:rPr lang="en-US" dirty="0" smtClean="0"/>
              <a:t>H</a:t>
            </a:r>
            <a:r>
              <a:rPr lang="en-US" baseline="-25000" dirty="0" smtClean="0"/>
              <a:t>o</a:t>
            </a:r>
            <a:r>
              <a:rPr lang="en-US" dirty="0" smtClean="0"/>
              <a:t>:</a:t>
            </a:r>
          </a:p>
          <a:p>
            <a:pPr marL="742950" lvl="1" indent="-285750">
              <a:buFont typeface="Arial"/>
              <a:buChar char="•"/>
            </a:pPr>
            <a:r>
              <a:rPr lang="en-US" dirty="0" smtClean="0"/>
              <a:t>H</a:t>
            </a:r>
            <a:r>
              <a:rPr lang="en-US" baseline="-25000" dirty="0" smtClean="0"/>
              <a:t>a</a:t>
            </a:r>
            <a:r>
              <a:rPr lang="en-US" dirty="0" smtClean="0"/>
              <a:t>: Enemy X is easier to eliminate than Enemy Y</a:t>
            </a:r>
          </a:p>
          <a:p>
            <a:pPr marL="742950" lvl="1" indent="-285750">
              <a:buFont typeface="Arial"/>
              <a:buChar char="•"/>
            </a:pPr>
            <a:endParaRPr lang="en-US" baseline="-25000" dirty="0"/>
          </a:p>
        </p:txBody>
      </p:sp>
    </p:spTree>
    <p:extLst>
      <p:ext uri="{BB962C8B-B14F-4D97-AF65-F5344CB8AC3E}">
        <p14:creationId xmlns:p14="http://schemas.microsoft.com/office/powerpoint/2010/main" val="12936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3" y="1044840"/>
            <a:ext cx="8229600" cy="3833719"/>
          </a:xfrm>
        </p:spPr>
        <p:txBody>
          <a:bodyPr>
            <a:normAutofit/>
          </a:bodyPr>
          <a:lstStyle/>
          <a:p>
            <a:r>
              <a:rPr lang="en-US" sz="1800" dirty="0" smtClean="0"/>
              <a:t>T-tests are used </a:t>
            </a:r>
            <a:r>
              <a:rPr lang="en-US" sz="1800" dirty="0"/>
              <a:t>to </a:t>
            </a:r>
            <a:r>
              <a:rPr lang="en-US" sz="1800" b="1" dirty="0" smtClean="0"/>
              <a:t>compare means scores </a:t>
            </a:r>
            <a:r>
              <a:rPr lang="en-US" sz="1800" dirty="0" smtClean="0"/>
              <a:t>and determine if they are significantly different </a:t>
            </a:r>
            <a:r>
              <a:rPr lang="en-US" sz="1800" dirty="0"/>
              <a:t>from each </a:t>
            </a:r>
            <a:r>
              <a:rPr lang="en-US" sz="1800" dirty="0" smtClean="0"/>
              <a:t>other. That is, if the difference observed is by chance or not</a:t>
            </a:r>
            <a:endParaRPr lang="en-US" sz="1800" dirty="0"/>
          </a:p>
          <a:p>
            <a:pPr lvl="1"/>
            <a:r>
              <a:rPr lang="en-US" sz="1800" dirty="0" smtClean="0"/>
              <a:t>A/B testing: we use a </a:t>
            </a:r>
            <a:r>
              <a:rPr lang="en-US" sz="1800" dirty="0"/>
              <a:t>t</a:t>
            </a:r>
            <a:r>
              <a:rPr lang="en-US" sz="1800" dirty="0" smtClean="0"/>
              <a:t>-</a:t>
            </a:r>
            <a:r>
              <a:rPr lang="en-US" sz="1800" dirty="0"/>
              <a:t>test </a:t>
            </a:r>
            <a:r>
              <a:rPr lang="en-US" sz="1800" dirty="0" smtClean="0"/>
              <a:t>when we have </a:t>
            </a:r>
            <a:r>
              <a:rPr lang="en-US" sz="1800" b="1" dirty="0" smtClean="0"/>
              <a:t>two </a:t>
            </a:r>
            <a:r>
              <a:rPr lang="en-US" sz="1800" b="1" dirty="0"/>
              <a:t>sets </a:t>
            </a:r>
            <a:r>
              <a:rPr lang="en-US" sz="1800" dirty="0"/>
              <a:t>of </a:t>
            </a:r>
            <a:r>
              <a:rPr lang="en-US" sz="1800" dirty="0" smtClean="0"/>
              <a:t>responses and we want to determine </a:t>
            </a:r>
            <a:r>
              <a:rPr lang="en-US" sz="1800" dirty="0"/>
              <a:t>if </a:t>
            </a:r>
            <a:r>
              <a:rPr lang="en-US" sz="1800" dirty="0" smtClean="0"/>
              <a:t>the sets are </a:t>
            </a:r>
            <a:r>
              <a:rPr lang="en-US" sz="1800" dirty="0"/>
              <a:t>significantly different from each other. </a:t>
            </a:r>
            <a:r>
              <a:rPr lang="en-US" sz="1800" dirty="0" smtClean="0"/>
              <a:t>If they are, then we use the mean values to determine which one is best</a:t>
            </a:r>
          </a:p>
          <a:p>
            <a:pPr lvl="1"/>
            <a:r>
              <a:rPr lang="en-US" sz="1800" dirty="0" smtClean="0"/>
              <a:t>E.g., SUS questionnaire scores</a:t>
            </a:r>
          </a:p>
          <a:p>
            <a:pPr marL="457200" lvl="1" indent="0">
              <a:buNone/>
            </a:pPr>
            <a:endParaRPr lang="en-US" sz="1800" dirty="0" smtClean="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A/B testing with t-tests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107</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427377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3" y="1035705"/>
            <a:ext cx="8229600" cy="3394472"/>
          </a:xfrm>
        </p:spPr>
        <p:txBody>
          <a:bodyPr>
            <a:normAutofit/>
          </a:bodyPr>
          <a:lstStyle/>
          <a:p>
            <a:r>
              <a:rPr lang="en-US" sz="1800" dirty="0" smtClean="0"/>
              <a:t>T-test</a:t>
            </a:r>
          </a:p>
          <a:p>
            <a:pPr lvl="1"/>
            <a:r>
              <a:rPr lang="en-US" sz="1800" dirty="0" smtClean="0"/>
              <a:t>Independence </a:t>
            </a:r>
            <a:r>
              <a:rPr lang="en-US" sz="1800" dirty="0"/>
              <a:t>of observations </a:t>
            </a:r>
            <a:endParaRPr lang="en-US" sz="1800" dirty="0" smtClean="0"/>
          </a:p>
          <a:p>
            <a:pPr lvl="1"/>
            <a:r>
              <a:rPr lang="en-US" sz="1800" dirty="0" smtClean="0"/>
              <a:t>The </a:t>
            </a:r>
            <a:r>
              <a:rPr lang="en-US" sz="1800" dirty="0"/>
              <a:t>two populations being compared </a:t>
            </a:r>
            <a:r>
              <a:rPr lang="en-US" sz="1800" dirty="0" smtClean="0"/>
              <a:t>follow </a:t>
            </a:r>
            <a:r>
              <a:rPr lang="en-US" sz="1800" dirty="0"/>
              <a:t>a normal distribution</a:t>
            </a:r>
          </a:p>
          <a:p>
            <a:pPr lvl="1"/>
            <a:r>
              <a:rPr lang="en-US" sz="1800" dirty="0"/>
              <a:t>Homoscedasticity — </a:t>
            </a:r>
            <a:r>
              <a:rPr lang="en-US" sz="1800" dirty="0" smtClean="0">
                <a:solidFill>
                  <a:srgbClr val="000000"/>
                </a:solidFill>
                <a:ea typeface="Lucida Grande"/>
                <a:cs typeface="Lucida Grande"/>
              </a:rPr>
              <a:t>The </a:t>
            </a:r>
            <a:r>
              <a:rPr lang="en-US" sz="1800" dirty="0">
                <a:solidFill>
                  <a:srgbClr val="000000"/>
                </a:solidFill>
                <a:ea typeface="Lucida Grande"/>
                <a:cs typeface="Lucida Grande"/>
              </a:rPr>
              <a:t>variance in both groups are approximately </a:t>
            </a:r>
            <a:r>
              <a:rPr lang="en-US" sz="1800" dirty="0" smtClean="0">
                <a:solidFill>
                  <a:srgbClr val="000000"/>
                </a:solidFill>
                <a:ea typeface="Lucida Grande"/>
                <a:cs typeface="Lucida Grande"/>
              </a:rPr>
              <a:t>equal</a:t>
            </a:r>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T-tests – Assumptions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108</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
        <p:nvSpPr>
          <p:cNvPr id="2" name="Rectangle 1"/>
          <p:cNvSpPr/>
          <p:nvPr/>
        </p:nvSpPr>
        <p:spPr>
          <a:xfrm>
            <a:off x="185737" y="3888616"/>
            <a:ext cx="8223423" cy="369332"/>
          </a:xfrm>
          <a:prstGeom prst="rect">
            <a:avLst/>
          </a:prstGeom>
        </p:spPr>
        <p:txBody>
          <a:bodyPr wrap="square">
            <a:spAutoFit/>
          </a:bodyPr>
          <a:lstStyle/>
          <a:p>
            <a:r>
              <a:rPr lang="en-US" dirty="0" smtClean="0">
                <a:solidFill>
                  <a:srgbClr val="000000"/>
                </a:solidFill>
                <a:ea typeface="Lucida Grande"/>
                <a:cs typeface="Lucida Grande"/>
              </a:rPr>
              <a:t>In practice, t-tests can sometimes be </a:t>
            </a:r>
            <a:r>
              <a:rPr lang="en-US" dirty="0">
                <a:solidFill>
                  <a:srgbClr val="000000"/>
                </a:solidFill>
                <a:ea typeface="Lucida Grande"/>
                <a:cs typeface="Lucida Grande"/>
              </a:rPr>
              <a:t>resilient to the two last </a:t>
            </a:r>
            <a:r>
              <a:rPr lang="en-US" dirty="0" err="1" smtClean="0">
                <a:solidFill>
                  <a:srgbClr val="000000"/>
                </a:solidFill>
                <a:ea typeface="Lucida Grande"/>
                <a:cs typeface="Lucida Grande"/>
              </a:rPr>
              <a:t>assumtions</a:t>
            </a:r>
            <a:endParaRPr lang="en-US" dirty="0">
              <a:solidFill>
                <a:srgbClr val="000000"/>
              </a:solidFill>
              <a:ea typeface="Lucida Grande"/>
              <a:cs typeface="Lucida Grande"/>
            </a:endParaRPr>
          </a:p>
        </p:txBody>
      </p:sp>
    </p:spTree>
    <p:extLst>
      <p:ext uri="{BB962C8B-B14F-4D97-AF65-F5344CB8AC3E}">
        <p14:creationId xmlns:p14="http://schemas.microsoft.com/office/powerpoint/2010/main" val="25735418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93" y="1053910"/>
            <a:ext cx="8229600" cy="3394472"/>
          </a:xfrm>
        </p:spPr>
        <p:txBody>
          <a:bodyPr>
            <a:normAutofit/>
          </a:bodyPr>
          <a:lstStyle/>
          <a:p>
            <a:r>
              <a:rPr lang="en-US" sz="1800" dirty="0" smtClean="0"/>
              <a:t>Within subjects</a:t>
            </a:r>
          </a:p>
          <a:p>
            <a:pPr lvl="1"/>
            <a:r>
              <a:rPr lang="en-US" sz="1800" dirty="0"/>
              <a:t>S</a:t>
            </a:r>
            <a:r>
              <a:rPr lang="en-US" sz="1800" dirty="0" smtClean="0"/>
              <a:t>ame participants A/B test a game</a:t>
            </a:r>
          </a:p>
          <a:p>
            <a:r>
              <a:rPr lang="en-US" sz="1800" dirty="0" smtClean="0"/>
              <a:t>Between subjects </a:t>
            </a:r>
          </a:p>
          <a:p>
            <a:pPr lvl="1"/>
            <a:r>
              <a:rPr lang="en-US" sz="1800" dirty="0" smtClean="0"/>
              <a:t>Different participants A/B test a game. Some test A others test B</a:t>
            </a:r>
          </a:p>
          <a:p>
            <a:r>
              <a:rPr lang="en-US" sz="1800" dirty="0" smtClean="0">
                <a:solidFill>
                  <a:srgbClr val="000000"/>
                </a:solidFill>
                <a:ea typeface="Lucida Grande"/>
                <a:cs typeface="Lucida Grande"/>
              </a:rPr>
              <a:t>1-tail vs. 2-tails</a:t>
            </a:r>
          </a:p>
          <a:p>
            <a:pPr lvl="1"/>
            <a:r>
              <a:rPr lang="en-US" sz="1800" dirty="0" smtClean="0">
                <a:solidFill>
                  <a:srgbClr val="000000"/>
                </a:solidFill>
                <a:ea typeface="Lucida Grande"/>
                <a:cs typeface="Lucida Grande"/>
              </a:rPr>
              <a:t>Initial assumption</a:t>
            </a:r>
          </a:p>
          <a:p>
            <a:r>
              <a:rPr lang="en-US" sz="1800" dirty="0" smtClean="0">
                <a:solidFill>
                  <a:srgbClr val="000000"/>
                </a:solidFill>
                <a:ea typeface="Lucida Grande"/>
                <a:cs typeface="Lucida Grande"/>
              </a:rPr>
              <a:t>Homoscedasticity </a:t>
            </a:r>
            <a:r>
              <a:rPr lang="en-US" sz="1800" dirty="0">
                <a:solidFill>
                  <a:srgbClr val="000000"/>
                </a:solidFill>
                <a:ea typeface="Lucida Grande"/>
                <a:cs typeface="Lucida Grande"/>
              </a:rPr>
              <a:t>of </a:t>
            </a:r>
            <a:r>
              <a:rPr lang="en-US" sz="1800" dirty="0" smtClean="0">
                <a:solidFill>
                  <a:srgbClr val="000000"/>
                </a:solidFill>
                <a:ea typeface="Lucida Grande"/>
                <a:cs typeface="Lucida Grande"/>
              </a:rPr>
              <a:t>variance</a:t>
            </a:r>
          </a:p>
          <a:p>
            <a:pPr lvl="1"/>
            <a:r>
              <a:rPr lang="en-US" sz="1800" dirty="0" smtClean="0">
                <a:solidFill>
                  <a:srgbClr val="000000"/>
                </a:solidFill>
                <a:ea typeface="Lucida Grande"/>
                <a:cs typeface="Lucida Grande"/>
              </a:rPr>
              <a:t>The variance in both groups</a:t>
            </a:r>
          </a:p>
          <a:p>
            <a:pPr lvl="1"/>
            <a:endParaRPr lang="en-US" sz="1400" dirty="0" smtClean="0">
              <a:solidFill>
                <a:srgbClr val="000000"/>
              </a:solidFill>
              <a:ea typeface="Lucida Grande"/>
              <a:cs typeface="Lucida Grande"/>
            </a:endParaRPr>
          </a:p>
          <a:p>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T-tests – Excel Parameters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109</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71096175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9323"/>
            <a:ext cx="9144000" cy="857250"/>
          </a:xfrm>
          <a:prstGeom prst="rect">
            <a:avLst/>
          </a:prstGeom>
          <a:solidFill>
            <a:schemeClr val="bg1">
              <a:lumMod val="75000"/>
            </a:schemeClr>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a:solidFill>
                  <a:srgbClr val="FFFFFF"/>
                </a:solidFill>
              </a:rPr>
              <a:t>Usability of </a:t>
            </a:r>
            <a:r>
              <a:rPr lang="en-US" sz="2700" dirty="0" smtClean="0">
                <a:solidFill>
                  <a:srgbClr val="FFFFFF"/>
                </a:solidFill>
              </a:rPr>
              <a:t>gameplay – Tutorial, mechanics, controls, feedback, </a:t>
            </a:r>
            <a:r>
              <a:rPr lang="is-IS" sz="2700" dirty="0" smtClean="0">
                <a:solidFill>
                  <a:srgbClr val="FFFFFF"/>
                </a:solidFill>
              </a:rPr>
              <a:t>…</a:t>
            </a:r>
            <a:endParaRPr lang="en-US" sz="2700" dirty="0">
              <a:solidFill>
                <a:srgbClr val="FFFFFF"/>
              </a:solidFill>
            </a:endParaRPr>
          </a:p>
          <a:p>
            <a:pPr algn="l"/>
            <a:r>
              <a:rPr lang="en-US" sz="3800" dirty="0">
                <a:solidFill>
                  <a:srgbClr val="FFFFFF"/>
                </a:solidFill>
              </a:rPr>
              <a:t>Methodology</a:t>
            </a:r>
          </a:p>
        </p:txBody>
      </p:sp>
      <p:sp>
        <p:nvSpPr>
          <p:cNvPr id="7" name="Content Placeholder 2"/>
          <p:cNvSpPr>
            <a:spLocks noGrp="1"/>
          </p:cNvSpPr>
          <p:nvPr>
            <p:ph idx="1"/>
          </p:nvPr>
        </p:nvSpPr>
        <p:spPr>
          <a:xfrm>
            <a:off x="39452" y="1036574"/>
            <a:ext cx="8229600" cy="3497796"/>
          </a:xfrm>
        </p:spPr>
        <p:txBody>
          <a:bodyPr>
            <a:normAutofit fontScale="62500" lnSpcReduction="20000"/>
          </a:bodyPr>
          <a:lstStyle/>
          <a:p>
            <a:r>
              <a:rPr lang="en-US" sz="2900" dirty="0" smtClean="0"/>
              <a:t>Method</a:t>
            </a:r>
            <a:endParaRPr lang="en-US" dirty="0" smtClean="0"/>
          </a:p>
          <a:p>
            <a:pPr lvl="1"/>
            <a:r>
              <a:rPr lang="en-US" dirty="0"/>
              <a:t>O</a:t>
            </a:r>
            <a:r>
              <a:rPr lang="en-US" dirty="0" smtClean="0"/>
              <a:t>ne</a:t>
            </a:r>
            <a:r>
              <a:rPr lang="en-US" dirty="0"/>
              <a:t>-on-</a:t>
            </a:r>
            <a:r>
              <a:rPr lang="en-US" dirty="0" smtClean="0"/>
              <a:t>one </a:t>
            </a:r>
            <a:r>
              <a:rPr lang="en-US" i="1" dirty="0" smtClean="0">
                <a:solidFill>
                  <a:schemeClr val="bg1">
                    <a:lumMod val="75000"/>
                  </a:schemeClr>
                </a:solidFill>
              </a:rPr>
              <a:t>or a few participants simultaneously</a:t>
            </a:r>
          </a:p>
          <a:p>
            <a:pPr lvl="1"/>
            <a:r>
              <a:rPr lang="en-US" dirty="0"/>
              <a:t>Thinkaloud </a:t>
            </a:r>
            <a:r>
              <a:rPr lang="en-US" dirty="0" smtClean="0"/>
              <a:t>protocol </a:t>
            </a:r>
            <a:r>
              <a:rPr lang="en-US" i="1" dirty="0" smtClean="0"/>
              <a:t>when applicable</a:t>
            </a:r>
          </a:p>
          <a:p>
            <a:pPr lvl="1"/>
            <a:r>
              <a:rPr lang="en-US" dirty="0" smtClean="0"/>
              <a:t>PIP video recording</a:t>
            </a:r>
          </a:p>
          <a:p>
            <a:r>
              <a:rPr lang="en-CA" dirty="0" smtClean="0"/>
              <a:t>More sequential than task driven (e.g., onboarding funnel)</a:t>
            </a:r>
          </a:p>
          <a:p>
            <a:pPr lvl="1"/>
            <a:r>
              <a:rPr lang="en-US" dirty="0" smtClean="0"/>
              <a:t>Note and </a:t>
            </a:r>
            <a:r>
              <a:rPr lang="en-US" dirty="0"/>
              <a:t>count the issues </a:t>
            </a:r>
            <a:r>
              <a:rPr lang="en-US" dirty="0" smtClean="0"/>
              <a:t>encountered </a:t>
            </a:r>
          </a:p>
          <a:p>
            <a:pPr lvl="1"/>
            <a:r>
              <a:rPr lang="en-US" dirty="0" smtClean="0"/>
              <a:t>Note and count errors and slips </a:t>
            </a:r>
          </a:p>
          <a:p>
            <a:pPr lvl="1"/>
            <a:r>
              <a:rPr lang="en-US" dirty="0" smtClean="0"/>
              <a:t>Note time duration of sections</a:t>
            </a:r>
          </a:p>
          <a:p>
            <a:pPr lvl="1"/>
            <a:r>
              <a:rPr lang="en-US" dirty="0" smtClean="0"/>
              <a:t>Note failures and successes</a:t>
            </a:r>
          </a:p>
          <a:p>
            <a:pPr lvl="1"/>
            <a:r>
              <a:rPr lang="en-US" dirty="0" smtClean="0"/>
              <a:t>Administer </a:t>
            </a:r>
            <a:r>
              <a:rPr lang="en-US" dirty="0"/>
              <a:t>a post</a:t>
            </a:r>
            <a:r>
              <a:rPr lang="en-US" dirty="0" smtClean="0"/>
              <a:t>-milestone</a:t>
            </a:r>
            <a:r>
              <a:rPr lang="fr-CA" dirty="0" smtClean="0"/>
              <a:t> questionnaire</a:t>
            </a:r>
            <a:endParaRPr lang="en-US" dirty="0"/>
          </a:p>
          <a:p>
            <a:r>
              <a:rPr lang="en-US" dirty="0" smtClean="0"/>
              <a:t>Administer a post</a:t>
            </a:r>
            <a:r>
              <a:rPr lang="en-US" dirty="0"/>
              <a:t>-test questionnaire</a:t>
            </a:r>
          </a:p>
          <a:p>
            <a:r>
              <a:rPr lang="en-US" dirty="0" smtClean="0"/>
              <a:t>Debrief </a:t>
            </a:r>
            <a:r>
              <a:rPr lang="en-US" dirty="0"/>
              <a:t>with the </a:t>
            </a:r>
            <a:r>
              <a:rPr lang="en-US" dirty="0" smtClean="0"/>
              <a:t>participant</a:t>
            </a:r>
            <a:endParaRPr lang="en-US" dirty="0"/>
          </a:p>
        </p:txBody>
      </p:sp>
      <p:sp>
        <p:nvSpPr>
          <p:cNvPr id="2" name="TextBox 1"/>
          <p:cNvSpPr txBox="1"/>
          <p:nvPr/>
        </p:nvSpPr>
        <p:spPr>
          <a:xfrm>
            <a:off x="4235095" y="3095451"/>
            <a:ext cx="2100530" cy="369332"/>
          </a:xfrm>
          <a:prstGeom prst="rect">
            <a:avLst/>
          </a:prstGeom>
          <a:noFill/>
        </p:spPr>
        <p:txBody>
          <a:bodyPr wrap="none" rtlCol="0">
            <a:spAutoFit/>
          </a:bodyPr>
          <a:lstStyle/>
          <a:p>
            <a:r>
              <a:rPr lang="en-US" dirty="0" smtClean="0">
                <a:solidFill>
                  <a:srgbClr val="7F7F7F"/>
                </a:solidFill>
              </a:rPr>
              <a:t>Help from telemetry</a:t>
            </a:r>
            <a:endParaRPr lang="en-US" dirty="0">
              <a:solidFill>
                <a:srgbClr val="7F7F7F"/>
              </a:solidFill>
            </a:endParaRPr>
          </a:p>
        </p:txBody>
      </p:sp>
      <p:sp>
        <p:nvSpPr>
          <p:cNvPr id="3" name="TextBox 2"/>
          <p:cNvSpPr txBox="1"/>
          <p:nvPr/>
        </p:nvSpPr>
        <p:spPr>
          <a:xfrm>
            <a:off x="3747190" y="2794153"/>
            <a:ext cx="386636" cy="861774"/>
          </a:xfrm>
          <a:prstGeom prst="rect">
            <a:avLst/>
          </a:prstGeom>
          <a:noFill/>
        </p:spPr>
        <p:txBody>
          <a:bodyPr wrap="none" rtlCol="0">
            <a:spAutoFit/>
          </a:bodyPr>
          <a:lstStyle/>
          <a:p>
            <a:r>
              <a:rPr lang="en-US" sz="5000" dirty="0">
                <a:solidFill>
                  <a:schemeClr val="bg1">
                    <a:lumMod val="75000"/>
                  </a:schemeClr>
                </a:solidFill>
                <a:latin typeface="Athelas Regular"/>
                <a:cs typeface="Athelas Regular"/>
              </a:rPr>
              <a:t>}</a:t>
            </a:r>
          </a:p>
        </p:txBody>
      </p:sp>
      <p:sp>
        <p:nvSpPr>
          <p:cNvPr id="6" name="Slide Number Placeholder 5"/>
          <p:cNvSpPr>
            <a:spLocks noGrp="1"/>
          </p:cNvSpPr>
          <p:nvPr>
            <p:ph type="sldNum" sz="quarter" idx="12"/>
          </p:nvPr>
        </p:nvSpPr>
        <p:spPr/>
        <p:txBody>
          <a:bodyPr/>
          <a:lstStyle/>
          <a:p>
            <a:fld id="{DCB82ED2-ACBB-2046-9075-6288EA005F68}" type="slidenum">
              <a:rPr lang="en-US" smtClean="0"/>
              <a:t>11</a:t>
            </a:fld>
            <a:endParaRPr lang="en-US"/>
          </a:p>
        </p:txBody>
      </p:sp>
      <p:pic>
        <p:nvPicPr>
          <p:cNvPr id="9" name="Picture 8"/>
          <p:cNvPicPr>
            <a:picLocks noChangeAspect="1"/>
          </p:cNvPicPr>
          <p:nvPr/>
        </p:nvPicPr>
        <p:blipFill>
          <a:blip r:embed="rId3"/>
          <a:stretch>
            <a:fillRect/>
          </a:stretch>
        </p:blipFill>
        <p:spPr>
          <a:xfrm>
            <a:off x="8335175" y="30324"/>
            <a:ext cx="778588" cy="781083"/>
          </a:xfrm>
          <a:prstGeom prst="rect">
            <a:avLst/>
          </a:prstGeom>
        </p:spPr>
      </p:pic>
    </p:spTree>
    <p:extLst>
      <p:ext uri="{BB962C8B-B14F-4D97-AF65-F5344CB8AC3E}">
        <p14:creationId xmlns:p14="http://schemas.microsoft.com/office/powerpoint/2010/main" val="141857771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83" y="1044839"/>
            <a:ext cx="8229600" cy="3394472"/>
          </a:xfrm>
        </p:spPr>
        <p:txBody>
          <a:bodyPr/>
          <a:lstStyle/>
          <a:p>
            <a:r>
              <a:rPr lang="en-US" sz="1800" dirty="0" smtClean="0"/>
              <a:t>Paired (within subjects)</a:t>
            </a:r>
          </a:p>
          <a:p>
            <a:pPr lvl="1"/>
            <a:r>
              <a:rPr lang="en-US" sz="1800" dirty="0" smtClean="0">
                <a:solidFill>
                  <a:schemeClr val="bg1">
                    <a:lumMod val="50000"/>
                  </a:schemeClr>
                </a:solidFill>
              </a:rPr>
              <a:t>EXCEL 2 tailed t-test: </a:t>
            </a:r>
            <a:r>
              <a:rPr lang="en-US" sz="1800" dirty="0" smtClean="0">
                <a:solidFill>
                  <a:schemeClr val="bg1">
                    <a:lumMod val="50000"/>
                  </a:schemeClr>
                </a:solidFill>
                <a:ea typeface="Lucida Grande"/>
                <a:cs typeface="Lucida Grande"/>
              </a:rPr>
              <a:t> TTEST( {2,6,1} , {1,5,4} , 2, </a:t>
            </a:r>
            <a:r>
              <a:rPr lang="en-US" sz="1800" dirty="0" smtClean="0">
                <a:ea typeface="Lucida Grande"/>
                <a:cs typeface="Lucida Grande"/>
              </a:rPr>
              <a:t>1</a:t>
            </a:r>
            <a:r>
              <a:rPr lang="en-US" sz="1800" dirty="0" smtClean="0">
                <a:solidFill>
                  <a:schemeClr val="bg1">
                    <a:lumMod val="50000"/>
                  </a:schemeClr>
                </a:solidFill>
                <a:ea typeface="Lucida Grande"/>
                <a:cs typeface="Lucida Grande"/>
              </a:rPr>
              <a:t> )</a:t>
            </a:r>
            <a:endParaRPr lang="en-US" sz="1800" dirty="0" smtClean="0">
              <a:solidFill>
                <a:schemeClr val="bg1">
                  <a:lumMod val="50000"/>
                </a:schemeClr>
              </a:solidFill>
            </a:endParaRPr>
          </a:p>
          <a:p>
            <a:r>
              <a:rPr lang="en-US" sz="1800" dirty="0" smtClean="0"/>
              <a:t>Unpaired (between subjects) – </a:t>
            </a:r>
            <a:r>
              <a:rPr lang="en-US" sz="1800" dirty="0" smtClean="0">
                <a:solidFill>
                  <a:srgbClr val="000000"/>
                </a:solidFill>
                <a:ea typeface="Lucida Grande"/>
                <a:cs typeface="Lucida Grande"/>
              </a:rPr>
              <a:t>Homoscedasticity </a:t>
            </a:r>
            <a:r>
              <a:rPr lang="en-US" sz="1800" dirty="0">
                <a:solidFill>
                  <a:srgbClr val="000000"/>
                </a:solidFill>
                <a:ea typeface="Lucida Grande"/>
                <a:cs typeface="Lucida Grande"/>
              </a:rPr>
              <a:t>of </a:t>
            </a:r>
            <a:r>
              <a:rPr lang="en-US" sz="1800" dirty="0" smtClean="0">
                <a:solidFill>
                  <a:srgbClr val="000000"/>
                </a:solidFill>
                <a:ea typeface="Lucida Grande"/>
                <a:cs typeface="Lucida Grande"/>
              </a:rPr>
              <a:t>variance</a:t>
            </a:r>
            <a:endParaRPr lang="en-US" sz="1800" dirty="0" smtClean="0"/>
          </a:p>
          <a:p>
            <a:pPr lvl="1"/>
            <a:r>
              <a:rPr lang="en-US" sz="1800" dirty="0" smtClean="0">
                <a:solidFill>
                  <a:srgbClr val="7F7F7F"/>
                </a:solidFill>
              </a:rPr>
              <a:t>EXCEL </a:t>
            </a:r>
            <a:r>
              <a:rPr lang="en-US" sz="1800" dirty="0">
                <a:solidFill>
                  <a:srgbClr val="7F7F7F"/>
                </a:solidFill>
              </a:rPr>
              <a:t>2 </a:t>
            </a:r>
            <a:r>
              <a:rPr lang="en-US" sz="1800" dirty="0" smtClean="0">
                <a:solidFill>
                  <a:srgbClr val="7F7F7F"/>
                </a:solidFill>
              </a:rPr>
              <a:t>tailed t-test</a:t>
            </a:r>
            <a:r>
              <a:rPr lang="en-US" sz="1800" dirty="0" smtClean="0">
                <a:solidFill>
                  <a:srgbClr val="7F7F7F"/>
                </a:solidFill>
                <a:ea typeface="Lucida Grande"/>
                <a:cs typeface="Lucida Grande"/>
              </a:rPr>
              <a:t>:  TTEST( {</a:t>
            </a:r>
            <a:r>
              <a:rPr lang="en-US" sz="1800" dirty="0">
                <a:solidFill>
                  <a:srgbClr val="7F7F7F"/>
                </a:solidFill>
                <a:ea typeface="Lucida Grande"/>
                <a:cs typeface="Lucida Grande"/>
              </a:rPr>
              <a:t>2,6,1} , {1,5,4} , </a:t>
            </a:r>
            <a:r>
              <a:rPr lang="en-US" sz="1800" dirty="0" smtClean="0">
                <a:solidFill>
                  <a:srgbClr val="7F7F7F"/>
                </a:solidFill>
                <a:ea typeface="Lucida Grande"/>
                <a:cs typeface="Lucida Grande"/>
              </a:rPr>
              <a:t>2, </a:t>
            </a:r>
            <a:r>
              <a:rPr lang="en-US" sz="1800" dirty="0" smtClean="0">
                <a:solidFill>
                  <a:srgbClr val="000000"/>
                </a:solidFill>
                <a:ea typeface="Lucida Grande"/>
                <a:cs typeface="Lucida Grande"/>
              </a:rPr>
              <a:t>2</a:t>
            </a:r>
            <a:r>
              <a:rPr lang="en-US" sz="1800" dirty="0" smtClean="0">
                <a:solidFill>
                  <a:srgbClr val="7F7F7F"/>
                </a:solidFill>
                <a:ea typeface="Lucida Grande"/>
                <a:cs typeface="Lucida Grande"/>
              </a:rPr>
              <a:t> )</a:t>
            </a:r>
          </a:p>
          <a:p>
            <a:r>
              <a:rPr lang="en-US" sz="1800" dirty="0"/>
              <a:t>Unpaired (between subjects</a:t>
            </a:r>
            <a:r>
              <a:rPr lang="en-US" sz="1800" dirty="0" smtClean="0"/>
              <a:t>) </a:t>
            </a:r>
            <a:r>
              <a:rPr lang="en-US" sz="1800" dirty="0"/>
              <a:t>– </a:t>
            </a:r>
            <a:r>
              <a:rPr lang="en-US" sz="1800" dirty="0" smtClean="0">
                <a:solidFill>
                  <a:srgbClr val="000000"/>
                </a:solidFill>
                <a:ea typeface="Lucida Grande"/>
                <a:cs typeface="Lucida Grande"/>
              </a:rPr>
              <a:t>Heteroscedasticity </a:t>
            </a:r>
            <a:r>
              <a:rPr lang="en-US" sz="1800" dirty="0">
                <a:solidFill>
                  <a:srgbClr val="000000"/>
                </a:solidFill>
                <a:ea typeface="Lucida Grande"/>
                <a:cs typeface="Lucida Grande"/>
              </a:rPr>
              <a:t>of </a:t>
            </a:r>
            <a:r>
              <a:rPr lang="en-US" sz="1800" dirty="0" smtClean="0">
                <a:solidFill>
                  <a:srgbClr val="000000"/>
                </a:solidFill>
                <a:ea typeface="Lucida Grande"/>
                <a:cs typeface="Lucida Grande"/>
              </a:rPr>
              <a:t>variance</a:t>
            </a:r>
            <a:endParaRPr lang="en-US" sz="1800" dirty="0"/>
          </a:p>
          <a:p>
            <a:pPr lvl="1"/>
            <a:r>
              <a:rPr lang="en-US" sz="1800" dirty="0">
                <a:solidFill>
                  <a:srgbClr val="7F7F7F"/>
                </a:solidFill>
              </a:rPr>
              <a:t>EXCEL 2 tailed t</a:t>
            </a:r>
            <a:r>
              <a:rPr lang="en-US" sz="1800" dirty="0" smtClean="0">
                <a:solidFill>
                  <a:srgbClr val="7F7F7F"/>
                </a:solidFill>
              </a:rPr>
              <a:t>-</a:t>
            </a:r>
            <a:r>
              <a:rPr lang="en-US" sz="1800" dirty="0">
                <a:solidFill>
                  <a:srgbClr val="7F7F7F"/>
                </a:solidFill>
              </a:rPr>
              <a:t>test</a:t>
            </a:r>
            <a:r>
              <a:rPr lang="en-US" sz="1800" dirty="0">
                <a:solidFill>
                  <a:srgbClr val="7F7F7F"/>
                </a:solidFill>
                <a:ea typeface="Lucida Grande"/>
                <a:cs typeface="Lucida Grande"/>
              </a:rPr>
              <a:t>:  TTEST( {2,6,1} , {1,5,4} , 2, </a:t>
            </a:r>
            <a:r>
              <a:rPr lang="en-US" sz="1800" dirty="0" smtClean="0">
                <a:solidFill>
                  <a:srgbClr val="000000"/>
                </a:solidFill>
                <a:ea typeface="Lucida Grande"/>
                <a:cs typeface="Lucida Grande"/>
              </a:rPr>
              <a:t>3</a:t>
            </a:r>
            <a:r>
              <a:rPr lang="en-US" sz="1800" dirty="0" smtClean="0">
                <a:solidFill>
                  <a:srgbClr val="7F7F7F"/>
                </a:solidFill>
                <a:ea typeface="Lucida Grande"/>
                <a:cs typeface="Lucida Grande"/>
              </a:rPr>
              <a:t> )</a:t>
            </a:r>
          </a:p>
          <a:p>
            <a:pPr lvl="1"/>
            <a:endParaRPr lang="en-US" sz="1800" dirty="0">
              <a:solidFill>
                <a:srgbClr val="7F7F7F"/>
              </a:solidFill>
              <a:ea typeface="Lucida Grande"/>
              <a:cs typeface="Lucida Grande"/>
            </a:endParaRPr>
          </a:p>
          <a:p>
            <a:pPr marL="0" indent="0">
              <a:buNone/>
            </a:pPr>
            <a:endParaRPr lang="en-US" sz="1800" dirty="0">
              <a:solidFill>
                <a:srgbClr val="000000"/>
              </a:solidFill>
              <a:ea typeface="Lucida Grande"/>
              <a:cs typeface="Lucida Grande"/>
            </a:endParaRPr>
          </a:p>
          <a:p>
            <a:r>
              <a:rPr lang="en-US" sz="1800" i="1" dirty="0" smtClean="0">
                <a:solidFill>
                  <a:srgbClr val="7F7F7F"/>
                </a:solidFill>
                <a:ea typeface="Lucida Grande"/>
                <a:cs typeface="Lucida Grande"/>
              </a:rPr>
              <a:t>2</a:t>
            </a:r>
            <a:r>
              <a:rPr lang="en-US" sz="1800" i="1" dirty="0" smtClean="0">
                <a:solidFill>
                  <a:srgbClr val="000000"/>
                </a:solidFill>
                <a:ea typeface="Lucida Grande"/>
                <a:cs typeface="Lucida Grande"/>
              </a:rPr>
              <a:t> = two tails</a:t>
            </a:r>
          </a:p>
          <a:p>
            <a:r>
              <a:rPr lang="en-US" sz="1800" i="1" dirty="0" smtClean="0">
                <a:solidFill>
                  <a:srgbClr val="000000"/>
                </a:solidFill>
                <a:ea typeface="Lucida Grande"/>
                <a:cs typeface="Lucida Grande"/>
              </a:rPr>
              <a:t>Not possible to change confidence level in TTEST. Set at 95% by default</a:t>
            </a:r>
          </a:p>
          <a:p>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T-test, </a:t>
            </a:r>
            <a:r>
              <a:rPr lang="en-US" sz="2500" dirty="0" smtClean="0">
                <a:solidFill>
                  <a:schemeClr val="bg1"/>
                </a:solidFill>
              </a:rPr>
              <a:t>within vs. between subjects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110</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17234179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9218" y="1025083"/>
            <a:ext cx="8730512" cy="646331"/>
          </a:xfrm>
          <a:prstGeom prst="rect">
            <a:avLst/>
          </a:prstGeom>
          <a:noFill/>
        </p:spPr>
        <p:txBody>
          <a:bodyPr wrap="square" rtlCol="0">
            <a:spAutoFit/>
          </a:bodyPr>
          <a:lstStyle/>
          <a:p>
            <a:pPr marL="285750" indent="-285750">
              <a:buFont typeface="Arial"/>
              <a:buChar char="•"/>
            </a:pPr>
            <a:r>
              <a:rPr lang="en-US" dirty="0" smtClean="0"/>
              <a:t>Always in the direction of your alternative hypothesis: sample mean is smaller  </a:t>
            </a:r>
          </a:p>
          <a:p>
            <a:pPr marL="285750" lvl="1" indent="-285750">
              <a:buFont typeface="Arial"/>
              <a:buChar char="•"/>
            </a:pPr>
            <a:r>
              <a:rPr lang="en-US" dirty="0"/>
              <a:t>EXCEL </a:t>
            </a:r>
            <a:r>
              <a:rPr lang="en-US" dirty="0" smtClean="0"/>
              <a:t>1 </a:t>
            </a:r>
            <a:r>
              <a:rPr lang="en-US" dirty="0"/>
              <a:t>tailed t</a:t>
            </a:r>
            <a:r>
              <a:rPr lang="en-US" dirty="0" smtClean="0"/>
              <a:t>-</a:t>
            </a:r>
            <a:r>
              <a:rPr lang="en-US" dirty="0"/>
              <a:t>test: </a:t>
            </a:r>
            <a:r>
              <a:rPr lang="en-US" dirty="0">
                <a:solidFill>
                  <a:srgbClr val="000000"/>
                </a:solidFill>
                <a:ea typeface="Lucida Grande"/>
                <a:cs typeface="Lucida Grande"/>
              </a:rPr>
              <a:t> </a:t>
            </a:r>
            <a:r>
              <a:rPr lang="en-US" dirty="0">
                <a:solidFill>
                  <a:schemeClr val="bg1">
                    <a:lumMod val="50000"/>
                  </a:schemeClr>
                </a:solidFill>
                <a:ea typeface="Lucida Grande"/>
                <a:cs typeface="Lucida Grande"/>
              </a:rPr>
              <a:t>TTEST( {2,6,1} , {1,5,4} , </a:t>
            </a:r>
            <a:r>
              <a:rPr lang="en-US" dirty="0" smtClean="0">
                <a:ea typeface="Lucida Grande"/>
                <a:cs typeface="Lucida Grande"/>
              </a:rPr>
              <a:t>1</a:t>
            </a:r>
            <a:r>
              <a:rPr lang="en-US" dirty="0" smtClean="0">
                <a:solidFill>
                  <a:schemeClr val="bg1">
                    <a:lumMod val="50000"/>
                  </a:schemeClr>
                </a:solidFill>
                <a:ea typeface="Lucida Grande"/>
                <a:cs typeface="Lucida Grande"/>
              </a:rPr>
              <a:t>, </a:t>
            </a:r>
            <a:r>
              <a:rPr lang="en-US" dirty="0">
                <a:solidFill>
                  <a:schemeClr val="bg1">
                    <a:lumMod val="50000"/>
                  </a:schemeClr>
                </a:solidFill>
                <a:ea typeface="Lucida Grande"/>
                <a:cs typeface="Lucida Grande"/>
              </a:rPr>
              <a:t>2</a:t>
            </a:r>
            <a:r>
              <a:rPr lang="en-US" dirty="0" smtClean="0">
                <a:solidFill>
                  <a:schemeClr val="bg1">
                    <a:lumMod val="50000"/>
                  </a:schemeClr>
                </a:solidFill>
                <a:ea typeface="Lucida Grande"/>
                <a:cs typeface="Lucida Grande"/>
              </a:rPr>
              <a:t>)</a:t>
            </a:r>
            <a:endParaRPr lang="en-US" dirty="0">
              <a:solidFill>
                <a:schemeClr val="bg1">
                  <a:lumMod val="50000"/>
                </a:schemeClr>
              </a:solidFill>
            </a:endParaRPr>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T-test, 1-tail vs. 2-tails  </a:t>
            </a:r>
            <a:endParaRPr lang="en-US" sz="2500" u="sng" dirty="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17" name="Picture 16"/>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3174289" y="2247147"/>
            <a:ext cx="2914120" cy="1251899"/>
          </a:xfrm>
          <a:prstGeom prst="rect">
            <a:avLst/>
          </a:prstGeom>
        </p:spPr>
      </p:pic>
      <p:pic>
        <p:nvPicPr>
          <p:cNvPr id="18" name="Picture 17"/>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899864" y="2176726"/>
            <a:ext cx="2874181" cy="1368000"/>
          </a:xfrm>
          <a:prstGeom prst="rect">
            <a:avLst/>
          </a:prstGeom>
        </p:spPr>
      </p:pic>
      <p:pic>
        <p:nvPicPr>
          <p:cNvPr id="19" name="Picture 18"/>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000"/>
          <a:stretch/>
        </p:blipFill>
        <p:spPr>
          <a:xfrm>
            <a:off x="439738" y="2275083"/>
            <a:ext cx="2761962" cy="1251371"/>
          </a:xfrm>
          <a:prstGeom prst="rect">
            <a:avLst/>
          </a:prstGeom>
        </p:spPr>
      </p:pic>
      <p:sp>
        <p:nvSpPr>
          <p:cNvPr id="20" name="TextBox 19"/>
          <p:cNvSpPr txBox="1"/>
          <p:nvPr/>
        </p:nvSpPr>
        <p:spPr>
          <a:xfrm>
            <a:off x="1303795" y="2655274"/>
            <a:ext cx="999154" cy="523220"/>
          </a:xfrm>
          <a:prstGeom prst="rect">
            <a:avLst/>
          </a:prstGeom>
          <a:noFill/>
        </p:spPr>
        <p:txBody>
          <a:bodyPr wrap="none" rtlCol="0">
            <a:spAutoFit/>
          </a:bodyPr>
          <a:lstStyle/>
          <a:p>
            <a:r>
              <a:rPr lang="en-US" sz="1400" dirty="0" smtClean="0"/>
              <a:t>5 % of area </a:t>
            </a:r>
          </a:p>
          <a:p>
            <a:r>
              <a:rPr lang="en-US" sz="1400" dirty="0" smtClean="0"/>
              <a:t>- </a:t>
            </a:r>
            <a:r>
              <a:rPr lang="en-US" sz="1400" dirty="0"/>
              <a:t>1.645 𝜎 </a:t>
            </a:r>
          </a:p>
        </p:txBody>
      </p:sp>
      <p:sp>
        <p:nvSpPr>
          <p:cNvPr id="21" name="TextBox 20"/>
          <p:cNvSpPr txBox="1"/>
          <p:nvPr/>
        </p:nvSpPr>
        <p:spPr>
          <a:xfrm>
            <a:off x="4125763" y="2648115"/>
            <a:ext cx="958566" cy="738664"/>
          </a:xfrm>
          <a:prstGeom prst="rect">
            <a:avLst/>
          </a:prstGeom>
          <a:noFill/>
        </p:spPr>
        <p:txBody>
          <a:bodyPr wrap="none" rtlCol="0">
            <a:spAutoFit/>
          </a:bodyPr>
          <a:lstStyle/>
          <a:p>
            <a:r>
              <a:rPr lang="en-US" sz="1400" dirty="0" smtClean="0">
                <a:solidFill>
                  <a:srgbClr val="7F7F7F"/>
                </a:solidFill>
              </a:rPr>
              <a:t>5% of area</a:t>
            </a:r>
          </a:p>
          <a:p>
            <a:r>
              <a:rPr lang="en-US" sz="1400" dirty="0" smtClean="0">
                <a:solidFill>
                  <a:srgbClr val="7F7F7F"/>
                </a:solidFill>
              </a:rPr>
              <a:t> </a:t>
            </a:r>
            <a:r>
              <a:rPr lang="en-US" sz="1400" dirty="0">
                <a:solidFill>
                  <a:srgbClr val="7F7F7F"/>
                </a:solidFill>
              </a:rPr>
              <a:t>-</a:t>
            </a:r>
            <a:r>
              <a:rPr lang="en-US" sz="1400" dirty="0" smtClean="0">
                <a:solidFill>
                  <a:srgbClr val="7F7F7F"/>
                </a:solidFill>
              </a:rPr>
              <a:t> </a:t>
            </a:r>
            <a:r>
              <a:rPr lang="en-US" sz="1400" dirty="0">
                <a:solidFill>
                  <a:srgbClr val="7F7F7F"/>
                </a:solidFill>
              </a:rPr>
              <a:t>1.96 𝜎</a:t>
            </a:r>
            <a:endParaRPr lang="en-US" sz="1400" dirty="0" smtClean="0">
              <a:solidFill>
                <a:srgbClr val="7F7F7F"/>
              </a:solidFill>
            </a:endParaRPr>
          </a:p>
          <a:p>
            <a:r>
              <a:rPr lang="en-US" sz="1400" dirty="0" smtClean="0">
                <a:solidFill>
                  <a:srgbClr val="7F7F7F"/>
                </a:solidFill>
              </a:rPr>
              <a:t>+ </a:t>
            </a:r>
            <a:r>
              <a:rPr lang="en-US" sz="1400" dirty="0">
                <a:solidFill>
                  <a:srgbClr val="7F7F7F"/>
                </a:solidFill>
              </a:rPr>
              <a:t>1.96 </a:t>
            </a:r>
            <a:r>
              <a:rPr lang="en-US" sz="1400" dirty="0" smtClean="0">
                <a:solidFill>
                  <a:srgbClr val="7F7F7F"/>
                </a:solidFill>
              </a:rPr>
              <a:t>𝜎</a:t>
            </a:r>
            <a:endParaRPr lang="en-US" sz="1400" dirty="0">
              <a:solidFill>
                <a:srgbClr val="7F7F7F"/>
              </a:solidFill>
            </a:endParaRPr>
          </a:p>
        </p:txBody>
      </p:sp>
      <p:sp>
        <p:nvSpPr>
          <p:cNvPr id="22" name="TextBox 21"/>
          <p:cNvSpPr txBox="1"/>
          <p:nvPr/>
        </p:nvSpPr>
        <p:spPr>
          <a:xfrm>
            <a:off x="6894695" y="2668301"/>
            <a:ext cx="958566" cy="523220"/>
          </a:xfrm>
          <a:prstGeom prst="rect">
            <a:avLst/>
          </a:prstGeom>
          <a:noFill/>
        </p:spPr>
        <p:txBody>
          <a:bodyPr wrap="none" rtlCol="0">
            <a:spAutoFit/>
          </a:bodyPr>
          <a:lstStyle/>
          <a:p>
            <a:r>
              <a:rPr lang="en-US" sz="1400" dirty="0" smtClean="0">
                <a:solidFill>
                  <a:srgbClr val="7F7F7F"/>
                </a:solidFill>
              </a:rPr>
              <a:t>5% of area</a:t>
            </a:r>
          </a:p>
          <a:p>
            <a:r>
              <a:rPr lang="en-US" sz="1400" dirty="0" smtClean="0">
                <a:solidFill>
                  <a:srgbClr val="7F7F7F"/>
                </a:solidFill>
              </a:rPr>
              <a:t> + 1.645 </a:t>
            </a:r>
            <a:r>
              <a:rPr lang="en-US" sz="1400" dirty="0">
                <a:solidFill>
                  <a:srgbClr val="7F7F7F"/>
                </a:solidFill>
              </a:rPr>
              <a:t>𝜎</a:t>
            </a:r>
          </a:p>
        </p:txBody>
      </p:sp>
      <p:sp>
        <p:nvSpPr>
          <p:cNvPr id="23" name="Rectangle 22"/>
          <p:cNvSpPr/>
          <p:nvPr/>
        </p:nvSpPr>
        <p:spPr>
          <a:xfrm>
            <a:off x="439738" y="2164138"/>
            <a:ext cx="2694303" cy="126000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111</a:t>
            </a:fld>
            <a:endParaRPr lang="en-US"/>
          </a:p>
        </p:txBody>
      </p:sp>
      <p:cxnSp>
        <p:nvCxnSpPr>
          <p:cNvPr id="5" name="Straight Arrow Connector 4"/>
          <p:cNvCxnSpPr/>
          <p:nvPr/>
        </p:nvCxnSpPr>
        <p:spPr>
          <a:xfrm flipH="1">
            <a:off x="1131595" y="3126943"/>
            <a:ext cx="258296" cy="113014"/>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8"/>
          <a:stretch>
            <a:fillRect/>
          </a:stretch>
        </p:blipFill>
        <p:spPr>
          <a:xfrm>
            <a:off x="8335175" y="39460"/>
            <a:ext cx="778588" cy="781083"/>
          </a:xfrm>
          <a:prstGeom prst="rect">
            <a:avLst/>
          </a:prstGeom>
        </p:spPr>
      </p:pic>
    </p:spTree>
    <p:extLst>
      <p:ext uri="{BB962C8B-B14F-4D97-AF65-F5344CB8AC3E}">
        <p14:creationId xmlns:p14="http://schemas.microsoft.com/office/powerpoint/2010/main" val="3827968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60115" y="1052296"/>
            <a:ext cx="9001821" cy="646331"/>
          </a:xfrm>
          <a:prstGeom prst="rect">
            <a:avLst/>
          </a:prstGeom>
          <a:noFill/>
        </p:spPr>
        <p:txBody>
          <a:bodyPr wrap="square" rtlCol="0">
            <a:spAutoFit/>
          </a:bodyPr>
          <a:lstStyle/>
          <a:p>
            <a:pPr marL="285750" indent="-285750">
              <a:buFont typeface="Arial"/>
              <a:buChar char="•"/>
            </a:pPr>
            <a:r>
              <a:rPr lang="en-US" dirty="0"/>
              <a:t>Always in the direction of </a:t>
            </a:r>
            <a:r>
              <a:rPr lang="en-US" dirty="0" smtClean="0"/>
              <a:t>your </a:t>
            </a:r>
            <a:r>
              <a:rPr lang="en-US" dirty="0"/>
              <a:t>alternative hypothesis: </a:t>
            </a:r>
            <a:r>
              <a:rPr lang="en-US" dirty="0" smtClean="0"/>
              <a:t>sample mean </a:t>
            </a:r>
            <a:r>
              <a:rPr lang="en-US" dirty="0"/>
              <a:t>is </a:t>
            </a:r>
            <a:r>
              <a:rPr lang="en-US" dirty="0" smtClean="0"/>
              <a:t>bigger</a:t>
            </a:r>
            <a:endParaRPr lang="en-US" dirty="0"/>
          </a:p>
          <a:p>
            <a:pPr marL="285750" lvl="1" indent="-285750">
              <a:buFont typeface="Arial"/>
              <a:buChar char="•"/>
            </a:pPr>
            <a:r>
              <a:rPr lang="en-US" dirty="0" smtClean="0"/>
              <a:t>EXCEL </a:t>
            </a:r>
            <a:r>
              <a:rPr lang="en-US" dirty="0"/>
              <a:t>1 tailed t</a:t>
            </a:r>
            <a:r>
              <a:rPr lang="en-US" dirty="0" smtClean="0"/>
              <a:t>-</a:t>
            </a:r>
            <a:r>
              <a:rPr lang="en-US" dirty="0"/>
              <a:t>test: </a:t>
            </a:r>
            <a:r>
              <a:rPr lang="en-US" dirty="0">
                <a:solidFill>
                  <a:srgbClr val="000000"/>
                </a:solidFill>
                <a:ea typeface="Lucida Grande"/>
                <a:cs typeface="Lucida Grande"/>
              </a:rPr>
              <a:t> </a:t>
            </a:r>
            <a:r>
              <a:rPr lang="en-US" dirty="0">
                <a:solidFill>
                  <a:schemeClr val="bg1">
                    <a:lumMod val="50000"/>
                  </a:schemeClr>
                </a:solidFill>
                <a:ea typeface="Lucida Grande"/>
                <a:cs typeface="Lucida Grande"/>
              </a:rPr>
              <a:t>TTEST( {2,6,1} , {1,5,4} , </a:t>
            </a:r>
            <a:r>
              <a:rPr lang="en-US" dirty="0">
                <a:ea typeface="Lucida Grande"/>
                <a:cs typeface="Lucida Grande"/>
              </a:rPr>
              <a:t>1</a:t>
            </a:r>
            <a:r>
              <a:rPr lang="en-US" dirty="0">
                <a:solidFill>
                  <a:schemeClr val="bg1">
                    <a:lumMod val="50000"/>
                  </a:schemeClr>
                </a:solidFill>
                <a:ea typeface="Lucida Grande"/>
                <a:cs typeface="Lucida Grande"/>
              </a:rPr>
              <a:t>, 2</a:t>
            </a:r>
            <a:r>
              <a:rPr lang="en-US" dirty="0" smtClean="0">
                <a:solidFill>
                  <a:schemeClr val="bg1">
                    <a:lumMod val="50000"/>
                  </a:schemeClr>
                </a:solidFill>
                <a:ea typeface="Lucida Grande"/>
                <a:cs typeface="Lucida Grande"/>
              </a:rPr>
              <a:t>)</a:t>
            </a:r>
            <a:endParaRPr lang="en-US" dirty="0">
              <a:solidFill>
                <a:schemeClr val="bg1">
                  <a:lumMod val="50000"/>
                </a:schemeClr>
              </a:solidFill>
            </a:endParaRPr>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T-test, </a:t>
            </a:r>
            <a:r>
              <a:rPr lang="en-US" sz="2500" dirty="0" smtClean="0">
                <a:solidFill>
                  <a:schemeClr val="bg1"/>
                </a:solidFill>
              </a:rPr>
              <a:t>1-tail vs. 2-tails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14" name="Picture 13"/>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3181893" y="2296573"/>
            <a:ext cx="2823220" cy="1212849"/>
          </a:xfrm>
          <a:prstGeom prst="rect">
            <a:avLst/>
          </a:prstGeom>
        </p:spPr>
      </p:pic>
      <p:pic>
        <p:nvPicPr>
          <p:cNvPr id="15" name="Picture 14"/>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899864" y="2176726"/>
            <a:ext cx="2874181" cy="1368000"/>
          </a:xfrm>
          <a:prstGeom prst="rect">
            <a:avLst/>
          </a:prstGeom>
        </p:spPr>
      </p:pic>
      <p:pic>
        <p:nvPicPr>
          <p:cNvPr id="16" name="Picture 15"/>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000"/>
          <a:stretch/>
        </p:blipFill>
        <p:spPr>
          <a:xfrm>
            <a:off x="439738" y="2275083"/>
            <a:ext cx="2761962" cy="1251371"/>
          </a:xfrm>
          <a:prstGeom prst="rect">
            <a:avLst/>
          </a:prstGeom>
        </p:spPr>
      </p:pic>
      <p:sp>
        <p:nvSpPr>
          <p:cNvPr id="17" name="TextBox 16"/>
          <p:cNvSpPr txBox="1"/>
          <p:nvPr/>
        </p:nvSpPr>
        <p:spPr>
          <a:xfrm>
            <a:off x="1276384" y="2655274"/>
            <a:ext cx="999154" cy="523220"/>
          </a:xfrm>
          <a:prstGeom prst="rect">
            <a:avLst/>
          </a:prstGeom>
          <a:noFill/>
        </p:spPr>
        <p:txBody>
          <a:bodyPr wrap="none" rtlCol="0">
            <a:spAutoFit/>
          </a:bodyPr>
          <a:lstStyle/>
          <a:p>
            <a:r>
              <a:rPr lang="en-US" sz="1400" dirty="0" smtClean="0">
                <a:solidFill>
                  <a:srgbClr val="7F7F7F"/>
                </a:solidFill>
              </a:rPr>
              <a:t>5 % of area </a:t>
            </a:r>
          </a:p>
          <a:p>
            <a:r>
              <a:rPr lang="en-US" sz="1400" dirty="0" smtClean="0">
                <a:solidFill>
                  <a:srgbClr val="7F7F7F"/>
                </a:solidFill>
              </a:rPr>
              <a:t>- </a:t>
            </a:r>
            <a:r>
              <a:rPr lang="en-US" sz="1400" dirty="0">
                <a:solidFill>
                  <a:srgbClr val="7F7F7F"/>
                </a:solidFill>
              </a:rPr>
              <a:t>1.645 𝜎 </a:t>
            </a:r>
          </a:p>
        </p:txBody>
      </p:sp>
      <p:sp>
        <p:nvSpPr>
          <p:cNvPr id="18" name="TextBox 17"/>
          <p:cNvSpPr txBox="1"/>
          <p:nvPr/>
        </p:nvSpPr>
        <p:spPr>
          <a:xfrm>
            <a:off x="4125763" y="2648115"/>
            <a:ext cx="958566" cy="738664"/>
          </a:xfrm>
          <a:prstGeom prst="rect">
            <a:avLst/>
          </a:prstGeom>
          <a:noFill/>
        </p:spPr>
        <p:txBody>
          <a:bodyPr wrap="none" rtlCol="0">
            <a:spAutoFit/>
          </a:bodyPr>
          <a:lstStyle/>
          <a:p>
            <a:r>
              <a:rPr lang="en-US" sz="1400" dirty="0" smtClean="0">
                <a:solidFill>
                  <a:srgbClr val="7F7F7F"/>
                </a:solidFill>
              </a:rPr>
              <a:t>5% of area</a:t>
            </a:r>
          </a:p>
          <a:p>
            <a:r>
              <a:rPr lang="en-US" sz="1400" dirty="0" smtClean="0">
                <a:solidFill>
                  <a:srgbClr val="7F7F7F"/>
                </a:solidFill>
              </a:rPr>
              <a:t> </a:t>
            </a:r>
            <a:r>
              <a:rPr lang="en-US" sz="1400" dirty="0">
                <a:solidFill>
                  <a:srgbClr val="7F7F7F"/>
                </a:solidFill>
              </a:rPr>
              <a:t>-</a:t>
            </a:r>
            <a:r>
              <a:rPr lang="en-US" sz="1400" dirty="0" smtClean="0">
                <a:solidFill>
                  <a:srgbClr val="7F7F7F"/>
                </a:solidFill>
              </a:rPr>
              <a:t> </a:t>
            </a:r>
            <a:r>
              <a:rPr lang="en-US" sz="1400" dirty="0">
                <a:solidFill>
                  <a:srgbClr val="7F7F7F"/>
                </a:solidFill>
              </a:rPr>
              <a:t>1.96 𝜎</a:t>
            </a:r>
            <a:endParaRPr lang="en-US" sz="1400" dirty="0" smtClean="0">
              <a:solidFill>
                <a:srgbClr val="7F7F7F"/>
              </a:solidFill>
            </a:endParaRPr>
          </a:p>
          <a:p>
            <a:r>
              <a:rPr lang="en-US" sz="1400" dirty="0" smtClean="0">
                <a:solidFill>
                  <a:srgbClr val="7F7F7F"/>
                </a:solidFill>
              </a:rPr>
              <a:t>+ </a:t>
            </a:r>
            <a:r>
              <a:rPr lang="en-US" sz="1400" dirty="0">
                <a:solidFill>
                  <a:srgbClr val="7F7F7F"/>
                </a:solidFill>
              </a:rPr>
              <a:t>1.96 </a:t>
            </a:r>
            <a:r>
              <a:rPr lang="en-US" sz="1400" dirty="0" smtClean="0">
                <a:solidFill>
                  <a:srgbClr val="7F7F7F"/>
                </a:solidFill>
              </a:rPr>
              <a:t>𝜎</a:t>
            </a:r>
            <a:endParaRPr lang="en-US" sz="1400" dirty="0">
              <a:solidFill>
                <a:srgbClr val="7F7F7F"/>
              </a:solidFill>
            </a:endParaRPr>
          </a:p>
        </p:txBody>
      </p:sp>
      <p:sp>
        <p:nvSpPr>
          <p:cNvPr id="19" name="TextBox 18"/>
          <p:cNvSpPr txBox="1"/>
          <p:nvPr/>
        </p:nvSpPr>
        <p:spPr>
          <a:xfrm>
            <a:off x="6894695" y="2668301"/>
            <a:ext cx="958566" cy="523220"/>
          </a:xfrm>
          <a:prstGeom prst="rect">
            <a:avLst/>
          </a:prstGeom>
          <a:noFill/>
        </p:spPr>
        <p:txBody>
          <a:bodyPr wrap="none" rtlCol="0">
            <a:spAutoFit/>
          </a:bodyPr>
          <a:lstStyle/>
          <a:p>
            <a:r>
              <a:rPr lang="en-US" sz="1400" dirty="0" smtClean="0"/>
              <a:t>5% of area</a:t>
            </a:r>
          </a:p>
          <a:p>
            <a:r>
              <a:rPr lang="en-US" sz="1400" dirty="0" smtClean="0"/>
              <a:t> + 1.645 </a:t>
            </a:r>
            <a:r>
              <a:rPr lang="en-US" sz="1400" dirty="0"/>
              <a:t>𝜎</a:t>
            </a:r>
          </a:p>
        </p:txBody>
      </p:sp>
      <p:sp>
        <p:nvSpPr>
          <p:cNvPr id="22" name="Rectangle 21"/>
          <p:cNvSpPr/>
          <p:nvPr/>
        </p:nvSpPr>
        <p:spPr>
          <a:xfrm>
            <a:off x="5997509" y="2174587"/>
            <a:ext cx="2694303" cy="126000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112</a:t>
            </a:fld>
            <a:endParaRPr lang="en-US"/>
          </a:p>
        </p:txBody>
      </p:sp>
      <p:cxnSp>
        <p:nvCxnSpPr>
          <p:cNvPr id="13" name="Straight Arrow Connector 12"/>
          <p:cNvCxnSpPr/>
          <p:nvPr/>
        </p:nvCxnSpPr>
        <p:spPr>
          <a:xfrm>
            <a:off x="7760606" y="3134179"/>
            <a:ext cx="256223" cy="157329"/>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8"/>
          <a:stretch>
            <a:fillRect/>
          </a:stretch>
        </p:blipFill>
        <p:spPr>
          <a:xfrm>
            <a:off x="8335175" y="39460"/>
            <a:ext cx="778588" cy="781083"/>
          </a:xfrm>
          <a:prstGeom prst="rect">
            <a:avLst/>
          </a:prstGeom>
        </p:spPr>
      </p:pic>
    </p:spTree>
    <p:extLst>
      <p:ext uri="{BB962C8B-B14F-4D97-AF65-F5344CB8AC3E}">
        <p14:creationId xmlns:p14="http://schemas.microsoft.com/office/powerpoint/2010/main" val="733063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4860"/>
          <a:stretch/>
        </p:blipFill>
        <p:spPr>
          <a:xfrm>
            <a:off x="3174289" y="2285998"/>
            <a:ext cx="2714315" cy="1225636"/>
          </a:xfrm>
          <a:prstGeom prst="rect">
            <a:avLst/>
          </a:prstGeom>
        </p:spPr>
      </p:pic>
      <p:pic>
        <p:nvPicPr>
          <p:cNvPr id="4" name="Picture 3"/>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899864" y="2185862"/>
            <a:ext cx="2874181" cy="1368000"/>
          </a:xfrm>
          <a:prstGeom prst="rect">
            <a:avLst/>
          </a:prstGeom>
        </p:spPr>
      </p:pic>
      <p:pic>
        <p:nvPicPr>
          <p:cNvPr id="5" name="Picture 4"/>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000"/>
          <a:stretch/>
        </p:blipFill>
        <p:spPr>
          <a:xfrm>
            <a:off x="439738" y="2284219"/>
            <a:ext cx="2761962" cy="1251371"/>
          </a:xfrm>
          <a:prstGeom prst="rect">
            <a:avLst/>
          </a:prstGeom>
        </p:spPr>
      </p:pic>
      <p:sp>
        <p:nvSpPr>
          <p:cNvPr id="8" name="TextBox 7"/>
          <p:cNvSpPr txBox="1"/>
          <p:nvPr/>
        </p:nvSpPr>
        <p:spPr>
          <a:xfrm>
            <a:off x="1276384" y="2664410"/>
            <a:ext cx="999154" cy="523220"/>
          </a:xfrm>
          <a:prstGeom prst="rect">
            <a:avLst/>
          </a:prstGeom>
          <a:noFill/>
        </p:spPr>
        <p:txBody>
          <a:bodyPr wrap="none" rtlCol="0">
            <a:spAutoFit/>
          </a:bodyPr>
          <a:lstStyle/>
          <a:p>
            <a:r>
              <a:rPr lang="en-US" sz="1400" dirty="0" smtClean="0">
                <a:solidFill>
                  <a:srgbClr val="7F7F7F"/>
                </a:solidFill>
              </a:rPr>
              <a:t>5 % of area </a:t>
            </a:r>
          </a:p>
          <a:p>
            <a:r>
              <a:rPr lang="en-US" sz="1400" dirty="0" smtClean="0">
                <a:solidFill>
                  <a:srgbClr val="7F7F7F"/>
                </a:solidFill>
              </a:rPr>
              <a:t>- </a:t>
            </a:r>
            <a:r>
              <a:rPr lang="en-US" sz="1400" dirty="0">
                <a:solidFill>
                  <a:srgbClr val="7F7F7F"/>
                </a:solidFill>
              </a:rPr>
              <a:t>1.645 𝜎 </a:t>
            </a:r>
          </a:p>
        </p:txBody>
      </p:sp>
      <p:sp>
        <p:nvSpPr>
          <p:cNvPr id="7" name="TextBox 6"/>
          <p:cNvSpPr txBox="1"/>
          <p:nvPr/>
        </p:nvSpPr>
        <p:spPr>
          <a:xfrm>
            <a:off x="4125763" y="2657251"/>
            <a:ext cx="958566" cy="738664"/>
          </a:xfrm>
          <a:prstGeom prst="rect">
            <a:avLst/>
          </a:prstGeom>
          <a:noFill/>
        </p:spPr>
        <p:txBody>
          <a:bodyPr wrap="none" rtlCol="0">
            <a:spAutoFit/>
          </a:bodyPr>
          <a:lstStyle/>
          <a:p>
            <a:r>
              <a:rPr lang="en-US" sz="1400" dirty="0" smtClean="0"/>
              <a:t>5% of area</a:t>
            </a:r>
          </a:p>
          <a:p>
            <a:r>
              <a:rPr lang="en-US" sz="1400" dirty="0" smtClean="0"/>
              <a:t> </a:t>
            </a:r>
            <a:r>
              <a:rPr lang="en-US" sz="1400" dirty="0"/>
              <a:t>-</a:t>
            </a:r>
            <a:r>
              <a:rPr lang="en-US" sz="1400" dirty="0" smtClean="0"/>
              <a:t> </a:t>
            </a:r>
            <a:r>
              <a:rPr lang="en-US" sz="1400" dirty="0"/>
              <a:t>1.96 𝜎</a:t>
            </a:r>
            <a:endParaRPr lang="en-US" sz="1400" dirty="0" smtClean="0"/>
          </a:p>
          <a:p>
            <a:r>
              <a:rPr lang="en-US" sz="1400" dirty="0" smtClean="0"/>
              <a:t>+ </a:t>
            </a:r>
            <a:r>
              <a:rPr lang="en-US" sz="1400" dirty="0"/>
              <a:t>1.96 </a:t>
            </a:r>
            <a:r>
              <a:rPr lang="en-US" sz="1400" dirty="0" smtClean="0"/>
              <a:t>𝜎</a:t>
            </a:r>
            <a:endParaRPr lang="en-US" sz="1400" dirty="0"/>
          </a:p>
        </p:txBody>
      </p:sp>
      <p:sp>
        <p:nvSpPr>
          <p:cNvPr id="9" name="TextBox 8"/>
          <p:cNvSpPr txBox="1"/>
          <p:nvPr/>
        </p:nvSpPr>
        <p:spPr>
          <a:xfrm>
            <a:off x="6894695" y="2677437"/>
            <a:ext cx="958566" cy="523220"/>
          </a:xfrm>
          <a:prstGeom prst="rect">
            <a:avLst/>
          </a:prstGeom>
          <a:noFill/>
        </p:spPr>
        <p:txBody>
          <a:bodyPr wrap="none" rtlCol="0">
            <a:spAutoFit/>
          </a:bodyPr>
          <a:lstStyle/>
          <a:p>
            <a:r>
              <a:rPr lang="en-US" sz="1400" dirty="0" smtClean="0">
                <a:solidFill>
                  <a:schemeClr val="bg1">
                    <a:lumMod val="50000"/>
                  </a:schemeClr>
                </a:solidFill>
              </a:rPr>
              <a:t>5% of area</a:t>
            </a:r>
          </a:p>
          <a:p>
            <a:r>
              <a:rPr lang="en-US" sz="1400" dirty="0" smtClean="0">
                <a:solidFill>
                  <a:schemeClr val="bg1">
                    <a:lumMod val="50000"/>
                  </a:schemeClr>
                </a:solidFill>
              </a:rPr>
              <a:t> + 1.645 </a:t>
            </a:r>
            <a:r>
              <a:rPr lang="en-US" sz="1400" dirty="0">
                <a:solidFill>
                  <a:schemeClr val="bg1">
                    <a:lumMod val="50000"/>
                  </a:schemeClr>
                </a:solidFill>
              </a:rPr>
              <a:t>𝜎</a:t>
            </a:r>
          </a:p>
        </p:txBody>
      </p:sp>
      <p:sp>
        <p:nvSpPr>
          <p:cNvPr id="3" name="TextBox 2"/>
          <p:cNvSpPr txBox="1"/>
          <p:nvPr/>
        </p:nvSpPr>
        <p:spPr>
          <a:xfrm>
            <a:off x="70943" y="1025083"/>
            <a:ext cx="8937181" cy="646331"/>
          </a:xfrm>
          <a:prstGeom prst="rect">
            <a:avLst/>
          </a:prstGeom>
          <a:noFill/>
        </p:spPr>
        <p:txBody>
          <a:bodyPr wrap="square" rtlCol="0">
            <a:spAutoFit/>
          </a:bodyPr>
          <a:lstStyle/>
          <a:p>
            <a:pPr marL="285750" lvl="1" indent="-285750">
              <a:buFont typeface="Arial"/>
              <a:buChar char="•"/>
            </a:pPr>
            <a:r>
              <a:rPr lang="en-US" dirty="0"/>
              <a:t>Always in the direction of </a:t>
            </a:r>
            <a:r>
              <a:rPr lang="en-US" dirty="0" smtClean="0"/>
              <a:t>your </a:t>
            </a:r>
            <a:r>
              <a:rPr lang="en-US" dirty="0"/>
              <a:t>alternative hypothesis: </a:t>
            </a:r>
            <a:r>
              <a:rPr lang="en-US" dirty="0" smtClean="0"/>
              <a:t>means are different</a:t>
            </a:r>
          </a:p>
          <a:p>
            <a:pPr marL="285750" lvl="1" indent="-285750">
              <a:buFont typeface="Arial"/>
              <a:buChar char="•"/>
            </a:pPr>
            <a:r>
              <a:rPr lang="en-US" dirty="0" smtClean="0"/>
              <a:t>EXCEL 2 </a:t>
            </a:r>
            <a:r>
              <a:rPr lang="en-US" dirty="0"/>
              <a:t>tailed t</a:t>
            </a:r>
            <a:r>
              <a:rPr lang="en-US" dirty="0" smtClean="0"/>
              <a:t>-</a:t>
            </a:r>
            <a:r>
              <a:rPr lang="en-US" dirty="0"/>
              <a:t>test: </a:t>
            </a:r>
            <a:r>
              <a:rPr lang="en-US" dirty="0">
                <a:solidFill>
                  <a:srgbClr val="000000"/>
                </a:solidFill>
                <a:ea typeface="Lucida Grande"/>
                <a:cs typeface="Lucida Grande"/>
              </a:rPr>
              <a:t> </a:t>
            </a:r>
            <a:r>
              <a:rPr lang="en-US" dirty="0">
                <a:solidFill>
                  <a:schemeClr val="bg1">
                    <a:lumMod val="50000"/>
                  </a:schemeClr>
                </a:solidFill>
                <a:ea typeface="Lucida Grande"/>
                <a:cs typeface="Lucida Grande"/>
              </a:rPr>
              <a:t>TTEST( {2,6,1} , {1,5,4} , </a:t>
            </a:r>
            <a:r>
              <a:rPr lang="en-US" dirty="0" smtClean="0">
                <a:ea typeface="Lucida Grande"/>
                <a:cs typeface="Lucida Grande"/>
              </a:rPr>
              <a:t>2</a:t>
            </a:r>
            <a:r>
              <a:rPr lang="en-US" dirty="0" smtClean="0">
                <a:solidFill>
                  <a:schemeClr val="bg1">
                    <a:lumMod val="50000"/>
                  </a:schemeClr>
                </a:solidFill>
                <a:ea typeface="Lucida Grande"/>
                <a:cs typeface="Lucida Grande"/>
              </a:rPr>
              <a:t>, </a:t>
            </a:r>
            <a:r>
              <a:rPr lang="en-US" dirty="0">
                <a:solidFill>
                  <a:schemeClr val="bg1">
                    <a:lumMod val="50000"/>
                  </a:schemeClr>
                </a:solidFill>
                <a:ea typeface="Lucida Grande"/>
                <a:cs typeface="Lucida Grande"/>
              </a:rPr>
              <a:t>2</a:t>
            </a:r>
            <a:r>
              <a:rPr lang="en-US" dirty="0" smtClean="0">
                <a:solidFill>
                  <a:schemeClr val="bg1">
                    <a:lumMod val="50000"/>
                  </a:schemeClr>
                </a:solidFill>
                <a:ea typeface="Lucida Grande"/>
                <a:cs typeface="Lucida Grande"/>
              </a:rPr>
              <a:t>)</a:t>
            </a:r>
            <a:endParaRPr lang="en-US" dirty="0">
              <a:solidFill>
                <a:schemeClr val="bg1">
                  <a:lumMod val="50000"/>
                </a:schemeClr>
              </a:solidFill>
            </a:endParaRPr>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T-test, 1-tail vs. 2-tails </a:t>
            </a:r>
            <a:r>
              <a:rPr lang="en-US" sz="2500" dirty="0" smtClean="0">
                <a:solidFill>
                  <a:schemeClr val="bg1"/>
                </a:solidFill>
              </a:rPr>
              <a:t>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7" name="Rectangle 16"/>
          <p:cNvSpPr/>
          <p:nvPr/>
        </p:nvSpPr>
        <p:spPr>
          <a:xfrm>
            <a:off x="3219974" y="2261902"/>
            <a:ext cx="2694303" cy="126000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DCB82ED2-ACBB-2046-9075-6288EA005F68}" type="slidenum">
              <a:rPr lang="en-US" smtClean="0"/>
              <a:t>113</a:t>
            </a:fld>
            <a:endParaRPr lang="en-US"/>
          </a:p>
        </p:txBody>
      </p:sp>
      <p:cxnSp>
        <p:nvCxnSpPr>
          <p:cNvPr id="13" name="Straight Arrow Connector 12"/>
          <p:cNvCxnSpPr/>
          <p:nvPr/>
        </p:nvCxnSpPr>
        <p:spPr>
          <a:xfrm flipH="1">
            <a:off x="3867467" y="3135014"/>
            <a:ext cx="258296" cy="113014"/>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993751" y="3130478"/>
            <a:ext cx="290585" cy="123777"/>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8"/>
          <a:stretch>
            <a:fillRect/>
          </a:stretch>
        </p:blipFill>
        <p:spPr>
          <a:xfrm>
            <a:off x="8335175" y="39460"/>
            <a:ext cx="778588" cy="781083"/>
          </a:xfrm>
          <a:prstGeom prst="rect">
            <a:avLst/>
          </a:prstGeom>
        </p:spPr>
      </p:pic>
    </p:spTree>
    <p:extLst>
      <p:ext uri="{BB962C8B-B14F-4D97-AF65-F5344CB8AC3E}">
        <p14:creationId xmlns:p14="http://schemas.microsoft.com/office/powerpoint/2010/main" val="2669300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3174289" y="1674993"/>
            <a:ext cx="2875448" cy="1235286"/>
          </a:xfrm>
          <a:prstGeom prst="rect">
            <a:avLst/>
          </a:prstGeom>
        </p:spPr>
      </p:pic>
      <p:pic>
        <p:nvPicPr>
          <p:cNvPr id="4" name="Picture 3"/>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913376" y="1577957"/>
            <a:ext cx="2874181" cy="1368000"/>
          </a:xfrm>
          <a:prstGeom prst="rect">
            <a:avLst/>
          </a:prstGeom>
        </p:spPr>
      </p:pic>
      <p:pic>
        <p:nvPicPr>
          <p:cNvPr id="5" name="Picture 4"/>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1000"/>
          <a:stretch/>
        </p:blipFill>
        <p:spPr>
          <a:xfrm>
            <a:off x="439738" y="1676314"/>
            <a:ext cx="2761962" cy="1251371"/>
          </a:xfrm>
          <a:prstGeom prst="rect">
            <a:avLst/>
          </a:prstGeom>
        </p:spPr>
      </p:pic>
      <p:sp>
        <p:nvSpPr>
          <p:cNvPr id="8" name="TextBox 7"/>
          <p:cNvSpPr txBox="1"/>
          <p:nvPr/>
        </p:nvSpPr>
        <p:spPr>
          <a:xfrm>
            <a:off x="1276384" y="2056505"/>
            <a:ext cx="999154" cy="523220"/>
          </a:xfrm>
          <a:prstGeom prst="rect">
            <a:avLst/>
          </a:prstGeom>
          <a:noFill/>
        </p:spPr>
        <p:txBody>
          <a:bodyPr wrap="none" rtlCol="0">
            <a:spAutoFit/>
          </a:bodyPr>
          <a:lstStyle/>
          <a:p>
            <a:r>
              <a:rPr lang="en-US" sz="1400" dirty="0" smtClean="0">
                <a:solidFill>
                  <a:srgbClr val="7F7F7F"/>
                </a:solidFill>
              </a:rPr>
              <a:t>5 % of area </a:t>
            </a:r>
          </a:p>
          <a:p>
            <a:r>
              <a:rPr lang="en-US" sz="1400" dirty="0" smtClean="0">
                <a:solidFill>
                  <a:srgbClr val="7F7F7F"/>
                </a:solidFill>
              </a:rPr>
              <a:t>- </a:t>
            </a:r>
            <a:r>
              <a:rPr lang="en-US" sz="1400" dirty="0">
                <a:solidFill>
                  <a:srgbClr val="7F7F7F"/>
                </a:solidFill>
              </a:rPr>
              <a:t>1.645 𝜎 </a:t>
            </a:r>
          </a:p>
        </p:txBody>
      </p:sp>
      <p:sp>
        <p:nvSpPr>
          <p:cNvPr id="7" name="TextBox 6"/>
          <p:cNvSpPr txBox="1"/>
          <p:nvPr/>
        </p:nvSpPr>
        <p:spPr>
          <a:xfrm>
            <a:off x="4125763" y="2049346"/>
            <a:ext cx="958566" cy="738664"/>
          </a:xfrm>
          <a:prstGeom prst="rect">
            <a:avLst/>
          </a:prstGeom>
          <a:noFill/>
        </p:spPr>
        <p:txBody>
          <a:bodyPr wrap="none" rtlCol="0">
            <a:spAutoFit/>
          </a:bodyPr>
          <a:lstStyle/>
          <a:p>
            <a:r>
              <a:rPr lang="en-US" sz="1400" dirty="0" smtClean="0">
                <a:solidFill>
                  <a:srgbClr val="7F7F7F"/>
                </a:solidFill>
              </a:rPr>
              <a:t>5% of area</a:t>
            </a:r>
          </a:p>
          <a:p>
            <a:r>
              <a:rPr lang="en-US" sz="1400" dirty="0" smtClean="0">
                <a:solidFill>
                  <a:srgbClr val="7F7F7F"/>
                </a:solidFill>
              </a:rPr>
              <a:t> </a:t>
            </a:r>
            <a:r>
              <a:rPr lang="en-US" sz="1400" dirty="0">
                <a:solidFill>
                  <a:srgbClr val="7F7F7F"/>
                </a:solidFill>
              </a:rPr>
              <a:t>-</a:t>
            </a:r>
            <a:r>
              <a:rPr lang="en-US" sz="1400" dirty="0" smtClean="0">
                <a:solidFill>
                  <a:srgbClr val="7F7F7F"/>
                </a:solidFill>
              </a:rPr>
              <a:t> </a:t>
            </a:r>
            <a:r>
              <a:rPr lang="en-US" sz="1400" dirty="0">
                <a:solidFill>
                  <a:srgbClr val="7F7F7F"/>
                </a:solidFill>
              </a:rPr>
              <a:t>1.96 𝜎</a:t>
            </a:r>
            <a:endParaRPr lang="en-US" sz="1400" dirty="0" smtClean="0">
              <a:solidFill>
                <a:srgbClr val="7F7F7F"/>
              </a:solidFill>
            </a:endParaRPr>
          </a:p>
          <a:p>
            <a:r>
              <a:rPr lang="en-US" sz="1400" dirty="0" smtClean="0">
                <a:solidFill>
                  <a:srgbClr val="7F7F7F"/>
                </a:solidFill>
              </a:rPr>
              <a:t>+ </a:t>
            </a:r>
            <a:r>
              <a:rPr lang="en-US" sz="1400" dirty="0">
                <a:solidFill>
                  <a:srgbClr val="7F7F7F"/>
                </a:solidFill>
              </a:rPr>
              <a:t>1.96 </a:t>
            </a:r>
            <a:r>
              <a:rPr lang="en-US" sz="1400" dirty="0" smtClean="0">
                <a:solidFill>
                  <a:srgbClr val="7F7F7F"/>
                </a:solidFill>
              </a:rPr>
              <a:t>𝜎</a:t>
            </a:r>
            <a:endParaRPr lang="en-US" sz="1400" dirty="0">
              <a:solidFill>
                <a:srgbClr val="7F7F7F"/>
              </a:solidFill>
            </a:endParaRPr>
          </a:p>
        </p:txBody>
      </p:sp>
      <p:sp>
        <p:nvSpPr>
          <p:cNvPr id="9" name="TextBox 8"/>
          <p:cNvSpPr txBox="1"/>
          <p:nvPr/>
        </p:nvSpPr>
        <p:spPr>
          <a:xfrm>
            <a:off x="6908207" y="2326203"/>
            <a:ext cx="958566" cy="523220"/>
          </a:xfrm>
          <a:prstGeom prst="rect">
            <a:avLst/>
          </a:prstGeom>
          <a:noFill/>
        </p:spPr>
        <p:txBody>
          <a:bodyPr wrap="none" rtlCol="0">
            <a:spAutoFit/>
          </a:bodyPr>
          <a:lstStyle/>
          <a:p>
            <a:r>
              <a:rPr lang="en-US" sz="1400" dirty="0" smtClean="0">
                <a:solidFill>
                  <a:schemeClr val="bg1">
                    <a:lumMod val="50000"/>
                  </a:schemeClr>
                </a:solidFill>
              </a:rPr>
              <a:t>5% of area</a:t>
            </a:r>
          </a:p>
          <a:p>
            <a:r>
              <a:rPr lang="en-US" sz="1400" dirty="0" smtClean="0">
                <a:solidFill>
                  <a:schemeClr val="bg1">
                    <a:lumMod val="50000"/>
                  </a:schemeClr>
                </a:solidFill>
              </a:rPr>
              <a:t> + 1.645 </a:t>
            </a:r>
            <a:r>
              <a:rPr lang="en-US" sz="1400" dirty="0">
                <a:solidFill>
                  <a:schemeClr val="bg1">
                    <a:lumMod val="50000"/>
                  </a:schemeClr>
                </a:solidFill>
              </a:rPr>
              <a:t>𝜎</a:t>
            </a:r>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Hypothesis testing</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0" name="Slide Number Placeholder 9"/>
          <p:cNvSpPr>
            <a:spLocks noGrp="1"/>
          </p:cNvSpPr>
          <p:nvPr>
            <p:ph type="sldNum" sz="quarter" idx="12"/>
          </p:nvPr>
        </p:nvSpPr>
        <p:spPr/>
        <p:txBody>
          <a:bodyPr/>
          <a:lstStyle/>
          <a:p>
            <a:fld id="{DCB82ED2-ACBB-2046-9075-6288EA005F68}" type="slidenum">
              <a:rPr lang="en-US" smtClean="0"/>
              <a:t>114</a:t>
            </a:fld>
            <a:endParaRPr lang="en-US"/>
          </a:p>
        </p:txBody>
      </p:sp>
      <p:cxnSp>
        <p:nvCxnSpPr>
          <p:cNvPr id="13" name="Straight Arrow Connector 12"/>
          <p:cNvCxnSpPr/>
          <p:nvPr/>
        </p:nvCxnSpPr>
        <p:spPr>
          <a:xfrm flipH="1">
            <a:off x="3867467" y="2527109"/>
            <a:ext cx="258296" cy="113014"/>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993751" y="2522573"/>
            <a:ext cx="290585" cy="123777"/>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8"/>
          <a:stretch>
            <a:fillRect/>
          </a:stretch>
        </p:blipFill>
        <p:spPr>
          <a:xfrm>
            <a:off x="8335175" y="39460"/>
            <a:ext cx="778588" cy="781083"/>
          </a:xfrm>
          <a:prstGeom prst="rect">
            <a:avLst/>
          </a:prstGeom>
        </p:spPr>
      </p:pic>
      <p:sp>
        <p:nvSpPr>
          <p:cNvPr id="16" name="TextBox 15"/>
          <p:cNvSpPr txBox="1"/>
          <p:nvPr/>
        </p:nvSpPr>
        <p:spPr>
          <a:xfrm>
            <a:off x="4072074" y="3236029"/>
            <a:ext cx="1212262" cy="923330"/>
          </a:xfrm>
          <a:prstGeom prst="rect">
            <a:avLst/>
          </a:prstGeom>
          <a:noFill/>
        </p:spPr>
        <p:txBody>
          <a:bodyPr wrap="square" rtlCol="0">
            <a:spAutoFit/>
          </a:bodyPr>
          <a:lstStyle/>
          <a:p>
            <a:r>
              <a:rPr lang="en-US" dirty="0" smtClean="0"/>
              <a:t>Two-Tailed</a:t>
            </a:r>
          </a:p>
          <a:p>
            <a:r>
              <a:rPr lang="en-US" dirty="0" smtClean="0"/>
              <a:t>H</a:t>
            </a:r>
            <a:r>
              <a:rPr lang="en-US" baseline="-25000" dirty="0" smtClean="0"/>
              <a:t>0</a:t>
            </a:r>
            <a:r>
              <a:rPr lang="en-US" dirty="0" smtClean="0"/>
              <a:t>:  A = B</a:t>
            </a:r>
            <a:endParaRPr lang="en-US" baseline="-25000" dirty="0" smtClean="0"/>
          </a:p>
          <a:p>
            <a:r>
              <a:rPr lang="en-US" dirty="0" smtClean="0"/>
              <a:t>H</a:t>
            </a:r>
            <a:r>
              <a:rPr lang="en-US" baseline="-25000" dirty="0"/>
              <a:t>a</a:t>
            </a:r>
            <a:r>
              <a:rPr lang="en-US" dirty="0" smtClean="0"/>
              <a:t>:  A </a:t>
            </a:r>
            <a:r>
              <a:rPr lang="en-US" dirty="0"/>
              <a:t>≠ B</a:t>
            </a:r>
            <a:endParaRPr lang="en-US" baseline="-25000" dirty="0"/>
          </a:p>
        </p:txBody>
      </p:sp>
      <p:sp>
        <p:nvSpPr>
          <p:cNvPr id="2" name="Rectangle 1"/>
          <p:cNvSpPr/>
          <p:nvPr/>
        </p:nvSpPr>
        <p:spPr>
          <a:xfrm>
            <a:off x="6760890" y="3236029"/>
            <a:ext cx="1254049" cy="923330"/>
          </a:xfrm>
          <a:prstGeom prst="rect">
            <a:avLst/>
          </a:prstGeom>
        </p:spPr>
        <p:txBody>
          <a:bodyPr wrap="square">
            <a:spAutoFit/>
          </a:bodyPr>
          <a:lstStyle/>
          <a:p>
            <a:r>
              <a:rPr lang="en-US" dirty="0"/>
              <a:t>One-Tailed</a:t>
            </a:r>
          </a:p>
          <a:p>
            <a:r>
              <a:rPr lang="en-US" dirty="0"/>
              <a:t>H</a:t>
            </a:r>
            <a:r>
              <a:rPr lang="en-US" baseline="-25000" dirty="0"/>
              <a:t>0</a:t>
            </a:r>
            <a:r>
              <a:rPr lang="en-US" dirty="0"/>
              <a:t>:  A ≤ B</a:t>
            </a:r>
            <a:endParaRPr lang="en-US" baseline="-25000" dirty="0"/>
          </a:p>
          <a:p>
            <a:r>
              <a:rPr lang="en-US" dirty="0"/>
              <a:t>H</a:t>
            </a:r>
            <a:r>
              <a:rPr lang="en-US" baseline="-25000" dirty="0"/>
              <a:t>a</a:t>
            </a:r>
            <a:r>
              <a:rPr lang="en-US" dirty="0"/>
              <a:t>:  A &gt; B</a:t>
            </a:r>
            <a:endParaRPr lang="en-US" baseline="-25000" dirty="0"/>
          </a:p>
        </p:txBody>
      </p:sp>
      <p:sp>
        <p:nvSpPr>
          <p:cNvPr id="11" name="Rectangle 10"/>
          <p:cNvSpPr/>
          <p:nvPr/>
        </p:nvSpPr>
        <p:spPr>
          <a:xfrm>
            <a:off x="1276384" y="3236029"/>
            <a:ext cx="1267560" cy="923330"/>
          </a:xfrm>
          <a:prstGeom prst="rect">
            <a:avLst/>
          </a:prstGeom>
        </p:spPr>
        <p:txBody>
          <a:bodyPr wrap="square">
            <a:spAutoFit/>
          </a:bodyPr>
          <a:lstStyle/>
          <a:p>
            <a:r>
              <a:rPr lang="en-US" dirty="0"/>
              <a:t>One-Tailed</a:t>
            </a:r>
          </a:p>
          <a:p>
            <a:r>
              <a:rPr lang="en-US" dirty="0"/>
              <a:t>H</a:t>
            </a:r>
            <a:r>
              <a:rPr lang="en-US" baseline="-25000" dirty="0"/>
              <a:t>0</a:t>
            </a:r>
            <a:r>
              <a:rPr lang="en-US" dirty="0"/>
              <a:t>:  A ≥ B</a:t>
            </a:r>
            <a:endParaRPr lang="en-US" baseline="-25000" dirty="0"/>
          </a:p>
          <a:p>
            <a:r>
              <a:rPr lang="en-US" dirty="0"/>
              <a:t>H</a:t>
            </a:r>
            <a:r>
              <a:rPr lang="en-US" baseline="-25000" dirty="0"/>
              <a:t>a</a:t>
            </a:r>
            <a:r>
              <a:rPr lang="en-US" dirty="0"/>
              <a:t>:  A &lt; B</a:t>
            </a:r>
            <a:endParaRPr lang="en-US" baseline="-25000" dirty="0"/>
          </a:p>
        </p:txBody>
      </p:sp>
      <p:sp>
        <p:nvSpPr>
          <p:cNvPr id="19" name="Rectangle 18"/>
          <p:cNvSpPr/>
          <p:nvPr/>
        </p:nvSpPr>
        <p:spPr>
          <a:xfrm>
            <a:off x="439738" y="1033301"/>
            <a:ext cx="6077092" cy="369332"/>
          </a:xfrm>
          <a:prstGeom prst="rect">
            <a:avLst/>
          </a:prstGeom>
        </p:spPr>
        <p:txBody>
          <a:bodyPr wrap="none">
            <a:spAutoFit/>
          </a:bodyPr>
          <a:lstStyle/>
          <a:p>
            <a:pPr marL="285750" indent="-285750"/>
            <a:r>
              <a:rPr lang="en-US" dirty="0"/>
              <a:t>The </a:t>
            </a:r>
            <a:r>
              <a:rPr lang="en-US" dirty="0" smtClean="0"/>
              <a:t>hypothesis that H</a:t>
            </a:r>
            <a:r>
              <a:rPr lang="en-US" baseline="-25000" dirty="0"/>
              <a:t>0</a:t>
            </a:r>
            <a:r>
              <a:rPr lang="en-US" dirty="0" smtClean="0"/>
              <a:t> is true vs. H</a:t>
            </a:r>
            <a:r>
              <a:rPr lang="en-US" baseline="-25000" dirty="0" smtClean="0"/>
              <a:t>a</a:t>
            </a:r>
            <a:r>
              <a:rPr lang="en-US" dirty="0" smtClean="0"/>
              <a:t> the alternative hypothesis</a:t>
            </a:r>
            <a:endParaRPr lang="en-US" dirty="0"/>
          </a:p>
        </p:txBody>
      </p:sp>
    </p:spTree>
    <p:extLst>
      <p:ext uri="{BB962C8B-B14F-4D97-AF65-F5344CB8AC3E}">
        <p14:creationId xmlns:p14="http://schemas.microsoft.com/office/powerpoint/2010/main" val="228558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79064" y="3239262"/>
            <a:ext cx="1359206" cy="92333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One-tailed vs. </a:t>
            </a:r>
            <a:r>
              <a:rPr lang="en-US" sz="2500" dirty="0">
                <a:solidFill>
                  <a:schemeClr val="bg1"/>
                </a:solidFill>
              </a:rPr>
              <a:t>t</a:t>
            </a:r>
            <a:r>
              <a:rPr lang="en-US" sz="2500" dirty="0" smtClean="0">
                <a:solidFill>
                  <a:schemeClr val="bg1"/>
                </a:solidFill>
              </a:rPr>
              <a:t>wo-tailed</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115</a:t>
            </a:fld>
            <a:endParaRPr lang="en-US"/>
          </a:p>
        </p:txBody>
      </p:sp>
      <p:sp>
        <p:nvSpPr>
          <p:cNvPr id="10" name="Rectangle 9"/>
          <p:cNvSpPr/>
          <p:nvPr/>
        </p:nvSpPr>
        <p:spPr>
          <a:xfrm>
            <a:off x="112456" y="1027991"/>
            <a:ext cx="8365867" cy="1200329"/>
          </a:xfrm>
          <a:prstGeom prst="rect">
            <a:avLst/>
          </a:prstGeom>
        </p:spPr>
        <p:txBody>
          <a:bodyPr wrap="square">
            <a:spAutoFit/>
          </a:bodyPr>
          <a:lstStyle/>
          <a:p>
            <a:pPr marL="285750" indent="-285750">
              <a:buFont typeface="Arial"/>
              <a:buChar char="•"/>
            </a:pPr>
            <a:r>
              <a:rPr lang="en-US" dirty="0" smtClean="0">
                <a:solidFill>
                  <a:srgbClr val="000000"/>
                </a:solidFill>
                <a:ea typeface="Lucida Grande"/>
                <a:cs typeface="Lucida Grande"/>
              </a:rPr>
              <a:t>Two-tailed: </a:t>
            </a:r>
          </a:p>
          <a:p>
            <a:pPr marL="742950" lvl="1" indent="-285750">
              <a:buFont typeface="Arial"/>
              <a:buChar char="•"/>
            </a:pPr>
            <a:r>
              <a:rPr lang="en-US" i="1" dirty="0" smtClean="0">
                <a:solidFill>
                  <a:srgbClr val="000000"/>
                </a:solidFill>
                <a:ea typeface="Lucida Grande"/>
                <a:cs typeface="Lucida Grande"/>
              </a:rPr>
              <a:t>You have </a:t>
            </a:r>
            <a:r>
              <a:rPr lang="en-US" i="1" dirty="0">
                <a:solidFill>
                  <a:srgbClr val="000000"/>
                </a:solidFill>
                <a:ea typeface="Lucida Grande"/>
                <a:cs typeface="Lucida Grande"/>
              </a:rPr>
              <a:t>n</a:t>
            </a:r>
            <a:r>
              <a:rPr lang="en-US" i="1" dirty="0" smtClean="0">
                <a:solidFill>
                  <a:srgbClr val="000000"/>
                </a:solidFill>
                <a:ea typeface="Lucida Grande"/>
                <a:cs typeface="Lucida Grande"/>
              </a:rPr>
              <a:t>o hypothesis </a:t>
            </a:r>
            <a:r>
              <a:rPr lang="en-US" i="1" dirty="0">
                <a:solidFill>
                  <a:srgbClr val="000000"/>
                </a:solidFill>
                <a:ea typeface="Lucida Grande"/>
                <a:cs typeface="Lucida Grande"/>
              </a:rPr>
              <a:t>about which one beats the other</a:t>
            </a:r>
            <a:r>
              <a:rPr lang="en-US" i="1" dirty="0" smtClean="0">
                <a:solidFill>
                  <a:srgbClr val="000000"/>
                </a:solidFill>
                <a:ea typeface="Lucida Grande"/>
                <a:cs typeface="Lucida Grande"/>
              </a:rPr>
              <a:t>.</a:t>
            </a:r>
            <a:endParaRPr lang="en-US" dirty="0" smtClean="0">
              <a:solidFill>
                <a:srgbClr val="000000"/>
              </a:solidFill>
              <a:ea typeface="Lucida Grande"/>
              <a:cs typeface="Lucida Grande"/>
            </a:endParaRPr>
          </a:p>
          <a:p>
            <a:pPr marL="285750" indent="-285750">
              <a:buFont typeface="Arial"/>
              <a:buChar char="•"/>
            </a:pPr>
            <a:r>
              <a:rPr lang="en-US" dirty="0" smtClean="0">
                <a:solidFill>
                  <a:srgbClr val="000000"/>
                </a:solidFill>
                <a:ea typeface="Lucida Grande"/>
                <a:cs typeface="Lucida Grande"/>
              </a:rPr>
              <a:t>One-tailed: </a:t>
            </a:r>
          </a:p>
          <a:p>
            <a:pPr marL="742950" lvl="1" indent="-285750">
              <a:buFont typeface="Arial"/>
              <a:buChar char="•"/>
            </a:pPr>
            <a:r>
              <a:rPr lang="en-US" i="1" dirty="0" smtClean="0">
                <a:solidFill>
                  <a:srgbClr val="000000"/>
                </a:solidFill>
                <a:ea typeface="Lucida Grande"/>
                <a:cs typeface="Lucida Grande"/>
              </a:rPr>
              <a:t>Your alternative (or research) hypothesis </a:t>
            </a:r>
            <a:r>
              <a:rPr lang="en-US" i="1" dirty="0">
                <a:solidFill>
                  <a:srgbClr val="000000"/>
                </a:solidFill>
                <a:ea typeface="Lucida Grande"/>
                <a:cs typeface="Lucida Grande"/>
              </a:rPr>
              <a:t>is that B beats </a:t>
            </a:r>
            <a:r>
              <a:rPr lang="en-US" i="1" dirty="0" smtClean="0">
                <a:solidFill>
                  <a:srgbClr val="000000"/>
                </a:solidFill>
                <a:ea typeface="Lucida Grande"/>
                <a:cs typeface="Lucida Grande"/>
              </a:rPr>
              <a:t>A, or the inverse.</a:t>
            </a:r>
            <a:endParaRPr lang="en-US" i="1" dirty="0">
              <a:solidFill>
                <a:srgbClr val="000000"/>
              </a:solidFill>
              <a:ea typeface="Lucida Grande"/>
              <a:cs typeface="Lucida Grande"/>
            </a:endParaRPr>
          </a:p>
        </p:txBody>
      </p:sp>
      <p:sp>
        <p:nvSpPr>
          <p:cNvPr id="12" name="Left Arrow 11"/>
          <p:cNvSpPr/>
          <p:nvPr/>
        </p:nvSpPr>
        <p:spPr>
          <a:xfrm>
            <a:off x="6330783" y="1204668"/>
            <a:ext cx="2569958" cy="587184"/>
          </a:xfrm>
          <a:prstGeom prst="leftArrow">
            <a:avLst/>
          </a:prstGeom>
          <a:solidFill>
            <a:schemeClr val="bg1">
              <a:lumMod val="65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Most frequent question</a:t>
            </a:r>
            <a:endParaRPr lang="en-US" dirty="0"/>
          </a:p>
        </p:txBody>
      </p:sp>
      <p:sp>
        <p:nvSpPr>
          <p:cNvPr id="13" name="TextBox 12"/>
          <p:cNvSpPr txBox="1"/>
          <p:nvPr/>
        </p:nvSpPr>
        <p:spPr>
          <a:xfrm>
            <a:off x="490205" y="3227512"/>
            <a:ext cx="1749142" cy="923330"/>
          </a:xfrm>
          <a:prstGeom prst="rect">
            <a:avLst/>
          </a:prstGeom>
          <a:noFill/>
        </p:spPr>
        <p:txBody>
          <a:bodyPr wrap="square" rtlCol="0">
            <a:spAutoFit/>
          </a:bodyPr>
          <a:lstStyle/>
          <a:p>
            <a:r>
              <a:rPr lang="en-US" dirty="0" smtClean="0"/>
              <a:t>Two-Tailed</a:t>
            </a:r>
          </a:p>
          <a:p>
            <a:r>
              <a:rPr lang="en-US" dirty="0" smtClean="0"/>
              <a:t>H</a:t>
            </a:r>
            <a:r>
              <a:rPr lang="en-US" baseline="-25000" dirty="0" smtClean="0"/>
              <a:t>0</a:t>
            </a:r>
            <a:r>
              <a:rPr lang="en-US" dirty="0" smtClean="0"/>
              <a:t>:  A = B</a:t>
            </a:r>
            <a:endParaRPr lang="en-US" baseline="-25000" dirty="0" smtClean="0"/>
          </a:p>
          <a:p>
            <a:r>
              <a:rPr lang="en-US" dirty="0" smtClean="0"/>
              <a:t>H</a:t>
            </a:r>
            <a:r>
              <a:rPr lang="en-US" baseline="-25000" dirty="0"/>
              <a:t>a</a:t>
            </a:r>
            <a:r>
              <a:rPr lang="en-US" dirty="0" smtClean="0"/>
              <a:t>:  A </a:t>
            </a:r>
            <a:r>
              <a:rPr lang="en-US" dirty="0"/>
              <a:t>≠ B</a:t>
            </a:r>
            <a:endParaRPr lang="en-US" baseline="-25000" dirty="0"/>
          </a:p>
        </p:txBody>
      </p:sp>
      <p:grpSp>
        <p:nvGrpSpPr>
          <p:cNvPr id="2" name="Group 1"/>
          <p:cNvGrpSpPr/>
          <p:nvPr/>
        </p:nvGrpSpPr>
        <p:grpSpPr>
          <a:xfrm>
            <a:off x="2330290" y="3227512"/>
            <a:ext cx="2903817" cy="946220"/>
            <a:chOff x="3004504" y="3809576"/>
            <a:chExt cx="2903817" cy="946220"/>
          </a:xfrm>
        </p:grpSpPr>
        <p:sp>
          <p:nvSpPr>
            <p:cNvPr id="16" name="Rectangle 15"/>
            <p:cNvSpPr/>
            <p:nvPr/>
          </p:nvSpPr>
          <p:spPr>
            <a:xfrm>
              <a:off x="3004504" y="3832466"/>
              <a:ext cx="2811113" cy="92333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004504" y="3809576"/>
              <a:ext cx="1295934" cy="923330"/>
            </a:xfrm>
            <a:prstGeom prst="rect">
              <a:avLst/>
            </a:prstGeom>
            <a:noFill/>
          </p:spPr>
          <p:txBody>
            <a:bodyPr wrap="square" rtlCol="0">
              <a:spAutoFit/>
            </a:bodyPr>
            <a:lstStyle/>
            <a:p>
              <a:r>
                <a:rPr lang="en-US" dirty="0" smtClean="0"/>
                <a:t>One-Tailed</a:t>
              </a:r>
            </a:p>
            <a:p>
              <a:r>
                <a:rPr lang="en-US" dirty="0" smtClean="0"/>
                <a:t>H</a:t>
              </a:r>
              <a:r>
                <a:rPr lang="en-US" baseline="-25000" dirty="0" smtClean="0"/>
                <a:t>0</a:t>
              </a:r>
              <a:r>
                <a:rPr lang="en-US" dirty="0" smtClean="0"/>
                <a:t>:  A ≤ B</a:t>
              </a:r>
              <a:endParaRPr lang="en-US" baseline="-25000" dirty="0" smtClean="0"/>
            </a:p>
            <a:p>
              <a:r>
                <a:rPr lang="en-US" dirty="0" smtClean="0"/>
                <a:t>H</a:t>
              </a:r>
              <a:r>
                <a:rPr lang="en-US" baseline="-25000" dirty="0" smtClean="0"/>
                <a:t>a</a:t>
              </a:r>
              <a:r>
                <a:rPr lang="en-US" dirty="0" smtClean="0"/>
                <a:t>:  A &gt; B</a:t>
              </a:r>
              <a:endParaRPr lang="en-US" baseline="-25000" dirty="0"/>
            </a:p>
          </p:txBody>
        </p:sp>
        <p:sp>
          <p:nvSpPr>
            <p:cNvPr id="15" name="TextBox 14"/>
            <p:cNvSpPr txBox="1"/>
            <p:nvPr/>
          </p:nvSpPr>
          <p:spPr>
            <a:xfrm>
              <a:off x="4612387" y="3809576"/>
              <a:ext cx="1295934" cy="923330"/>
            </a:xfrm>
            <a:prstGeom prst="rect">
              <a:avLst/>
            </a:prstGeom>
            <a:noFill/>
          </p:spPr>
          <p:txBody>
            <a:bodyPr wrap="square" rtlCol="0">
              <a:spAutoFit/>
            </a:bodyPr>
            <a:lstStyle/>
            <a:p>
              <a:r>
                <a:rPr lang="en-US" dirty="0" smtClean="0"/>
                <a:t>One-Tailed</a:t>
              </a:r>
            </a:p>
            <a:p>
              <a:r>
                <a:rPr lang="en-US" dirty="0" smtClean="0"/>
                <a:t>H</a:t>
              </a:r>
              <a:r>
                <a:rPr lang="en-US" baseline="-25000" dirty="0" smtClean="0"/>
                <a:t>0</a:t>
              </a:r>
              <a:r>
                <a:rPr lang="en-US" dirty="0" smtClean="0"/>
                <a:t>:  A ≥ B</a:t>
              </a:r>
              <a:endParaRPr lang="en-US" baseline="-25000" dirty="0" smtClean="0"/>
            </a:p>
            <a:p>
              <a:r>
                <a:rPr lang="en-US" dirty="0" smtClean="0"/>
                <a:t>H</a:t>
              </a:r>
              <a:r>
                <a:rPr lang="en-US" baseline="-25000" dirty="0" smtClean="0"/>
                <a:t>a</a:t>
              </a:r>
              <a:r>
                <a:rPr lang="en-US" dirty="0" smtClean="0"/>
                <a:t>:  A </a:t>
              </a:r>
              <a:r>
                <a:rPr lang="en-US" dirty="0"/>
                <a:t>&lt;</a:t>
              </a:r>
              <a:r>
                <a:rPr lang="en-US" dirty="0" smtClean="0"/>
                <a:t> B</a:t>
              </a:r>
              <a:endParaRPr lang="en-US" baseline="-25000" dirty="0"/>
            </a:p>
          </p:txBody>
        </p:sp>
      </p:grpSp>
      <p:sp>
        <p:nvSpPr>
          <p:cNvPr id="18" name="TextBox 17"/>
          <p:cNvSpPr txBox="1"/>
          <p:nvPr/>
        </p:nvSpPr>
        <p:spPr>
          <a:xfrm>
            <a:off x="399428" y="2469187"/>
            <a:ext cx="4826962" cy="646331"/>
          </a:xfrm>
          <a:prstGeom prst="rect">
            <a:avLst/>
          </a:prstGeom>
          <a:noFill/>
        </p:spPr>
        <p:txBody>
          <a:bodyPr wrap="none" rtlCol="0">
            <a:spAutoFit/>
          </a:bodyPr>
          <a:lstStyle/>
          <a:p>
            <a:r>
              <a:rPr lang="en-US" dirty="0" smtClean="0"/>
              <a:t>H</a:t>
            </a:r>
            <a:r>
              <a:rPr lang="en-US" baseline="-25000" dirty="0" smtClean="0"/>
              <a:t>0</a:t>
            </a:r>
            <a:r>
              <a:rPr lang="en-US" dirty="0" smtClean="0"/>
              <a:t> : the currently accepted value for a parameter</a:t>
            </a:r>
          </a:p>
          <a:p>
            <a:r>
              <a:rPr lang="en-US" dirty="0" smtClean="0"/>
              <a:t>H</a:t>
            </a:r>
            <a:r>
              <a:rPr lang="en-US" baseline="-25000" dirty="0" smtClean="0"/>
              <a:t>a</a:t>
            </a:r>
            <a:r>
              <a:rPr lang="en-US" dirty="0" smtClean="0"/>
              <a:t>: the research hypothesis. Claim to be tested</a:t>
            </a:r>
            <a:endParaRPr lang="en-US" dirty="0"/>
          </a:p>
        </p:txBody>
      </p:sp>
      <p:sp>
        <p:nvSpPr>
          <p:cNvPr id="19" name="TextBox 18"/>
          <p:cNvSpPr txBox="1"/>
          <p:nvPr/>
        </p:nvSpPr>
        <p:spPr>
          <a:xfrm>
            <a:off x="5488937" y="3268476"/>
            <a:ext cx="2415329" cy="923330"/>
          </a:xfrm>
          <a:prstGeom prst="rect">
            <a:avLst/>
          </a:prstGeom>
          <a:noFill/>
          <a:ln>
            <a:solidFill>
              <a:schemeClr val="bg1">
                <a:lumMod val="65000"/>
              </a:schemeClr>
            </a:solidFill>
          </a:ln>
        </p:spPr>
        <p:txBody>
          <a:bodyPr wrap="square" rtlCol="0">
            <a:spAutoFit/>
          </a:bodyPr>
          <a:lstStyle/>
          <a:p>
            <a:r>
              <a:rPr lang="en-US" dirty="0" smtClean="0"/>
              <a:t>Two possible outcomes:</a:t>
            </a:r>
          </a:p>
          <a:p>
            <a:pPr marL="285750" indent="-285750">
              <a:buFont typeface="Arial"/>
              <a:buChar char="•"/>
            </a:pPr>
            <a:r>
              <a:rPr lang="en-US" dirty="0" smtClean="0"/>
              <a:t>Reject H</a:t>
            </a:r>
            <a:r>
              <a:rPr lang="en-US" baseline="-25000" dirty="0" smtClean="0"/>
              <a:t>0</a:t>
            </a:r>
          </a:p>
          <a:p>
            <a:pPr marL="285750" indent="-285750">
              <a:buFont typeface="Arial"/>
              <a:buChar char="•"/>
            </a:pPr>
            <a:r>
              <a:rPr lang="en-US" dirty="0" smtClean="0"/>
              <a:t>Fail to Reject H</a:t>
            </a:r>
            <a:r>
              <a:rPr lang="en-US" baseline="-25000" dirty="0" smtClean="0"/>
              <a:t>0</a:t>
            </a:r>
            <a:endParaRPr lang="en-US" baseline="-25000" dirty="0"/>
          </a:p>
        </p:txBody>
      </p:sp>
      <p:pic>
        <p:nvPicPr>
          <p:cNvPr id="20" name="Picture 1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0901083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8877" y="1053584"/>
            <a:ext cx="8820861" cy="2308324"/>
          </a:xfrm>
          <a:prstGeom prst="rect">
            <a:avLst/>
          </a:prstGeom>
          <a:noFill/>
        </p:spPr>
        <p:txBody>
          <a:bodyPr wrap="square" rtlCol="0">
            <a:spAutoFit/>
          </a:bodyPr>
          <a:lstStyle/>
          <a:p>
            <a:pPr marL="285750" indent="-285750">
              <a:buFont typeface="Arial"/>
              <a:buChar char="•"/>
            </a:pPr>
            <a:r>
              <a:rPr lang="en-CA" dirty="0" smtClean="0"/>
              <a:t>Statistical power </a:t>
            </a:r>
            <a:r>
              <a:rPr lang="en-CA" dirty="0"/>
              <a:t>is the probability that the test correctly rejects the null hypothesis </a:t>
            </a:r>
            <a:r>
              <a:rPr lang="en-CA" dirty="0" err="1" smtClean="0"/>
              <a:t>H</a:t>
            </a:r>
            <a:r>
              <a:rPr lang="en-CA" baseline="-25000" dirty="0" err="1" smtClean="0"/>
              <a:t>o</a:t>
            </a:r>
            <a:r>
              <a:rPr lang="en-CA" dirty="0" smtClean="0"/>
              <a:t> </a:t>
            </a:r>
            <a:r>
              <a:rPr lang="en-CA" dirty="0"/>
              <a:t>when a specific alternative hypothesis </a:t>
            </a:r>
            <a:r>
              <a:rPr lang="en-CA" dirty="0" smtClean="0"/>
              <a:t>H</a:t>
            </a:r>
            <a:r>
              <a:rPr lang="en-CA" baseline="-25000" dirty="0" smtClean="0"/>
              <a:t>a</a:t>
            </a:r>
            <a:r>
              <a:rPr lang="en-CA" dirty="0" smtClean="0"/>
              <a:t> </a:t>
            </a:r>
            <a:r>
              <a:rPr lang="en-CA" dirty="0"/>
              <a:t>is true</a:t>
            </a:r>
          </a:p>
          <a:p>
            <a:endParaRPr lang="en-CA" dirty="0" smtClean="0"/>
          </a:p>
          <a:p>
            <a:pPr marL="285750" indent="-285750">
              <a:buFont typeface="Arial"/>
              <a:buChar char="•"/>
            </a:pPr>
            <a:r>
              <a:rPr lang="en-CA" b="1" dirty="0" smtClean="0"/>
              <a:t>Type </a:t>
            </a:r>
            <a:r>
              <a:rPr lang="en-CA" b="1" dirty="0"/>
              <a:t>II </a:t>
            </a:r>
            <a:r>
              <a:rPr lang="en-CA" b="1" dirty="0" smtClean="0"/>
              <a:t>error </a:t>
            </a:r>
            <a:r>
              <a:rPr lang="en-CA" dirty="0" smtClean="0"/>
              <a:t>is when a study concludes that there is </a:t>
            </a:r>
            <a:r>
              <a:rPr lang="en-CA" u="sng" dirty="0" smtClean="0"/>
              <a:t>NO effect </a:t>
            </a:r>
            <a:r>
              <a:rPr lang="en-CA" dirty="0" smtClean="0"/>
              <a:t>when in fact </a:t>
            </a:r>
            <a:r>
              <a:rPr lang="en-CA" u="sng" dirty="0"/>
              <a:t>there is </a:t>
            </a:r>
            <a:r>
              <a:rPr lang="en-CA" u="sng" dirty="0" smtClean="0"/>
              <a:t>one</a:t>
            </a:r>
            <a:endParaRPr lang="en-CA" dirty="0"/>
          </a:p>
          <a:p>
            <a:pPr marL="742950" lvl="1" indent="-285750">
              <a:buFont typeface="Arial"/>
              <a:buChar char="•"/>
            </a:pPr>
            <a:r>
              <a:rPr lang="en-CA" dirty="0" smtClean="0"/>
              <a:t>We fail to reject </a:t>
            </a:r>
            <a:r>
              <a:rPr lang="en-CA" dirty="0" err="1" smtClean="0"/>
              <a:t>H</a:t>
            </a:r>
            <a:r>
              <a:rPr lang="en-CA" baseline="-25000" dirty="0" err="1" smtClean="0"/>
              <a:t>o</a:t>
            </a:r>
            <a:r>
              <a:rPr lang="en-CA" dirty="0" smtClean="0"/>
              <a:t> when we should</a:t>
            </a:r>
          </a:p>
          <a:p>
            <a:pPr marL="285750" indent="-285750">
              <a:buFont typeface="Arial"/>
              <a:buChar char="•"/>
            </a:pPr>
            <a:endParaRPr lang="en-CA" dirty="0"/>
          </a:p>
          <a:p>
            <a:pPr marL="285750" indent="-285750">
              <a:buFont typeface="Arial"/>
              <a:buChar char="•"/>
            </a:pPr>
            <a:r>
              <a:rPr lang="en-CA" dirty="0" smtClean="0"/>
              <a:t>One can compute the statistical power of a test to determine if the sample size is large enough, or, how many participants would be required to detect an effect.</a:t>
            </a:r>
            <a:endParaRPr lang="en-CA" dirty="0"/>
          </a:p>
        </p:txBody>
      </p:sp>
      <p:sp>
        <p:nvSpPr>
          <p:cNvPr id="16"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Statistical power definition</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116</a:t>
            </a:fld>
            <a:endParaRPr lang="en-US"/>
          </a:p>
        </p:txBody>
      </p:sp>
      <p:pic>
        <p:nvPicPr>
          <p:cNvPr id="18" name="Picture 1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7145258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9459" y="1450025"/>
            <a:ext cx="1352347" cy="848448"/>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l="6389" t="6767" r="4969"/>
          <a:stretch/>
        </p:blipFill>
        <p:spPr>
          <a:xfrm>
            <a:off x="113529" y="3343095"/>
            <a:ext cx="1089262" cy="815027"/>
          </a:xfrm>
          <a:prstGeom prst="rect">
            <a:avLst/>
          </a:prstGeom>
        </p:spPr>
      </p:pic>
      <p:pic>
        <p:nvPicPr>
          <p:cNvPr id="10" name="Picture 9"/>
          <p:cNvPicPr>
            <a:picLocks noChangeAspect="1"/>
          </p:cNvPicPr>
          <p:nvPr/>
        </p:nvPicPr>
        <p:blipFill>
          <a:blip r:embed="rId5"/>
          <a:stretch>
            <a:fillRect/>
          </a:stretch>
        </p:blipFill>
        <p:spPr>
          <a:xfrm>
            <a:off x="3659599" y="1180767"/>
            <a:ext cx="1972176" cy="1371600"/>
          </a:xfrm>
          <a:prstGeom prst="rect">
            <a:avLst/>
          </a:prstGeom>
        </p:spPr>
      </p:pic>
      <p:pic>
        <p:nvPicPr>
          <p:cNvPr id="11" name="Picture 10"/>
          <p:cNvPicPr>
            <a:picLocks noChangeAspect="1"/>
          </p:cNvPicPr>
          <p:nvPr/>
        </p:nvPicPr>
        <p:blipFill>
          <a:blip r:embed="rId6"/>
          <a:stretch>
            <a:fillRect/>
          </a:stretch>
        </p:blipFill>
        <p:spPr>
          <a:xfrm>
            <a:off x="3659599" y="3071027"/>
            <a:ext cx="2614597" cy="1348326"/>
          </a:xfrm>
          <a:prstGeom prst="rect">
            <a:avLst/>
          </a:prstGeom>
        </p:spPr>
      </p:pic>
      <p:sp>
        <p:nvSpPr>
          <p:cNvPr id="12" name="TextBox 11"/>
          <p:cNvSpPr txBox="1"/>
          <p:nvPr/>
        </p:nvSpPr>
        <p:spPr>
          <a:xfrm>
            <a:off x="68877" y="1053584"/>
            <a:ext cx="2125838"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Between subjects</a:t>
            </a:r>
            <a:endParaRPr lang="en-US" dirty="0"/>
          </a:p>
        </p:txBody>
      </p:sp>
      <p:sp>
        <p:nvSpPr>
          <p:cNvPr id="13" name="TextBox 12"/>
          <p:cNvSpPr txBox="1"/>
          <p:nvPr/>
        </p:nvSpPr>
        <p:spPr>
          <a:xfrm>
            <a:off x="68877" y="2973763"/>
            <a:ext cx="1925527"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Within subjects</a:t>
            </a:r>
            <a:endParaRPr lang="en-US" dirty="0"/>
          </a:p>
        </p:txBody>
      </p:sp>
      <p:pic>
        <p:nvPicPr>
          <p:cNvPr id="14" name="Picture 13"/>
          <p:cNvPicPr>
            <a:picLocks noChangeAspect="1"/>
          </p:cNvPicPr>
          <p:nvPr/>
        </p:nvPicPr>
        <p:blipFill>
          <a:blip r:embed="rId7"/>
          <a:stretch>
            <a:fillRect/>
          </a:stretch>
        </p:blipFill>
        <p:spPr>
          <a:xfrm>
            <a:off x="1948162" y="3301219"/>
            <a:ext cx="1174911" cy="466703"/>
          </a:xfrm>
          <a:prstGeom prst="rect">
            <a:avLst/>
          </a:prstGeom>
          <a:ln>
            <a:solidFill>
              <a:schemeClr val="bg1">
                <a:lumMod val="50000"/>
              </a:schemeClr>
            </a:solidFill>
          </a:ln>
        </p:spPr>
      </p:pic>
      <p:pic>
        <p:nvPicPr>
          <p:cNvPr id="15" name="Picture 14"/>
          <p:cNvPicPr>
            <a:picLocks noChangeAspect="1"/>
          </p:cNvPicPr>
          <p:nvPr/>
        </p:nvPicPr>
        <p:blipFill>
          <a:blip r:embed="rId8"/>
          <a:stretch>
            <a:fillRect/>
          </a:stretch>
        </p:blipFill>
        <p:spPr>
          <a:xfrm>
            <a:off x="1927569" y="1450025"/>
            <a:ext cx="1170040" cy="453375"/>
          </a:xfrm>
          <a:prstGeom prst="rect">
            <a:avLst/>
          </a:prstGeom>
          <a:ln>
            <a:solidFill>
              <a:schemeClr val="bg1">
                <a:lumMod val="50000"/>
              </a:schemeClr>
            </a:solidFill>
          </a:ln>
        </p:spPr>
      </p:pic>
      <p:sp>
        <p:nvSpPr>
          <p:cNvPr id="16"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Statistical power with t-tests – within vs. between subjects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1835801" y="1912907"/>
            <a:ext cx="1779003" cy="276999"/>
          </a:xfrm>
          <a:prstGeom prst="rect">
            <a:avLst/>
          </a:prstGeom>
          <a:noFill/>
        </p:spPr>
        <p:txBody>
          <a:bodyPr wrap="none" rtlCol="0">
            <a:spAutoFit/>
          </a:bodyPr>
          <a:lstStyle/>
          <a:p>
            <a:r>
              <a:rPr lang="en-CA" sz="1200" dirty="0" smtClean="0">
                <a:solidFill>
                  <a:schemeClr val="bg1">
                    <a:lumMod val="50000"/>
                  </a:schemeClr>
                </a:solidFill>
              </a:rPr>
              <a:t>p = 0.6 </a:t>
            </a:r>
            <a:r>
              <a:rPr lang="en-CA" sz="1200" dirty="0" smtClean="0">
                <a:solidFill>
                  <a:schemeClr val="bg1">
                    <a:lumMod val="50000"/>
                  </a:schemeClr>
                </a:solidFill>
                <a:latin typeface="Wingdings"/>
                <a:ea typeface="Wingdings"/>
                <a:cs typeface="Wingdings"/>
                <a:sym typeface="Wingdings"/>
              </a:rPr>
              <a:t></a:t>
            </a:r>
            <a:r>
              <a:rPr lang="en-CA" sz="1200" dirty="0" smtClean="0">
                <a:solidFill>
                  <a:schemeClr val="bg1">
                    <a:lumMod val="50000"/>
                  </a:schemeClr>
                </a:solidFill>
              </a:rPr>
              <a:t> fail to reject H</a:t>
            </a:r>
            <a:r>
              <a:rPr lang="en-CA" sz="1200" baseline="-25000" dirty="0" smtClean="0">
                <a:solidFill>
                  <a:schemeClr val="bg1">
                    <a:lumMod val="50000"/>
                  </a:schemeClr>
                </a:solidFill>
              </a:rPr>
              <a:t>o</a:t>
            </a:r>
            <a:endParaRPr lang="en-CA" sz="1200" baseline="-25000" dirty="0">
              <a:solidFill>
                <a:schemeClr val="bg1">
                  <a:lumMod val="50000"/>
                </a:schemeClr>
              </a:solidFill>
            </a:endParaRPr>
          </a:p>
        </p:txBody>
      </p:sp>
      <p:sp>
        <p:nvSpPr>
          <p:cNvPr id="17" name="TextBox 16"/>
          <p:cNvSpPr txBox="1"/>
          <p:nvPr/>
        </p:nvSpPr>
        <p:spPr>
          <a:xfrm>
            <a:off x="1861104" y="3745190"/>
            <a:ext cx="1463411" cy="276999"/>
          </a:xfrm>
          <a:prstGeom prst="rect">
            <a:avLst/>
          </a:prstGeom>
          <a:noFill/>
        </p:spPr>
        <p:txBody>
          <a:bodyPr wrap="none" rtlCol="0">
            <a:spAutoFit/>
          </a:bodyPr>
          <a:lstStyle/>
          <a:p>
            <a:r>
              <a:rPr lang="en-CA" sz="1200" dirty="0" smtClean="0">
                <a:solidFill>
                  <a:schemeClr val="bg1">
                    <a:lumMod val="50000"/>
                  </a:schemeClr>
                </a:solidFill>
              </a:rPr>
              <a:t>p = 0.02 </a:t>
            </a:r>
            <a:r>
              <a:rPr lang="en-CA" sz="1200" dirty="0" smtClean="0">
                <a:solidFill>
                  <a:schemeClr val="bg1">
                    <a:lumMod val="50000"/>
                  </a:schemeClr>
                </a:solidFill>
                <a:latin typeface="Wingdings"/>
                <a:ea typeface="Wingdings"/>
                <a:cs typeface="Wingdings"/>
                <a:sym typeface="Wingdings"/>
              </a:rPr>
              <a:t></a:t>
            </a:r>
            <a:r>
              <a:rPr lang="en-CA" sz="1200" dirty="0" smtClean="0">
                <a:solidFill>
                  <a:schemeClr val="bg1">
                    <a:lumMod val="50000"/>
                  </a:schemeClr>
                </a:solidFill>
              </a:rPr>
              <a:t> reject </a:t>
            </a:r>
            <a:r>
              <a:rPr lang="en-CA" sz="1200" dirty="0">
                <a:solidFill>
                  <a:schemeClr val="bg1">
                    <a:lumMod val="50000"/>
                  </a:schemeClr>
                </a:solidFill>
              </a:rPr>
              <a:t>H</a:t>
            </a:r>
            <a:r>
              <a:rPr lang="en-CA" sz="1200" baseline="-25000" dirty="0">
                <a:solidFill>
                  <a:schemeClr val="bg1">
                    <a:lumMod val="50000"/>
                  </a:schemeClr>
                </a:solidFill>
              </a:rPr>
              <a:t>o</a:t>
            </a:r>
            <a:endParaRPr lang="en-CA" sz="1200" dirty="0">
              <a:solidFill>
                <a:schemeClr val="bg1">
                  <a:lumMod val="50000"/>
                </a:schemeClr>
              </a:solidFill>
            </a:endParaRPr>
          </a:p>
        </p:txBody>
      </p:sp>
      <p:sp>
        <p:nvSpPr>
          <p:cNvPr id="5" name="TextBox 4"/>
          <p:cNvSpPr txBox="1"/>
          <p:nvPr/>
        </p:nvSpPr>
        <p:spPr>
          <a:xfrm>
            <a:off x="140453" y="4619233"/>
            <a:ext cx="3544560" cy="369332"/>
          </a:xfrm>
          <a:prstGeom prst="rect">
            <a:avLst/>
          </a:prstGeom>
          <a:noFill/>
        </p:spPr>
        <p:txBody>
          <a:bodyPr wrap="none" rtlCol="0">
            <a:spAutoFit/>
          </a:bodyPr>
          <a:lstStyle/>
          <a:p>
            <a:r>
              <a:rPr lang="en-CA" dirty="0" smtClean="0">
                <a:solidFill>
                  <a:srgbClr val="7F7F7F"/>
                </a:solidFill>
              </a:rPr>
              <a:t>See file: </a:t>
            </a:r>
            <a:r>
              <a:rPr lang="en-CA" dirty="0" err="1" smtClean="0">
                <a:solidFill>
                  <a:srgbClr val="7F7F7F"/>
                </a:solidFill>
              </a:rPr>
              <a:t>tTestBetweenVsWithin.xlsx</a:t>
            </a:r>
            <a:endParaRPr lang="en-CA" dirty="0">
              <a:solidFill>
                <a:srgbClr val="7F7F7F"/>
              </a:solidFill>
            </a:endParaRPr>
          </a:p>
        </p:txBody>
      </p:sp>
      <p:sp>
        <p:nvSpPr>
          <p:cNvPr id="6" name="TextBox 5"/>
          <p:cNvSpPr txBox="1"/>
          <p:nvPr/>
        </p:nvSpPr>
        <p:spPr>
          <a:xfrm>
            <a:off x="6743076" y="2451520"/>
            <a:ext cx="2292130" cy="2246769"/>
          </a:xfrm>
          <a:prstGeom prst="rect">
            <a:avLst/>
          </a:prstGeom>
          <a:noFill/>
          <a:ln>
            <a:solidFill>
              <a:srgbClr val="7F7F7F"/>
            </a:solidFill>
          </a:ln>
          <a:effectLst/>
        </p:spPr>
        <p:txBody>
          <a:bodyPr wrap="square" rtlCol="0">
            <a:spAutoFit/>
          </a:bodyPr>
          <a:lstStyle/>
          <a:p>
            <a:r>
              <a:rPr lang="en-US" sz="1400" dirty="0" smtClean="0">
                <a:solidFill>
                  <a:srgbClr val="7F7F7F"/>
                </a:solidFill>
              </a:rPr>
              <a:t>Note: a bigger divisor makes the t score smaller. All things being equal, the bigger the t score, the more likely we are to reject H</a:t>
            </a:r>
            <a:r>
              <a:rPr lang="en-US" sz="1400" baseline="-25000" dirty="0" smtClean="0">
                <a:solidFill>
                  <a:srgbClr val="7F7F7F"/>
                </a:solidFill>
              </a:rPr>
              <a:t>0</a:t>
            </a:r>
            <a:r>
              <a:rPr lang="en-US" sz="1400" dirty="0" smtClean="0">
                <a:solidFill>
                  <a:srgbClr val="7F7F7F"/>
                </a:solidFill>
              </a:rPr>
              <a:t>. Recall that the t score is the number of standard deviations from the mean.</a:t>
            </a:r>
            <a:r>
              <a:rPr lang="en-US" sz="1400" dirty="0">
                <a:solidFill>
                  <a:srgbClr val="7F7F7F"/>
                </a:solidFill>
              </a:rPr>
              <a:t> </a:t>
            </a:r>
            <a:r>
              <a:rPr lang="en-US" sz="1400" dirty="0" smtClean="0">
                <a:solidFill>
                  <a:srgbClr val="7F7F7F"/>
                </a:solidFill>
              </a:rPr>
              <a:t>-3.04 is much further away from the mean than -0.55</a:t>
            </a:r>
            <a:endParaRPr lang="en-US" sz="1400" dirty="0">
              <a:solidFill>
                <a:srgbClr val="7F7F7F"/>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117</a:t>
            </a:fld>
            <a:endParaRPr lang="en-US"/>
          </a:p>
        </p:txBody>
      </p:sp>
      <p:pic>
        <p:nvPicPr>
          <p:cNvPr id="18" name="Picture 17"/>
          <p:cNvPicPr>
            <a:picLocks noChangeAspect="1"/>
          </p:cNvPicPr>
          <p:nvPr/>
        </p:nvPicPr>
        <p:blipFill>
          <a:blip r:embed="rId9"/>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7409822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38" y="1047820"/>
            <a:ext cx="8229600" cy="3394472"/>
          </a:xfrm>
        </p:spPr>
        <p:txBody>
          <a:bodyPr/>
          <a:lstStyle/>
          <a:p>
            <a:r>
              <a:rPr lang="en-US" sz="1800" dirty="0"/>
              <a:t>You designed a </a:t>
            </a:r>
            <a:r>
              <a:rPr lang="en-US" sz="1800" dirty="0" smtClean="0"/>
              <a:t>within-subject experiment on 12 participants. You tested two versions of the menus in a game. Each </a:t>
            </a:r>
            <a:r>
              <a:rPr lang="en-US" sz="1800" dirty="0"/>
              <a:t>participant </a:t>
            </a:r>
            <a:r>
              <a:rPr lang="en-US" sz="1800" dirty="0" smtClean="0"/>
              <a:t>tested both versions and </a:t>
            </a:r>
            <a:r>
              <a:rPr lang="en-US" sz="1800" dirty="0"/>
              <a:t>filled out </a:t>
            </a:r>
            <a:r>
              <a:rPr lang="en-US" sz="1800" dirty="0" smtClean="0"/>
              <a:t>a SUS questionnaire per version. </a:t>
            </a:r>
            <a:r>
              <a:rPr lang="en-US" sz="1800" dirty="0"/>
              <a:t>You want to compare the SUS scores to determine which version </a:t>
            </a:r>
            <a:r>
              <a:rPr lang="en-US" sz="1800" dirty="0" smtClean="0"/>
              <a:t>is easier to use and learn, @ 95% certainty</a:t>
            </a:r>
            <a:endParaRPr lang="en-US" sz="1800" dirty="0"/>
          </a:p>
        </p:txBody>
      </p:sp>
      <p:sp>
        <p:nvSpPr>
          <p:cNvPr id="5" name="Title 1"/>
          <p:cNvSpPr txBox="1">
            <a:spLocks/>
          </p:cNvSpPr>
          <p:nvPr/>
        </p:nvSpPr>
        <p:spPr>
          <a:xfrm>
            <a:off x="9525"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t-</a:t>
            </a:r>
            <a:r>
              <a:rPr lang="en-US" sz="2500" dirty="0">
                <a:solidFill>
                  <a:schemeClr val="bg1"/>
                </a:solidFill>
              </a:rPr>
              <a:t>t</a:t>
            </a:r>
            <a:r>
              <a:rPr lang="en-US" sz="2500" dirty="0" smtClean="0">
                <a:solidFill>
                  <a:schemeClr val="bg1"/>
                </a:solidFill>
              </a:rPr>
              <a:t>est on SUS scores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2" name="Picture 1"/>
          <p:cNvPicPr>
            <a:picLocks noChangeAspect="1"/>
          </p:cNvPicPr>
          <p:nvPr/>
        </p:nvPicPr>
        <p:blipFill>
          <a:blip r:embed="rId2"/>
          <a:stretch>
            <a:fillRect/>
          </a:stretch>
        </p:blipFill>
        <p:spPr>
          <a:xfrm>
            <a:off x="443024" y="2276660"/>
            <a:ext cx="2157047" cy="2439278"/>
          </a:xfrm>
          <a:prstGeom prst="rect">
            <a:avLst/>
          </a:prstGeom>
        </p:spPr>
      </p:pic>
      <p:sp>
        <p:nvSpPr>
          <p:cNvPr id="6" name="Slide Number Placeholder 5"/>
          <p:cNvSpPr>
            <a:spLocks noGrp="1"/>
          </p:cNvSpPr>
          <p:nvPr>
            <p:ph type="sldNum" sz="quarter" idx="12"/>
          </p:nvPr>
        </p:nvSpPr>
        <p:spPr/>
        <p:txBody>
          <a:bodyPr/>
          <a:lstStyle/>
          <a:p>
            <a:fld id="{DCB82ED2-ACBB-2046-9075-6288EA005F68}" type="slidenum">
              <a:rPr lang="en-US" smtClean="0"/>
              <a:t>118</a:t>
            </a:fld>
            <a:endParaRPr lang="en-US"/>
          </a:p>
        </p:txBody>
      </p:sp>
      <p:sp>
        <p:nvSpPr>
          <p:cNvPr id="4" name="TextBox 3"/>
          <p:cNvSpPr txBox="1"/>
          <p:nvPr/>
        </p:nvSpPr>
        <p:spPr>
          <a:xfrm>
            <a:off x="2968606" y="2370535"/>
            <a:ext cx="3483045" cy="369332"/>
          </a:xfrm>
          <a:prstGeom prst="rect">
            <a:avLst/>
          </a:prstGeom>
          <a:noFill/>
        </p:spPr>
        <p:txBody>
          <a:bodyPr wrap="none" rtlCol="0">
            <a:spAutoFit/>
          </a:bodyPr>
          <a:lstStyle/>
          <a:p>
            <a:r>
              <a:rPr lang="en-US" dirty="0" smtClean="0">
                <a:solidFill>
                  <a:srgbClr val="7F7F7F"/>
                </a:solidFill>
              </a:rPr>
              <a:t>Use file: </a:t>
            </a:r>
            <a:r>
              <a:rPr lang="en-US" dirty="0" err="1" smtClean="0">
                <a:solidFill>
                  <a:srgbClr val="7F7F7F"/>
                </a:solidFill>
              </a:rPr>
              <a:t>ttestSUSExercise_data.xlsx</a:t>
            </a:r>
            <a:endParaRPr lang="en-US" dirty="0">
              <a:solidFill>
                <a:srgbClr val="7F7F7F"/>
              </a:solidFill>
            </a:endParaRPr>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79830878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38" y="1047820"/>
            <a:ext cx="8229600" cy="3394472"/>
          </a:xfrm>
        </p:spPr>
        <p:txBody>
          <a:bodyPr/>
          <a:lstStyle/>
          <a:p>
            <a:r>
              <a:rPr lang="en-US" sz="1800" dirty="0" smtClean="0"/>
              <a:t>Menu A is better</a:t>
            </a:r>
          </a:p>
          <a:p>
            <a:r>
              <a:rPr lang="en-US" sz="1800" dirty="0">
                <a:solidFill>
                  <a:srgbClr val="7F7F7F"/>
                </a:solidFill>
              </a:rPr>
              <a:t>See file: </a:t>
            </a:r>
            <a:r>
              <a:rPr lang="en-US" sz="1800" dirty="0" err="1">
                <a:solidFill>
                  <a:srgbClr val="7F7F7F"/>
                </a:solidFill>
              </a:rPr>
              <a:t>ttestSUSExercise.xlsx</a:t>
            </a:r>
            <a:endParaRPr lang="en-US" sz="1800" dirty="0">
              <a:solidFill>
                <a:srgbClr val="7F7F7F"/>
              </a:solidFill>
            </a:endParaRPr>
          </a:p>
          <a:p>
            <a:endParaRPr lang="en-US" sz="1800" dirty="0"/>
          </a:p>
        </p:txBody>
      </p:sp>
      <p:sp>
        <p:nvSpPr>
          <p:cNvPr id="5" name="Title 1"/>
          <p:cNvSpPr txBox="1">
            <a:spLocks/>
          </p:cNvSpPr>
          <p:nvPr/>
        </p:nvSpPr>
        <p:spPr>
          <a:xfrm>
            <a:off x="9525"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Exercise </a:t>
            </a:r>
            <a:r>
              <a:rPr lang="en-US" sz="2500" dirty="0" smtClean="0">
                <a:solidFill>
                  <a:schemeClr val="bg1"/>
                </a:solidFill>
              </a:rPr>
              <a:t>solution: t-</a:t>
            </a:r>
            <a:r>
              <a:rPr lang="en-US" sz="2500" dirty="0">
                <a:solidFill>
                  <a:schemeClr val="bg1"/>
                </a:solidFill>
              </a:rPr>
              <a:t>t</a:t>
            </a:r>
            <a:r>
              <a:rPr lang="en-US" sz="2500" dirty="0" smtClean="0">
                <a:solidFill>
                  <a:schemeClr val="bg1"/>
                </a:solidFill>
              </a:rPr>
              <a:t>est on SUS scores</a:t>
            </a: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9" name="Picture 8"/>
          <p:cNvPicPr>
            <a:picLocks noChangeAspect="1"/>
          </p:cNvPicPr>
          <p:nvPr/>
        </p:nvPicPr>
        <p:blipFill>
          <a:blip r:embed="rId2"/>
          <a:stretch>
            <a:fillRect/>
          </a:stretch>
        </p:blipFill>
        <p:spPr>
          <a:xfrm>
            <a:off x="494162" y="1819911"/>
            <a:ext cx="4025678" cy="3009853"/>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119</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4813332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0" y="-9323"/>
            <a:ext cx="9144000" cy="857250"/>
          </a:xfrm>
          <a:prstGeom prst="rect">
            <a:avLst/>
          </a:prstGeom>
          <a:solidFill>
            <a:schemeClr val="bg1">
              <a:lumMod val="75000"/>
            </a:schemeClr>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CA" sz="2700" dirty="0" smtClean="0">
                <a:solidFill>
                  <a:srgbClr val="FFFFFF"/>
                </a:solidFill>
              </a:rPr>
              <a:t>Playability testing – Balance of difficulty, satisfaction, </a:t>
            </a:r>
            <a:r>
              <a:rPr lang="is-IS" sz="2700" dirty="0" smtClean="0">
                <a:solidFill>
                  <a:srgbClr val="FFFFFF"/>
                </a:solidFill>
              </a:rPr>
              <a:t>…</a:t>
            </a:r>
            <a:r>
              <a:rPr lang="en-CA" sz="2700" dirty="0" smtClean="0">
                <a:solidFill>
                  <a:srgbClr val="FFFFFF"/>
                </a:solidFill>
              </a:rPr>
              <a:t> </a:t>
            </a:r>
            <a:endParaRPr lang="en-US" sz="2700" dirty="0">
              <a:solidFill>
                <a:srgbClr val="FFFFFF"/>
              </a:solidFill>
            </a:endParaRPr>
          </a:p>
          <a:p>
            <a:pPr algn="l"/>
            <a:r>
              <a:rPr lang="en-US" sz="3800" dirty="0">
                <a:solidFill>
                  <a:srgbClr val="FFFFFF"/>
                </a:solidFill>
              </a:rPr>
              <a:t>Methodology</a:t>
            </a:r>
          </a:p>
        </p:txBody>
      </p:sp>
      <p:sp>
        <p:nvSpPr>
          <p:cNvPr id="8" name="Content Placeholder 2"/>
          <p:cNvSpPr>
            <a:spLocks noGrp="1"/>
          </p:cNvSpPr>
          <p:nvPr>
            <p:ph idx="1"/>
          </p:nvPr>
        </p:nvSpPr>
        <p:spPr>
          <a:xfrm>
            <a:off x="39452" y="1074207"/>
            <a:ext cx="8229600" cy="3535423"/>
          </a:xfrm>
        </p:spPr>
        <p:txBody>
          <a:bodyPr>
            <a:normAutofit fontScale="62500" lnSpcReduction="20000"/>
          </a:bodyPr>
          <a:lstStyle/>
          <a:p>
            <a:r>
              <a:rPr lang="en-US" dirty="0" smtClean="0"/>
              <a:t>Method</a:t>
            </a:r>
          </a:p>
          <a:p>
            <a:pPr lvl="1"/>
            <a:r>
              <a:rPr lang="en-US" dirty="0"/>
              <a:t>S</a:t>
            </a:r>
            <a:r>
              <a:rPr lang="en-US" dirty="0" smtClean="0"/>
              <a:t>everal participants at once</a:t>
            </a:r>
          </a:p>
          <a:p>
            <a:pPr lvl="1"/>
            <a:r>
              <a:rPr lang="en-US" dirty="0" smtClean="0"/>
              <a:t>No interaction participant/moderator during playtest</a:t>
            </a:r>
            <a:endParaRPr lang="en-US" dirty="0"/>
          </a:p>
          <a:p>
            <a:r>
              <a:rPr lang="en-US" dirty="0" smtClean="0"/>
              <a:t>Breakdown by sections or sequential</a:t>
            </a:r>
          </a:p>
          <a:p>
            <a:pPr lvl="1"/>
            <a:r>
              <a:rPr lang="en-US" dirty="0" smtClean="0"/>
              <a:t>Section </a:t>
            </a:r>
            <a:r>
              <a:rPr lang="en-US" dirty="0" err="1" smtClean="0"/>
              <a:t>i</a:t>
            </a:r>
            <a:r>
              <a:rPr lang="en-US" dirty="0" smtClean="0"/>
              <a:t>: </a:t>
            </a:r>
          </a:p>
          <a:p>
            <a:pPr lvl="2"/>
            <a:r>
              <a:rPr lang="en-US" b="1" dirty="0" smtClean="0">
                <a:solidFill>
                  <a:schemeClr val="bg1">
                    <a:lumMod val="50000"/>
                  </a:schemeClr>
                </a:solidFill>
              </a:rPr>
              <a:t>From telemetry data: </a:t>
            </a:r>
          </a:p>
          <a:p>
            <a:pPr lvl="3"/>
            <a:r>
              <a:rPr lang="en-US" dirty="0" smtClean="0"/>
              <a:t>Number of non-success</a:t>
            </a:r>
          </a:p>
          <a:p>
            <a:pPr lvl="3"/>
            <a:r>
              <a:rPr lang="en-US" dirty="0" smtClean="0"/>
              <a:t>Discoverability</a:t>
            </a:r>
          </a:p>
          <a:p>
            <a:pPr lvl="3"/>
            <a:r>
              <a:rPr lang="en-US" dirty="0" smtClean="0"/>
              <a:t>Usage</a:t>
            </a:r>
          </a:p>
          <a:p>
            <a:pPr lvl="3"/>
            <a:r>
              <a:rPr lang="en-US" dirty="0" smtClean="0"/>
              <a:t>Duration</a:t>
            </a:r>
          </a:p>
          <a:p>
            <a:pPr lvl="3"/>
            <a:r>
              <a:rPr lang="en-US" dirty="0" smtClean="0"/>
              <a:t>Note participants decisions (weapon, updates, paths, combos)</a:t>
            </a:r>
          </a:p>
          <a:p>
            <a:pPr lvl="2"/>
            <a:r>
              <a:rPr lang="en-US" dirty="0" smtClean="0"/>
              <a:t>Administer a satisfaction questionnaire</a:t>
            </a:r>
          </a:p>
          <a:p>
            <a:r>
              <a:rPr lang="en-US" dirty="0" smtClean="0"/>
              <a:t>Post-test questionnaire</a:t>
            </a:r>
          </a:p>
          <a:p>
            <a:r>
              <a:rPr lang="en-US" dirty="0" smtClean="0"/>
              <a:t>Debrief with the participant</a:t>
            </a:r>
          </a:p>
          <a:p>
            <a:pPr lvl="1"/>
            <a:endParaRPr lang="fr-CA" dirty="0" smtClean="0"/>
          </a:p>
          <a:p>
            <a:pPr lvl="1"/>
            <a:endParaRPr lang="fr-CA" dirty="0" smtClean="0"/>
          </a:p>
          <a:p>
            <a:endParaRPr lang="fr-CA" dirty="0"/>
          </a:p>
        </p:txBody>
      </p:sp>
      <p:sp>
        <p:nvSpPr>
          <p:cNvPr id="3" name="Slide Number Placeholder 2"/>
          <p:cNvSpPr>
            <a:spLocks noGrp="1"/>
          </p:cNvSpPr>
          <p:nvPr>
            <p:ph type="sldNum" sz="quarter" idx="12"/>
          </p:nvPr>
        </p:nvSpPr>
        <p:spPr/>
        <p:txBody>
          <a:bodyPr/>
          <a:lstStyle/>
          <a:p>
            <a:fld id="{DCB82ED2-ACBB-2046-9075-6288EA005F68}" type="slidenum">
              <a:rPr lang="en-US" smtClean="0"/>
              <a:t>12</a:t>
            </a:fld>
            <a:endParaRPr lang="en-US"/>
          </a:p>
        </p:txBody>
      </p:sp>
      <p:pic>
        <p:nvPicPr>
          <p:cNvPr id="6" name="Picture 5"/>
          <p:cNvPicPr>
            <a:picLocks noChangeAspect="1"/>
          </p:cNvPicPr>
          <p:nvPr/>
        </p:nvPicPr>
        <p:blipFill>
          <a:blip r:embed="rId2"/>
          <a:stretch>
            <a:fillRect/>
          </a:stretch>
        </p:blipFill>
        <p:spPr>
          <a:xfrm>
            <a:off x="8335175" y="30324"/>
            <a:ext cx="778588" cy="781083"/>
          </a:xfrm>
          <a:prstGeom prst="rect">
            <a:avLst/>
          </a:prstGeom>
        </p:spPr>
      </p:pic>
    </p:spTree>
    <p:extLst>
      <p:ext uri="{BB962C8B-B14F-4D97-AF65-F5344CB8AC3E}">
        <p14:creationId xmlns:p14="http://schemas.microsoft.com/office/powerpoint/2010/main" val="6953653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2" y="1014840"/>
            <a:ext cx="9088838" cy="3833719"/>
          </a:xfrm>
        </p:spPr>
        <p:txBody>
          <a:bodyPr>
            <a:normAutofit/>
          </a:bodyPr>
          <a:lstStyle/>
          <a:p>
            <a:r>
              <a:rPr lang="en-US" sz="1800" dirty="0" smtClean="0"/>
              <a:t>Comparing A, B, C, D,</a:t>
            </a:r>
            <a:r>
              <a:rPr lang="mr-IN" sz="1800" dirty="0" smtClean="0"/>
              <a:t>…</a:t>
            </a:r>
            <a:r>
              <a:rPr lang="en-US" sz="1800" dirty="0" smtClean="0"/>
              <a:t>: The chances </a:t>
            </a:r>
            <a:r>
              <a:rPr lang="en-US" sz="1800" dirty="0"/>
              <a:t>of </a:t>
            </a:r>
            <a:r>
              <a:rPr lang="en-US" sz="1800" dirty="0" smtClean="0"/>
              <a:t>rejecting H</a:t>
            </a:r>
            <a:r>
              <a:rPr lang="en-US" sz="1800" baseline="-25000" dirty="0"/>
              <a:t>0</a:t>
            </a:r>
            <a:r>
              <a:rPr lang="en-US" sz="1800" dirty="0" smtClean="0"/>
              <a:t> </a:t>
            </a:r>
            <a:r>
              <a:rPr lang="en-US" sz="1800" dirty="0"/>
              <a:t>(saying </a:t>
            </a:r>
            <a:r>
              <a:rPr lang="en-US" sz="1800" dirty="0" smtClean="0"/>
              <a:t>that the </a:t>
            </a:r>
            <a:r>
              <a:rPr lang="en-US" sz="1800" dirty="0"/>
              <a:t>means are different) </a:t>
            </a:r>
            <a:r>
              <a:rPr lang="en-US" sz="1800" dirty="0" smtClean="0"/>
              <a:t>‘adds up’ </a:t>
            </a:r>
            <a:r>
              <a:rPr lang="en-US" sz="1800" dirty="0"/>
              <a:t>every time </a:t>
            </a:r>
            <a:r>
              <a:rPr lang="en-US" sz="1800" dirty="0" smtClean="0"/>
              <a:t>we run a t-test. This phenomenon is known as alpha inflation</a:t>
            </a:r>
          </a:p>
          <a:p>
            <a:r>
              <a:rPr lang="en-US" sz="1800" dirty="0" smtClean="0"/>
              <a:t>Analogy: computing a t-</a:t>
            </a:r>
            <a:r>
              <a:rPr lang="en-US" sz="1800" dirty="0"/>
              <a:t>test </a:t>
            </a:r>
            <a:r>
              <a:rPr lang="en-US" sz="1800" dirty="0" smtClean="0"/>
              <a:t>is </a:t>
            </a:r>
            <a:r>
              <a:rPr lang="en-US" sz="1800" dirty="0"/>
              <a:t>like rolling a </a:t>
            </a:r>
            <a:r>
              <a:rPr lang="en-US" sz="1800" dirty="0" smtClean="0"/>
              <a:t>dice</a:t>
            </a:r>
            <a:r>
              <a:rPr lang="en-US" sz="1800" dirty="0"/>
              <a:t>: </a:t>
            </a:r>
            <a:endParaRPr lang="en-US" sz="1800" dirty="0" smtClean="0"/>
          </a:p>
          <a:p>
            <a:pPr lvl="1"/>
            <a:r>
              <a:rPr lang="en-US" sz="1800" dirty="0" smtClean="0"/>
              <a:t>E.g., what are the chances of getting a </a:t>
            </a:r>
            <a:r>
              <a:rPr lang="en-US" sz="1800" dirty="0" smtClean="0">
                <a:solidFill>
                  <a:srgbClr val="7F7F7F"/>
                </a:solidFill>
              </a:rPr>
              <a:t>5</a:t>
            </a:r>
            <a:r>
              <a:rPr lang="en-US" sz="1800" dirty="0" smtClean="0"/>
              <a:t> at least once if we roll the dice once, twice, </a:t>
            </a:r>
            <a:r>
              <a:rPr lang="is-IS" sz="1800" dirty="0" smtClean="0"/>
              <a:t>…</a:t>
            </a:r>
            <a:r>
              <a:rPr lang="en-US" sz="1800" dirty="0" smtClean="0"/>
              <a:t>?</a:t>
            </a:r>
            <a:endParaRPr lang="en-US" sz="1800" baseline="-25000" dirty="0" smtClean="0"/>
          </a:p>
          <a:p>
            <a:r>
              <a:rPr lang="en-US" sz="1800" dirty="0" smtClean="0"/>
              <a:t>The chances of rejecting H</a:t>
            </a:r>
            <a:r>
              <a:rPr lang="en-US" sz="1800" baseline="-25000" dirty="0" smtClean="0"/>
              <a:t>0</a:t>
            </a:r>
            <a:r>
              <a:rPr lang="en-US" sz="1800" dirty="0" smtClean="0"/>
              <a:t> can be expressed by the equation:  1</a:t>
            </a:r>
            <a:r>
              <a:rPr lang="en-US" sz="1800" dirty="0"/>
              <a:t>-(1</a:t>
            </a:r>
            <a:r>
              <a:rPr lang="en-US" sz="1800" dirty="0" smtClean="0"/>
              <a:t>-α)</a:t>
            </a:r>
            <a:r>
              <a:rPr lang="en-US" sz="1800" i="1" baseline="30000" dirty="0"/>
              <a:t>m</a:t>
            </a:r>
            <a:r>
              <a:rPr lang="en-US" sz="1800" dirty="0" smtClean="0"/>
              <a:t> </a:t>
            </a:r>
          </a:p>
          <a:p>
            <a:pPr lvl="1"/>
            <a:r>
              <a:rPr lang="en-US" sz="1800" dirty="0" smtClean="0"/>
              <a:t> Error grows with number of t-</a:t>
            </a:r>
            <a:r>
              <a:rPr lang="en-US" sz="1800" dirty="0"/>
              <a:t>t</a:t>
            </a:r>
            <a:r>
              <a:rPr lang="en-US" sz="1800" dirty="0" smtClean="0"/>
              <a:t>est comparisons (</a:t>
            </a:r>
            <a:r>
              <a:rPr lang="en-US" sz="1800" i="1" dirty="0"/>
              <a:t>m</a:t>
            </a:r>
            <a:r>
              <a:rPr lang="en-US" sz="1800" dirty="0" smtClean="0"/>
              <a:t> </a:t>
            </a:r>
            <a:r>
              <a:rPr lang="en-US" sz="1800" dirty="0"/>
              <a:t>is the number of </a:t>
            </a:r>
            <a:r>
              <a:rPr lang="en-US" sz="1800" dirty="0" smtClean="0"/>
              <a:t>repeated t-tests)</a:t>
            </a:r>
          </a:p>
          <a:p>
            <a:pPr lvl="1"/>
            <a:r>
              <a:rPr lang="en-US" sz="1800" dirty="0"/>
              <a:t>When we reject Ho and we should not, we call this an </a:t>
            </a:r>
            <a:r>
              <a:rPr lang="en-US" sz="1800" u="sng" dirty="0"/>
              <a:t>Error of Type 1</a:t>
            </a:r>
          </a:p>
          <a:p>
            <a:pPr lvl="1"/>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A/B/n testing – α </a:t>
            </a:r>
            <a:r>
              <a:rPr lang="en-US" sz="2500" dirty="0">
                <a:solidFill>
                  <a:schemeClr val="bg1"/>
                </a:solidFill>
              </a:rPr>
              <a:t>inflation </a:t>
            </a:r>
            <a:r>
              <a:rPr lang="en-US" sz="2500" dirty="0" smtClean="0">
                <a:solidFill>
                  <a:schemeClr val="bg1"/>
                </a:solidFill>
              </a:rPr>
              <a:t>problem with repetitive t-tests</a:t>
            </a:r>
            <a:endParaRPr lang="en-US" sz="2500" dirty="0">
              <a:solidFill>
                <a:schemeClr val="bg1"/>
              </a:solidFill>
            </a:endParaRPr>
          </a:p>
          <a:p>
            <a:pPr algn="l">
              <a:lnSpc>
                <a:spcPct val="80000"/>
              </a:lnSpc>
            </a:pPr>
            <a:r>
              <a:rPr lang="en-US" sz="3500" dirty="0" smtClean="0">
                <a:solidFill>
                  <a:schemeClr val="bg1"/>
                </a:solidFill>
              </a:rPr>
              <a:t>Statistics </a:t>
            </a:r>
            <a:endParaRPr lang="en-US" sz="3500" dirty="0">
              <a:solidFill>
                <a:schemeClr val="bg1"/>
              </a:solidFill>
            </a:endParaRPr>
          </a:p>
        </p:txBody>
      </p:sp>
      <p:pic>
        <p:nvPicPr>
          <p:cNvPr id="2" name="Picture 1"/>
          <p:cNvPicPr>
            <a:picLocks noChangeAspect="1"/>
          </p:cNvPicPr>
          <p:nvPr/>
        </p:nvPicPr>
        <p:blipFill>
          <a:blip r:embed="rId3"/>
          <a:stretch>
            <a:fillRect/>
          </a:stretch>
        </p:blipFill>
        <p:spPr>
          <a:xfrm>
            <a:off x="505438" y="3323856"/>
            <a:ext cx="2775513" cy="1686199"/>
          </a:xfrm>
          <a:prstGeom prst="rect">
            <a:avLst/>
          </a:prstGeom>
        </p:spPr>
      </p:pic>
      <p:sp>
        <p:nvSpPr>
          <p:cNvPr id="5" name="TextBox 4"/>
          <p:cNvSpPr txBox="1"/>
          <p:nvPr/>
        </p:nvSpPr>
        <p:spPr>
          <a:xfrm>
            <a:off x="3389033" y="4599424"/>
            <a:ext cx="2685351" cy="369332"/>
          </a:xfrm>
          <a:prstGeom prst="rect">
            <a:avLst/>
          </a:prstGeom>
          <a:noFill/>
        </p:spPr>
        <p:txBody>
          <a:bodyPr wrap="none" rtlCol="0">
            <a:spAutoFit/>
          </a:bodyPr>
          <a:lstStyle/>
          <a:p>
            <a:r>
              <a:rPr lang="en-US" dirty="0" smtClean="0">
                <a:solidFill>
                  <a:schemeClr val="bg1">
                    <a:lumMod val="50000"/>
                  </a:schemeClr>
                </a:solidFill>
              </a:rPr>
              <a:t>See file: </a:t>
            </a:r>
            <a:r>
              <a:rPr lang="en-US" dirty="0" err="1" smtClean="0">
                <a:solidFill>
                  <a:schemeClr val="bg1">
                    <a:lumMod val="50000"/>
                  </a:schemeClr>
                </a:solidFill>
              </a:rPr>
              <a:t>alphaInflation.xlsx</a:t>
            </a:r>
            <a:endParaRPr lang="en-US" dirty="0">
              <a:solidFill>
                <a:schemeClr val="bg1">
                  <a:lumMod val="50000"/>
                </a:schemeClr>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120</a:t>
            </a:fld>
            <a:endParaRPr lang="en-US"/>
          </a:p>
        </p:txBody>
      </p:sp>
      <p:pic>
        <p:nvPicPr>
          <p:cNvPr id="8" name="Picture 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7470138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Family-wise error </a:t>
            </a:r>
            <a:r>
              <a:rPr lang="en-US" sz="2500" dirty="0">
                <a:solidFill>
                  <a:schemeClr val="bg1"/>
                </a:solidFill>
              </a:rPr>
              <a:t>r</a:t>
            </a:r>
            <a:r>
              <a:rPr lang="en-US" sz="2500" dirty="0" smtClean="0">
                <a:solidFill>
                  <a:schemeClr val="bg1"/>
                </a:solidFill>
              </a:rPr>
              <a:t>ate: More on </a:t>
            </a:r>
            <a:r>
              <a:rPr lang="en-US" sz="2500" dirty="0">
                <a:solidFill>
                  <a:schemeClr val="bg1"/>
                </a:solidFill>
              </a:rPr>
              <a:t>α inflation </a:t>
            </a:r>
            <a:endParaRPr lang="en-US" sz="2500"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TextBox 6"/>
          <p:cNvSpPr txBox="1"/>
          <p:nvPr/>
        </p:nvSpPr>
        <p:spPr>
          <a:xfrm>
            <a:off x="72575" y="1058024"/>
            <a:ext cx="9080949" cy="4524316"/>
          </a:xfrm>
          <a:prstGeom prst="rect">
            <a:avLst/>
          </a:prstGeom>
          <a:noFill/>
        </p:spPr>
        <p:txBody>
          <a:bodyPr wrap="square" rtlCol="0">
            <a:spAutoFit/>
          </a:bodyPr>
          <a:lstStyle/>
          <a:p>
            <a:pPr marL="285750" lvl="1" indent="-285750">
              <a:buFont typeface="Arial"/>
              <a:buChar char="•"/>
            </a:pPr>
            <a:r>
              <a:rPr lang="en-US" dirty="0"/>
              <a:t>Comparing A, B, C, D,</a:t>
            </a:r>
            <a:r>
              <a:rPr lang="mr-IN" dirty="0"/>
              <a:t>…</a:t>
            </a:r>
            <a:r>
              <a:rPr lang="en-US" dirty="0"/>
              <a:t>: t</a:t>
            </a:r>
            <a:r>
              <a:rPr lang="en-US" dirty="0" smtClean="0"/>
              <a:t>-</a:t>
            </a:r>
            <a:r>
              <a:rPr lang="en-US" dirty="0"/>
              <a:t>tests are </a:t>
            </a:r>
            <a:r>
              <a:rPr lang="en-US" dirty="0" smtClean="0"/>
              <a:t>inadequate </a:t>
            </a:r>
            <a:r>
              <a:rPr lang="en-US" dirty="0"/>
              <a:t>because error adds up at every </a:t>
            </a:r>
            <a:r>
              <a:rPr lang="en-US" dirty="0" smtClean="0"/>
              <a:t>t-</a:t>
            </a:r>
            <a:r>
              <a:rPr lang="en-US" dirty="0"/>
              <a:t>test comparison, making the risk of getting false positive error is too high (rejecting H</a:t>
            </a:r>
            <a:r>
              <a:rPr lang="en-US" baseline="-25000" dirty="0"/>
              <a:t>0</a:t>
            </a:r>
            <a:r>
              <a:rPr lang="en-US" dirty="0"/>
              <a:t> when we should not</a:t>
            </a:r>
            <a:r>
              <a:rPr lang="en-US" dirty="0" smtClean="0"/>
              <a:t>). Here’s an example:</a:t>
            </a:r>
            <a:endParaRPr lang="en-US" dirty="0"/>
          </a:p>
          <a:p>
            <a:pPr marL="285750" indent="-285750">
              <a:buFont typeface="Arial"/>
              <a:buChar char="•"/>
            </a:pPr>
            <a:endParaRPr lang="en-US" dirty="0" smtClean="0"/>
          </a:p>
          <a:p>
            <a:pPr marL="742950" lvl="1" indent="-285750">
              <a:buFont typeface="Arial"/>
              <a:buChar char="•"/>
            </a:pPr>
            <a:r>
              <a:rPr lang="en-US" dirty="0" smtClean="0"/>
              <a:t>With </a:t>
            </a:r>
            <a:r>
              <a:rPr lang="en-US" dirty="0"/>
              <a:t>α = </a:t>
            </a:r>
            <a:r>
              <a:rPr lang="en-US" dirty="0" smtClean="0"/>
              <a:t>0.05 and 1 comparison, the probability of rejecting Ho is</a:t>
            </a:r>
          </a:p>
          <a:p>
            <a:pPr marL="1200150" lvl="2" indent="-285750">
              <a:buFont typeface="Arial"/>
              <a:buChar char="•"/>
            </a:pPr>
            <a:r>
              <a:rPr lang="en-US" dirty="0" smtClean="0"/>
              <a:t> 1-(1-</a:t>
            </a:r>
            <a:r>
              <a:rPr lang="el-GR" dirty="0" smtClean="0"/>
              <a:t>α</a:t>
            </a:r>
            <a:r>
              <a:rPr lang="en-CA" dirty="0" smtClean="0"/>
              <a:t>) = 1-(1-.05)</a:t>
            </a:r>
            <a:r>
              <a:rPr lang="en-CA" baseline="30000" dirty="0" smtClean="0"/>
              <a:t>1</a:t>
            </a:r>
            <a:r>
              <a:rPr lang="en-CA" dirty="0" smtClean="0"/>
              <a:t> = 0.05</a:t>
            </a:r>
          </a:p>
          <a:p>
            <a:pPr marL="285750" indent="-285750">
              <a:buFont typeface="Arial"/>
              <a:buChar char="•"/>
            </a:pPr>
            <a:endParaRPr lang="en-CA" dirty="0" smtClean="0"/>
          </a:p>
          <a:p>
            <a:pPr marL="742950" lvl="1" indent="-285750">
              <a:buFont typeface="Arial"/>
              <a:buChar char="•"/>
            </a:pPr>
            <a:r>
              <a:rPr lang="en-CA" dirty="0" smtClean="0"/>
              <a:t>With </a:t>
            </a:r>
            <a:r>
              <a:rPr lang="en-US" dirty="0" smtClean="0"/>
              <a:t>3 comparisons the </a:t>
            </a:r>
            <a:r>
              <a:rPr lang="en-US" dirty="0"/>
              <a:t>probability of rejecting Ho is </a:t>
            </a:r>
            <a:endParaRPr lang="en-US" dirty="0" smtClean="0"/>
          </a:p>
          <a:p>
            <a:pPr marL="1200150" lvl="2" indent="-285750">
              <a:buFont typeface="Arial"/>
              <a:buChar char="•"/>
            </a:pPr>
            <a:r>
              <a:rPr lang="en-US" dirty="0" smtClean="0"/>
              <a:t>1 </a:t>
            </a:r>
            <a:r>
              <a:rPr lang="en-US" dirty="0"/>
              <a:t>– (1 – </a:t>
            </a:r>
            <a:r>
              <a:rPr lang="el-GR" dirty="0"/>
              <a:t>α</a:t>
            </a:r>
            <a:r>
              <a:rPr lang="en-US" dirty="0" smtClean="0"/>
              <a:t>)</a:t>
            </a:r>
            <a:r>
              <a:rPr lang="en-US" b="1" baseline="30000" dirty="0"/>
              <a:t>3</a:t>
            </a:r>
            <a:r>
              <a:rPr lang="en-US" dirty="0"/>
              <a:t> = 1 – (1 – .05)</a:t>
            </a:r>
            <a:r>
              <a:rPr lang="en-US" b="1" baseline="30000" dirty="0"/>
              <a:t>3</a:t>
            </a:r>
            <a:r>
              <a:rPr lang="en-US" dirty="0"/>
              <a:t> = 0.142525 </a:t>
            </a:r>
            <a:endParaRPr lang="en-US" dirty="0" smtClean="0"/>
          </a:p>
          <a:p>
            <a:endParaRPr lang="en-US" dirty="0" smtClean="0"/>
          </a:p>
          <a:p>
            <a:pPr marL="742950" lvl="1" indent="-285750">
              <a:buFont typeface="Arial"/>
              <a:buChar char="•"/>
            </a:pPr>
            <a:r>
              <a:rPr lang="en-US" dirty="0" smtClean="0"/>
              <a:t>This </a:t>
            </a:r>
            <a:r>
              <a:rPr lang="en-US" dirty="0"/>
              <a:t>means that the probability of rejecting the null hypothesis </a:t>
            </a:r>
            <a:r>
              <a:rPr lang="en-US" dirty="0" smtClean="0"/>
              <a:t>is 14.3%</a:t>
            </a:r>
            <a:r>
              <a:rPr lang="en-US" dirty="0"/>
              <a:t>,</a:t>
            </a:r>
            <a:r>
              <a:rPr lang="en-US" dirty="0" smtClean="0"/>
              <a:t> not 5%. We are much more likely to reject Ho than we think!</a:t>
            </a:r>
            <a:endParaRPr lang="en-CA" dirty="0" smtClean="0"/>
          </a:p>
          <a:p>
            <a:pPr marL="285750" indent="-285750">
              <a:buFont typeface="Arial"/>
              <a:buChar char="•"/>
            </a:pPr>
            <a:endParaRPr lang="en-US" dirty="0"/>
          </a:p>
          <a:p>
            <a:endParaRPr lang="en-US" dirty="0" smtClean="0"/>
          </a:p>
          <a:p>
            <a:pPr marL="285750" indent="-285750">
              <a:buFont typeface="Arial"/>
              <a:buChar char="•"/>
            </a:pPr>
            <a:endParaRPr lang="en-US" dirty="0" smtClean="0"/>
          </a:p>
          <a:p>
            <a:pPr marL="285750" indent="-285750">
              <a:buFont typeface="Arial"/>
              <a:buChar char="•"/>
            </a:pPr>
            <a:endParaRPr lang="en-US" dirty="0"/>
          </a:p>
        </p:txBody>
      </p:sp>
      <p:sp>
        <p:nvSpPr>
          <p:cNvPr id="9" name="Slide Number Placeholder 8"/>
          <p:cNvSpPr>
            <a:spLocks noGrp="1"/>
          </p:cNvSpPr>
          <p:nvPr>
            <p:ph type="sldNum" sz="quarter" idx="12"/>
          </p:nvPr>
        </p:nvSpPr>
        <p:spPr/>
        <p:txBody>
          <a:bodyPr/>
          <a:lstStyle/>
          <a:p>
            <a:fld id="{DCB82ED2-ACBB-2046-9075-6288EA005F68}" type="slidenum">
              <a:rPr lang="en-US" smtClean="0"/>
              <a:t>121</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7339103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Family-wise </a:t>
            </a:r>
            <a:r>
              <a:rPr lang="en-US" sz="2500" dirty="0">
                <a:solidFill>
                  <a:schemeClr val="bg1"/>
                </a:solidFill>
              </a:rPr>
              <a:t>e</a:t>
            </a:r>
            <a:r>
              <a:rPr lang="en-US" sz="2500" dirty="0" smtClean="0">
                <a:solidFill>
                  <a:schemeClr val="bg1"/>
                </a:solidFill>
              </a:rPr>
              <a:t>rror </a:t>
            </a:r>
            <a:r>
              <a:rPr lang="en-US" sz="2500" dirty="0">
                <a:solidFill>
                  <a:schemeClr val="bg1"/>
                </a:solidFill>
              </a:rPr>
              <a:t>r</a:t>
            </a:r>
            <a:r>
              <a:rPr lang="en-US" sz="2500" dirty="0" smtClean="0">
                <a:solidFill>
                  <a:schemeClr val="bg1"/>
                </a:solidFill>
              </a:rPr>
              <a:t>ate: </a:t>
            </a:r>
            <a:r>
              <a:rPr lang="en-US" sz="2800" dirty="0" smtClean="0">
                <a:solidFill>
                  <a:schemeClr val="bg1"/>
                </a:solidFill>
              </a:rPr>
              <a:t>α correction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TextBox 6"/>
          <p:cNvSpPr txBox="1"/>
          <p:nvPr/>
        </p:nvSpPr>
        <p:spPr>
          <a:xfrm>
            <a:off x="72575" y="1058024"/>
            <a:ext cx="9080949" cy="1754327"/>
          </a:xfrm>
          <a:prstGeom prst="rect">
            <a:avLst/>
          </a:prstGeom>
          <a:noFill/>
        </p:spPr>
        <p:txBody>
          <a:bodyPr wrap="square" rtlCol="0">
            <a:spAutoFit/>
          </a:bodyPr>
          <a:lstStyle/>
          <a:p>
            <a:pPr marL="285750" indent="-285750">
              <a:buFont typeface="Arial"/>
              <a:buChar char="•"/>
            </a:pPr>
            <a:r>
              <a:rPr lang="en-US" dirty="0" smtClean="0"/>
              <a:t>When t-</a:t>
            </a:r>
            <a:r>
              <a:rPr lang="en-US" dirty="0"/>
              <a:t>t</a:t>
            </a:r>
            <a:r>
              <a:rPr lang="en-US" dirty="0" smtClean="0"/>
              <a:t>est is used to compare three or more sets of responses we need to apply a correction to α. </a:t>
            </a:r>
          </a:p>
          <a:p>
            <a:pPr marL="285750" indent="-285750">
              <a:buFont typeface="Arial"/>
              <a:buChar char="•"/>
            </a:pPr>
            <a:endParaRPr lang="en-US" dirty="0"/>
          </a:p>
          <a:p>
            <a:pPr marL="742950" lvl="1" indent="-285750">
              <a:buFont typeface="Arial"/>
              <a:buChar char="•"/>
            </a:pPr>
            <a:r>
              <a:rPr lang="en-US" dirty="0" err="1" smtClean="0"/>
              <a:t>Bonfferoni</a:t>
            </a:r>
            <a:endParaRPr lang="en-US" dirty="0" smtClean="0"/>
          </a:p>
          <a:p>
            <a:pPr marL="742950" lvl="1" indent="-285750">
              <a:buFont typeface="Arial"/>
              <a:buChar char="•"/>
            </a:pPr>
            <a:r>
              <a:rPr lang="en-US" dirty="0" smtClean="0"/>
              <a:t>Holm-</a:t>
            </a:r>
            <a:r>
              <a:rPr lang="en-US" dirty="0" err="1" smtClean="0"/>
              <a:t>Bonfferoni</a:t>
            </a:r>
            <a:endParaRPr lang="en-US" dirty="0" smtClean="0"/>
          </a:p>
          <a:p>
            <a:pPr marL="742950" lvl="1" indent="-285750">
              <a:buFont typeface="Arial"/>
              <a:buChar char="•"/>
            </a:pPr>
            <a:r>
              <a:rPr lang="en-US" dirty="0" smtClean="0">
                <a:solidFill>
                  <a:schemeClr val="bg1">
                    <a:lumMod val="85000"/>
                  </a:schemeClr>
                </a:solidFill>
                <a:hlinkClick r:id="rId3"/>
              </a:rPr>
              <a:t>Here’s several post-hoc tests </a:t>
            </a:r>
            <a:endParaRPr lang="en-US" dirty="0">
              <a:solidFill>
                <a:schemeClr val="bg1">
                  <a:lumMod val="85000"/>
                </a:schemeClr>
              </a:solidFill>
            </a:endParaRPr>
          </a:p>
        </p:txBody>
      </p:sp>
      <p:sp>
        <p:nvSpPr>
          <p:cNvPr id="9" name="Slide Number Placeholder 8"/>
          <p:cNvSpPr>
            <a:spLocks noGrp="1"/>
          </p:cNvSpPr>
          <p:nvPr>
            <p:ph type="sldNum" sz="quarter" idx="12"/>
          </p:nvPr>
        </p:nvSpPr>
        <p:spPr/>
        <p:txBody>
          <a:bodyPr/>
          <a:lstStyle/>
          <a:p>
            <a:fld id="{DCB82ED2-ACBB-2046-9075-6288EA005F68}" type="slidenum">
              <a:rPr lang="en-US" smtClean="0"/>
              <a:t>122</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
        <p:nvSpPr>
          <p:cNvPr id="2" name="Rectangle 1"/>
          <p:cNvSpPr/>
          <p:nvPr/>
        </p:nvSpPr>
        <p:spPr>
          <a:xfrm>
            <a:off x="91440" y="4582598"/>
            <a:ext cx="2518638" cy="369332"/>
          </a:xfrm>
          <a:prstGeom prst="rect">
            <a:avLst/>
          </a:prstGeom>
        </p:spPr>
        <p:txBody>
          <a:bodyPr wrap="none">
            <a:spAutoFit/>
          </a:bodyPr>
          <a:lstStyle/>
          <a:p>
            <a:r>
              <a:rPr lang="en-US" dirty="0" smtClean="0">
                <a:solidFill>
                  <a:schemeClr val="bg1">
                    <a:lumMod val="50000"/>
                  </a:schemeClr>
                </a:solidFill>
              </a:rPr>
              <a:t>See: </a:t>
            </a:r>
            <a:r>
              <a:rPr lang="en-US" dirty="0" err="1" smtClean="0">
                <a:solidFill>
                  <a:schemeClr val="bg1">
                    <a:lumMod val="50000"/>
                  </a:schemeClr>
                </a:solidFill>
              </a:rPr>
              <a:t>SUSdataANOVA.xlsx</a:t>
            </a:r>
            <a:endParaRPr lang="en-US" dirty="0">
              <a:solidFill>
                <a:schemeClr val="bg1">
                  <a:lumMod val="50000"/>
                </a:schemeClr>
              </a:solidFill>
            </a:endParaRPr>
          </a:p>
        </p:txBody>
      </p:sp>
    </p:spTree>
    <p:extLst>
      <p:ext uri="{BB962C8B-B14F-4D97-AF65-F5344CB8AC3E}">
        <p14:creationId xmlns:p14="http://schemas.microsoft.com/office/powerpoint/2010/main" val="19077738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FWE: </a:t>
            </a:r>
            <a:r>
              <a:rPr lang="en-US" sz="2500" dirty="0" err="1" smtClean="0">
                <a:solidFill>
                  <a:schemeClr val="bg1"/>
                </a:solidFill>
              </a:rPr>
              <a:t>Bonfferoni</a:t>
            </a:r>
            <a:r>
              <a:rPr lang="en-US" sz="2500" dirty="0" smtClean="0">
                <a:solidFill>
                  <a:schemeClr val="bg1"/>
                </a:solidFill>
              </a:rPr>
              <a:t> correction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TextBox 6"/>
          <p:cNvSpPr txBox="1"/>
          <p:nvPr/>
        </p:nvSpPr>
        <p:spPr>
          <a:xfrm>
            <a:off x="72575" y="1058024"/>
            <a:ext cx="9080949" cy="4124206"/>
          </a:xfrm>
          <a:prstGeom prst="rect">
            <a:avLst/>
          </a:prstGeom>
          <a:noFill/>
        </p:spPr>
        <p:txBody>
          <a:bodyPr wrap="square" rtlCol="0">
            <a:spAutoFit/>
          </a:bodyPr>
          <a:lstStyle/>
          <a:p>
            <a:pPr marL="285750" indent="-285750">
              <a:buFont typeface="Arial"/>
              <a:buChar char="•"/>
            </a:pPr>
            <a:r>
              <a:rPr lang="en-US" dirty="0" smtClean="0"/>
              <a:t>Divide </a:t>
            </a:r>
            <a:r>
              <a:rPr lang="en-US" dirty="0"/>
              <a:t>the alpha level by the number of tests you’re running and apply that alpha level to each individual test. </a:t>
            </a:r>
            <a:endParaRPr lang="en-US" dirty="0" smtClean="0"/>
          </a:p>
          <a:p>
            <a:pPr marL="742950" lvl="1" indent="-285750">
              <a:buFont typeface="Arial"/>
              <a:buChar char="•"/>
            </a:pPr>
            <a:r>
              <a:rPr lang="en-US" dirty="0" smtClean="0"/>
              <a:t>Tests: A, B, C, D, E = </a:t>
            </a:r>
            <a:r>
              <a:rPr lang="en-US" dirty="0" smtClean="0">
                <a:solidFill>
                  <a:schemeClr val="accent6"/>
                </a:solidFill>
              </a:rPr>
              <a:t>5</a:t>
            </a:r>
            <a:r>
              <a:rPr lang="en-US" dirty="0" smtClean="0"/>
              <a:t> paired-wise tests</a:t>
            </a:r>
          </a:p>
          <a:p>
            <a:pPr marL="742950" lvl="1" indent="-285750">
              <a:buFont typeface="Arial"/>
              <a:buChar char="•"/>
            </a:pPr>
            <a:r>
              <a:rPr lang="en-CA" dirty="0" smtClean="0"/>
              <a:t>Target </a:t>
            </a:r>
            <a:r>
              <a:rPr lang="el-GR" dirty="0" smtClean="0"/>
              <a:t>α</a:t>
            </a:r>
            <a:r>
              <a:rPr lang="en-US" dirty="0" smtClean="0"/>
              <a:t> = 0.05</a:t>
            </a:r>
          </a:p>
          <a:p>
            <a:pPr marL="742950" lvl="1" indent="-285750">
              <a:buFont typeface="Arial"/>
              <a:buChar char="•"/>
            </a:pPr>
            <a:r>
              <a:rPr lang="en-US" dirty="0" smtClean="0"/>
              <a:t>Corrected </a:t>
            </a:r>
            <a:r>
              <a:rPr lang="el-GR" dirty="0" smtClean="0"/>
              <a:t>α</a:t>
            </a:r>
            <a:r>
              <a:rPr lang="en-CA" dirty="0" smtClean="0"/>
              <a:t> </a:t>
            </a:r>
            <a:r>
              <a:rPr lang="en-US" dirty="0" smtClean="0"/>
              <a:t>=  0.05/</a:t>
            </a:r>
            <a:r>
              <a:rPr lang="en-US" dirty="0" smtClean="0">
                <a:solidFill>
                  <a:srgbClr val="F79646"/>
                </a:solidFill>
              </a:rPr>
              <a:t>5</a:t>
            </a:r>
            <a:r>
              <a:rPr lang="en-US" dirty="0" smtClean="0"/>
              <a:t> = 0.01</a:t>
            </a:r>
          </a:p>
          <a:p>
            <a:pPr marL="742950" lvl="1" indent="-285750">
              <a:buFont typeface="Arial"/>
              <a:buChar char="•"/>
            </a:pPr>
            <a:r>
              <a:rPr lang="en-US" dirty="0" smtClean="0"/>
              <a:t>Then the </a:t>
            </a:r>
            <a:r>
              <a:rPr lang="en-US" dirty="0"/>
              <a:t>p-value would have to be .01 or less </a:t>
            </a:r>
            <a:r>
              <a:rPr lang="en-US" u="sng" dirty="0"/>
              <a:t>for statistical significance at </a:t>
            </a:r>
            <a:r>
              <a:rPr lang="en-US" u="sng" dirty="0" smtClean="0"/>
              <a:t>0.05</a:t>
            </a:r>
            <a:endParaRPr lang="en-US" dirty="0"/>
          </a:p>
          <a:p>
            <a:pPr marL="1200150" lvl="2" indent="-285750">
              <a:buFont typeface="Arial"/>
              <a:buChar char="•"/>
            </a:pPr>
            <a:r>
              <a:rPr lang="en-US" dirty="0" smtClean="0">
                <a:solidFill>
                  <a:schemeClr val="bg1">
                    <a:lumMod val="50000"/>
                  </a:schemeClr>
                </a:solidFill>
              </a:rPr>
              <a:t>P</a:t>
            </a:r>
            <a:r>
              <a:rPr lang="en-US" baseline="-25000" dirty="0" smtClean="0">
                <a:solidFill>
                  <a:schemeClr val="bg1">
                    <a:lumMod val="50000"/>
                  </a:schemeClr>
                </a:solidFill>
              </a:rPr>
              <a:t>AB</a:t>
            </a:r>
            <a:r>
              <a:rPr lang="en-US" dirty="0" smtClean="0">
                <a:solidFill>
                  <a:schemeClr val="bg1">
                    <a:lumMod val="50000"/>
                  </a:schemeClr>
                </a:solidFill>
              </a:rPr>
              <a:t> = 0.05 </a:t>
            </a:r>
          </a:p>
          <a:p>
            <a:pPr marL="1200150" lvl="2" indent="-285750">
              <a:buFont typeface="Arial"/>
              <a:buChar char="•"/>
            </a:pPr>
            <a:r>
              <a:rPr lang="en-US" dirty="0" smtClean="0">
                <a:solidFill>
                  <a:schemeClr val="bg1">
                    <a:lumMod val="50000"/>
                  </a:schemeClr>
                </a:solidFill>
              </a:rPr>
              <a:t>P</a:t>
            </a:r>
            <a:r>
              <a:rPr lang="en-US" baseline="-25000" dirty="0" smtClean="0">
                <a:solidFill>
                  <a:schemeClr val="bg1">
                    <a:lumMod val="50000"/>
                  </a:schemeClr>
                </a:solidFill>
              </a:rPr>
              <a:t>AC</a:t>
            </a:r>
            <a:r>
              <a:rPr lang="en-US" dirty="0" smtClean="0">
                <a:solidFill>
                  <a:schemeClr val="bg1">
                    <a:lumMod val="50000"/>
                  </a:schemeClr>
                </a:solidFill>
              </a:rPr>
              <a:t> = 0.04</a:t>
            </a:r>
          </a:p>
          <a:p>
            <a:pPr marL="1200150" lvl="2" indent="-285750">
              <a:buFont typeface="Arial"/>
              <a:buChar char="•"/>
            </a:pPr>
            <a:r>
              <a:rPr lang="en-US" dirty="0" smtClean="0"/>
              <a:t>P</a:t>
            </a:r>
            <a:r>
              <a:rPr lang="en-US" baseline="-25000" dirty="0" smtClean="0"/>
              <a:t>AD</a:t>
            </a:r>
            <a:r>
              <a:rPr lang="en-US" dirty="0" smtClean="0"/>
              <a:t> = 0.01</a:t>
            </a:r>
            <a:endParaRPr lang="en-US" dirty="0"/>
          </a:p>
          <a:p>
            <a:pPr marL="1200150" lvl="2" indent="-285750">
              <a:buFont typeface="Arial"/>
              <a:buChar char="•"/>
            </a:pPr>
            <a:r>
              <a:rPr lang="en-US" dirty="0" smtClean="0">
                <a:solidFill>
                  <a:schemeClr val="bg1">
                    <a:lumMod val="50000"/>
                  </a:schemeClr>
                </a:solidFill>
              </a:rPr>
              <a:t>P</a:t>
            </a:r>
            <a:r>
              <a:rPr lang="en-US" baseline="-25000" dirty="0" smtClean="0">
                <a:solidFill>
                  <a:srgbClr val="7F7F7F"/>
                </a:solidFill>
              </a:rPr>
              <a:t>AE</a:t>
            </a:r>
            <a:r>
              <a:rPr lang="en-US" dirty="0" smtClean="0">
                <a:solidFill>
                  <a:srgbClr val="7F7F7F"/>
                </a:solidFill>
              </a:rPr>
              <a:t> = 0.03</a:t>
            </a:r>
          </a:p>
          <a:p>
            <a:pPr marL="1200150" lvl="2" indent="-285750">
              <a:buFont typeface="Arial"/>
              <a:buChar char="•"/>
            </a:pPr>
            <a:r>
              <a:rPr lang="en-US" dirty="0" smtClean="0">
                <a:solidFill>
                  <a:schemeClr val="bg1">
                    <a:lumMod val="50000"/>
                  </a:schemeClr>
                </a:solidFill>
              </a:rPr>
              <a:t>P</a:t>
            </a:r>
            <a:r>
              <a:rPr lang="en-US" baseline="-25000" dirty="0" smtClean="0">
                <a:solidFill>
                  <a:srgbClr val="7F7F7F"/>
                </a:solidFill>
              </a:rPr>
              <a:t>BC</a:t>
            </a:r>
            <a:r>
              <a:rPr lang="en-US" dirty="0" smtClean="0">
                <a:solidFill>
                  <a:srgbClr val="7F7F7F"/>
                </a:solidFill>
              </a:rPr>
              <a:t> = 0.1</a:t>
            </a:r>
          </a:p>
          <a:p>
            <a:pPr lvl="2"/>
            <a:endParaRPr lang="en-US" dirty="0" smtClean="0"/>
          </a:p>
          <a:p>
            <a:pPr marL="285750" indent="-285750">
              <a:buFont typeface="Arial"/>
              <a:buChar char="•"/>
            </a:pPr>
            <a:r>
              <a:rPr lang="en-US" sz="1400" dirty="0" smtClean="0"/>
              <a:t>Although </a:t>
            </a:r>
            <a:r>
              <a:rPr lang="en-US" sz="1400" dirty="0"/>
              <a:t>the </a:t>
            </a:r>
            <a:r>
              <a:rPr lang="en-US" sz="1400" dirty="0" err="1" smtClean="0"/>
              <a:t>Bonferroni</a:t>
            </a:r>
            <a:r>
              <a:rPr lang="en-US" sz="1400" dirty="0" smtClean="0"/>
              <a:t> correction </a:t>
            </a:r>
            <a:r>
              <a:rPr lang="en-US" sz="1400" dirty="0"/>
              <a:t>is simple to calculate, it suffers from a lack of statistical power. The Holm-</a:t>
            </a:r>
            <a:r>
              <a:rPr lang="en-US" sz="1400" dirty="0" err="1"/>
              <a:t>Bonferroni</a:t>
            </a:r>
            <a:r>
              <a:rPr lang="en-US" sz="1400" dirty="0"/>
              <a:t> method </a:t>
            </a:r>
            <a:r>
              <a:rPr lang="en-US" sz="1400" dirty="0" smtClean="0"/>
              <a:t>(next slide) is </a:t>
            </a:r>
            <a:r>
              <a:rPr lang="en-US" sz="1400" dirty="0"/>
              <a:t>more powerful than the single-step </a:t>
            </a:r>
            <a:r>
              <a:rPr lang="en-US" sz="1400" dirty="0" err="1" smtClean="0"/>
              <a:t>Bonferroni</a:t>
            </a:r>
            <a:r>
              <a:rPr lang="en-US" sz="1400" dirty="0" smtClean="0"/>
              <a:t>, but more work to compute.</a:t>
            </a:r>
            <a:endParaRPr lang="en-US" sz="1400" dirty="0"/>
          </a:p>
          <a:p>
            <a:pPr marL="285750" indent="-285750">
              <a:buFont typeface="Arial"/>
              <a:buChar char="•"/>
            </a:pPr>
            <a:endParaRPr lang="en-US" dirty="0" smtClean="0">
              <a:solidFill>
                <a:srgbClr val="7F7F7F"/>
              </a:solidFill>
            </a:endParaRPr>
          </a:p>
        </p:txBody>
      </p:sp>
      <p:sp>
        <p:nvSpPr>
          <p:cNvPr id="9" name="Slide Number Placeholder 8"/>
          <p:cNvSpPr>
            <a:spLocks noGrp="1"/>
          </p:cNvSpPr>
          <p:nvPr>
            <p:ph type="sldNum" sz="quarter" idx="12"/>
          </p:nvPr>
        </p:nvSpPr>
        <p:spPr/>
        <p:txBody>
          <a:bodyPr/>
          <a:lstStyle/>
          <a:p>
            <a:fld id="{DCB82ED2-ACBB-2046-9075-6288EA005F68}" type="slidenum">
              <a:rPr lang="en-US" smtClean="0"/>
              <a:t>123</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pic>
        <p:nvPicPr>
          <p:cNvPr id="2" name="Picture 1"/>
          <p:cNvPicPr>
            <a:picLocks noChangeAspect="1"/>
          </p:cNvPicPr>
          <p:nvPr/>
        </p:nvPicPr>
        <p:blipFill rotWithShape="1">
          <a:blip r:embed="rId4"/>
          <a:srcRect l="4543" t="18085" r="52423" b="14638"/>
          <a:stretch/>
        </p:blipFill>
        <p:spPr>
          <a:xfrm>
            <a:off x="2311050" y="3246322"/>
            <a:ext cx="395584" cy="309222"/>
          </a:xfrm>
          <a:prstGeom prst="rect">
            <a:avLst/>
          </a:prstGeom>
        </p:spPr>
      </p:pic>
    </p:spTree>
    <p:extLst>
      <p:ext uri="{BB962C8B-B14F-4D97-AF65-F5344CB8AC3E}">
        <p14:creationId xmlns:p14="http://schemas.microsoft.com/office/powerpoint/2010/main" val="30453190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575" y="1058024"/>
            <a:ext cx="9080949" cy="3416320"/>
          </a:xfrm>
          <a:prstGeom prst="rect">
            <a:avLst/>
          </a:prstGeom>
          <a:noFill/>
        </p:spPr>
        <p:txBody>
          <a:bodyPr wrap="square" rtlCol="0">
            <a:spAutoFit/>
          </a:bodyPr>
          <a:lstStyle/>
          <a:p>
            <a:pPr marL="285750" indent="-285750">
              <a:buFont typeface="Arial"/>
              <a:buChar char="•"/>
            </a:pPr>
            <a:r>
              <a:rPr lang="en-CA" dirty="0" smtClean="0"/>
              <a:t>Target </a:t>
            </a:r>
            <a:r>
              <a:rPr lang="el-GR" dirty="0"/>
              <a:t>α</a:t>
            </a:r>
            <a:r>
              <a:rPr lang="en-US" dirty="0"/>
              <a:t> = </a:t>
            </a:r>
            <a:r>
              <a:rPr lang="en-US" dirty="0" smtClean="0"/>
              <a:t>0.05</a:t>
            </a:r>
          </a:p>
          <a:p>
            <a:pPr marL="285750" indent="-285750">
              <a:buFont typeface="Arial"/>
              <a:buChar char="•"/>
            </a:pPr>
            <a:r>
              <a:rPr lang="en-US" dirty="0"/>
              <a:t>Sort </a:t>
            </a:r>
            <a:r>
              <a:rPr lang="en-US" dirty="0" smtClean="0"/>
              <a:t>t-tests’ p</a:t>
            </a:r>
            <a:r>
              <a:rPr lang="en-US" dirty="0"/>
              <a:t>-</a:t>
            </a:r>
            <a:r>
              <a:rPr lang="en-US" dirty="0" smtClean="0"/>
              <a:t>values from smallest to largest</a:t>
            </a:r>
            <a:endParaRPr lang="en-US" dirty="0"/>
          </a:p>
          <a:p>
            <a:pPr marL="285750" indent="-285750">
              <a:buFont typeface="Arial"/>
              <a:buChar char="•"/>
            </a:pPr>
            <a:r>
              <a:rPr lang="en-US" dirty="0" smtClean="0"/>
              <a:t>Compute HB iteratively</a:t>
            </a:r>
            <a:endParaRPr lang="en-US" dirty="0"/>
          </a:p>
          <a:p>
            <a:pPr marL="285750" indent="-285750">
              <a:buFont typeface="Arial"/>
              <a:buChar char="•"/>
            </a:pPr>
            <a:endParaRPr lang="en-US" dirty="0" smtClean="0"/>
          </a:p>
          <a:p>
            <a:endParaRPr lang="en-US" dirty="0"/>
          </a:p>
          <a:p>
            <a:pPr marL="285750" indent="-285750">
              <a:buFont typeface="Arial"/>
              <a:buChar char="•"/>
            </a:pPr>
            <a:r>
              <a:rPr lang="en-US" dirty="0"/>
              <a:t>The testing stops when you reach the first non-rejected </a:t>
            </a:r>
            <a:r>
              <a:rPr lang="en-US" dirty="0" smtClean="0"/>
              <a:t>hypothesis </a:t>
            </a:r>
          </a:p>
          <a:p>
            <a:pPr marL="285750" indent="-285750">
              <a:buFont typeface="Arial"/>
              <a:buChar char="•"/>
            </a:pPr>
            <a:r>
              <a:rPr lang="en-US" dirty="0" smtClean="0"/>
              <a:t>All </a:t>
            </a:r>
            <a:r>
              <a:rPr lang="en-US" dirty="0"/>
              <a:t>subsequent </a:t>
            </a:r>
            <a:r>
              <a:rPr lang="en-US" dirty="0" smtClean="0"/>
              <a:t>hypotheses are </a:t>
            </a:r>
            <a:r>
              <a:rPr lang="en-US" dirty="0"/>
              <a:t>non-significant (i.e. not rejected</a:t>
            </a:r>
            <a:r>
              <a:rPr lang="en-US" dirty="0" smtClean="0"/>
              <a:t>).</a:t>
            </a:r>
            <a:endParaRPr lang="en-CA" dirty="0" smtClean="0"/>
          </a:p>
          <a:p>
            <a:pPr lvl="1"/>
            <a:endParaRPr lang="en-CA" dirty="0" smtClean="0"/>
          </a:p>
          <a:p>
            <a:pPr lvl="1"/>
            <a:endParaRPr lang="en-US" dirty="0"/>
          </a:p>
          <a:p>
            <a:pPr marL="800100" lvl="1" indent="-342900">
              <a:buFont typeface="+mj-lt"/>
              <a:buAutoNum type="arabicPeriod"/>
            </a:pPr>
            <a:endParaRPr lang="en-US" dirty="0" smtClean="0"/>
          </a:p>
          <a:p>
            <a:pPr marL="742950" lvl="1" indent="-285750">
              <a:buFont typeface="Arial"/>
              <a:buChar char="•"/>
            </a:pPr>
            <a:endParaRPr lang="en-US" dirty="0" smtClean="0"/>
          </a:p>
          <a:p>
            <a:endParaRPr lang="en-US" dirty="0" smtClean="0"/>
          </a:p>
        </p:txBody>
      </p:sp>
      <p:pic>
        <p:nvPicPr>
          <p:cNvPr id="6" name="Picture 5"/>
          <p:cNvPicPr>
            <a:picLocks noChangeAspect="1"/>
          </p:cNvPicPr>
          <p:nvPr/>
        </p:nvPicPr>
        <p:blipFill>
          <a:blip r:embed="rId3"/>
          <a:stretch>
            <a:fillRect/>
          </a:stretch>
        </p:blipFill>
        <p:spPr>
          <a:xfrm>
            <a:off x="426205" y="1980153"/>
            <a:ext cx="2915447" cy="491189"/>
          </a:xfrm>
          <a:prstGeom prst="rect">
            <a:avLst/>
          </a:prstGeom>
        </p:spPr>
      </p:pic>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FWE: Holm-</a:t>
            </a:r>
            <a:r>
              <a:rPr lang="en-US" sz="2500" dirty="0" err="1" smtClean="0">
                <a:solidFill>
                  <a:schemeClr val="bg1"/>
                </a:solidFill>
              </a:rPr>
              <a:t>Bonfferoni</a:t>
            </a:r>
            <a:r>
              <a:rPr lang="en-US" sz="2500" dirty="0" smtClean="0">
                <a:solidFill>
                  <a:schemeClr val="bg1"/>
                </a:solidFill>
              </a:rPr>
              <a:t> method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9" name="Slide Number Placeholder 8"/>
          <p:cNvSpPr>
            <a:spLocks noGrp="1"/>
          </p:cNvSpPr>
          <p:nvPr>
            <p:ph type="sldNum" sz="quarter" idx="12"/>
          </p:nvPr>
        </p:nvSpPr>
        <p:spPr/>
        <p:txBody>
          <a:bodyPr/>
          <a:lstStyle/>
          <a:p>
            <a:fld id="{DCB82ED2-ACBB-2046-9075-6288EA005F68}" type="slidenum">
              <a:rPr lang="en-US" smtClean="0"/>
              <a:t>124</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956822862"/>
              </p:ext>
            </p:extLst>
          </p:nvPr>
        </p:nvGraphicFramePr>
        <p:xfrm>
          <a:off x="415795" y="3233571"/>
          <a:ext cx="5663722" cy="1630952"/>
        </p:xfrm>
        <a:graphic>
          <a:graphicData uri="http://schemas.openxmlformats.org/drawingml/2006/table">
            <a:tbl>
              <a:tblPr bandRow="1">
                <a:tableStyleId>{8EC20E35-A176-4012-BC5E-935CFFF8708E}</a:tableStyleId>
              </a:tblPr>
              <a:tblGrid>
                <a:gridCol w="641927">
                  <a:extLst>
                    <a:ext uri="{9D8B030D-6E8A-4147-A177-3AD203B41FA5}">
                      <a16:colId xmlns:a16="http://schemas.microsoft.com/office/drawing/2014/main" xmlns="" val="20000"/>
                    </a:ext>
                  </a:extLst>
                </a:gridCol>
                <a:gridCol w="764666">
                  <a:extLst>
                    <a:ext uri="{9D8B030D-6E8A-4147-A177-3AD203B41FA5}">
                      <a16:colId xmlns:a16="http://schemas.microsoft.com/office/drawing/2014/main" xmlns="" val="20001"/>
                    </a:ext>
                  </a:extLst>
                </a:gridCol>
                <a:gridCol w="816510">
                  <a:extLst>
                    <a:ext uri="{9D8B030D-6E8A-4147-A177-3AD203B41FA5}">
                      <a16:colId xmlns:a16="http://schemas.microsoft.com/office/drawing/2014/main" xmlns="" val="20002"/>
                    </a:ext>
                  </a:extLst>
                </a:gridCol>
                <a:gridCol w="1807603">
                  <a:extLst>
                    <a:ext uri="{9D8B030D-6E8A-4147-A177-3AD203B41FA5}">
                      <a16:colId xmlns:a16="http://schemas.microsoft.com/office/drawing/2014/main" xmlns="" val="20003"/>
                    </a:ext>
                  </a:extLst>
                </a:gridCol>
                <a:gridCol w="1633016">
                  <a:extLst>
                    <a:ext uri="{9D8B030D-6E8A-4147-A177-3AD203B41FA5}">
                      <a16:colId xmlns:a16="http://schemas.microsoft.com/office/drawing/2014/main" xmlns="" val="20004"/>
                    </a:ext>
                  </a:extLst>
                </a:gridCol>
              </a:tblGrid>
              <a:tr h="293438">
                <a:tc>
                  <a:txBody>
                    <a:bodyPr/>
                    <a:lstStyle/>
                    <a:p>
                      <a:r>
                        <a:rPr lang="en-US" sz="1200" dirty="0" smtClean="0"/>
                        <a:t>Test</a:t>
                      </a:r>
                      <a:endParaRPr lang="en-US" sz="1200" dirty="0"/>
                    </a:p>
                  </a:txBody>
                  <a:tcPr/>
                </a:tc>
                <a:tc>
                  <a:txBody>
                    <a:bodyPr/>
                    <a:lstStyle/>
                    <a:p>
                      <a:r>
                        <a:rPr lang="en-US" sz="1200" dirty="0" smtClean="0"/>
                        <a:t>Rank order</a:t>
                      </a:r>
                      <a:endParaRPr lang="en-US" sz="1200" dirty="0"/>
                    </a:p>
                  </a:txBody>
                  <a:tcPr/>
                </a:tc>
                <a:tc>
                  <a:txBody>
                    <a:bodyPr/>
                    <a:lstStyle/>
                    <a:p>
                      <a:r>
                        <a:rPr lang="en-US" sz="1200" dirty="0" smtClean="0"/>
                        <a:t>P-Value</a:t>
                      </a:r>
                      <a:endParaRPr lang="en-US" sz="1200" dirty="0"/>
                    </a:p>
                  </a:txBody>
                  <a:tcPr/>
                </a:tc>
                <a:tc>
                  <a:txBody>
                    <a:bodyPr/>
                    <a:lstStyle/>
                    <a:p>
                      <a:r>
                        <a:rPr lang="en-US" sz="1200" dirty="0" smtClean="0"/>
                        <a:t>HB</a:t>
                      </a:r>
                      <a:endParaRPr lang="en-US" sz="1200" dirty="0"/>
                    </a:p>
                  </a:txBody>
                  <a:tcPr/>
                </a:tc>
                <a:tc>
                  <a:txBody>
                    <a:bodyPr/>
                    <a:lstStyle/>
                    <a:p>
                      <a:r>
                        <a:rPr lang="en-US" sz="1200" dirty="0" smtClean="0"/>
                        <a:t>HB</a:t>
                      </a:r>
                      <a:r>
                        <a:rPr lang="en-US" sz="1200" baseline="0" dirty="0" smtClean="0"/>
                        <a:t> ≤ P-value?</a:t>
                      </a:r>
                      <a:endParaRPr lang="en-US" sz="1200" dirty="0"/>
                    </a:p>
                  </a:txBody>
                  <a:tcPr/>
                </a:tc>
                <a:extLst>
                  <a:ext uri="{0D108BD9-81ED-4DB2-BD59-A6C34878D82A}">
                    <a16:rowId xmlns:a16="http://schemas.microsoft.com/office/drawing/2014/main" xmlns="" val="10000"/>
                  </a:ext>
                </a:extLst>
              </a:tr>
              <a:tr h="293438">
                <a:tc>
                  <a:txBody>
                    <a:bodyPr/>
                    <a:lstStyle/>
                    <a:p>
                      <a:pPr algn="l"/>
                      <a:r>
                        <a:rPr lang="en-US" sz="1200" dirty="0" smtClean="0"/>
                        <a:t>BC</a:t>
                      </a:r>
                    </a:p>
                  </a:txBody>
                  <a:tcPr anchor="ctr"/>
                </a:tc>
                <a:tc>
                  <a:txBody>
                    <a:bodyPr/>
                    <a:lstStyle/>
                    <a:p>
                      <a:pPr algn="l"/>
                      <a:r>
                        <a:rPr lang="en-US" sz="1200" dirty="0" smtClean="0">
                          <a:solidFill>
                            <a:srgbClr val="4F81BD"/>
                          </a:solidFill>
                        </a:rPr>
                        <a:t>1</a:t>
                      </a:r>
                      <a:endParaRPr lang="en-US" sz="1200" dirty="0">
                        <a:solidFill>
                          <a:srgbClr val="4F81BD"/>
                        </a:solidFill>
                      </a:endParaRPr>
                    </a:p>
                  </a:txBody>
                  <a:tcPr anchor="ctr"/>
                </a:tc>
                <a:tc>
                  <a:txBody>
                    <a:bodyPr/>
                    <a:lstStyle/>
                    <a:p>
                      <a:pPr algn="l"/>
                      <a:r>
                        <a:rPr lang="en-US" sz="1200" dirty="0" smtClean="0"/>
                        <a:t>0.005</a:t>
                      </a:r>
                      <a:endParaRPr lang="en-US" sz="1200" dirty="0"/>
                    </a:p>
                  </a:txBody>
                  <a:tcPr anchor="ctr"/>
                </a:tc>
                <a:tc>
                  <a:txBody>
                    <a:bodyPr/>
                    <a:lstStyle/>
                    <a:p>
                      <a:pPr algn="l"/>
                      <a:r>
                        <a:rPr lang="en-US" sz="1200" dirty="0" smtClean="0"/>
                        <a:t>0.005 / (4-</a:t>
                      </a:r>
                      <a:r>
                        <a:rPr lang="en-US" sz="1200" dirty="0" smtClean="0">
                          <a:solidFill>
                            <a:srgbClr val="4F81BD"/>
                          </a:solidFill>
                        </a:rPr>
                        <a:t>1</a:t>
                      </a:r>
                      <a:r>
                        <a:rPr lang="en-US" sz="1200" dirty="0" smtClean="0"/>
                        <a:t>+1)  = </a:t>
                      </a:r>
                      <a:r>
                        <a:rPr lang="en-US" sz="1200" b="1" dirty="0" smtClean="0"/>
                        <a:t>0.0125</a:t>
                      </a:r>
                    </a:p>
                  </a:txBody>
                  <a:tcPr anchor="ctr"/>
                </a:tc>
                <a:tc>
                  <a:txBody>
                    <a:bodyPr/>
                    <a:lstStyle/>
                    <a:p>
                      <a:pPr algn="l"/>
                      <a:r>
                        <a:rPr lang="en-US" sz="1200" dirty="0" smtClean="0">
                          <a:solidFill>
                            <a:schemeClr val="tx1"/>
                          </a:solidFill>
                        </a:rPr>
                        <a:t>0.005</a:t>
                      </a:r>
                      <a:r>
                        <a:rPr lang="en-US" sz="1200" baseline="0" dirty="0" smtClean="0">
                          <a:solidFill>
                            <a:schemeClr val="tx1"/>
                          </a:solidFill>
                        </a:rPr>
                        <a:t> ≤ 0.0125</a:t>
                      </a:r>
                      <a:endParaRPr lang="en-US" sz="1200" dirty="0" smtClean="0">
                        <a:solidFill>
                          <a:schemeClr val="tx1"/>
                        </a:solidFill>
                      </a:endParaRPr>
                    </a:p>
                  </a:txBody>
                  <a:tcPr anchor="ctr"/>
                </a:tc>
                <a:extLst>
                  <a:ext uri="{0D108BD9-81ED-4DB2-BD59-A6C34878D82A}">
                    <a16:rowId xmlns:a16="http://schemas.microsoft.com/office/drawing/2014/main" xmlns="" val="10001"/>
                  </a:ext>
                </a:extLst>
              </a:tr>
              <a:tr h="293438">
                <a:tc>
                  <a:txBody>
                    <a:bodyPr/>
                    <a:lstStyle/>
                    <a:p>
                      <a:pPr algn="l"/>
                      <a:r>
                        <a:rPr lang="en-US" sz="1200" dirty="0" smtClean="0"/>
                        <a:t>BD</a:t>
                      </a:r>
                      <a:endParaRPr lang="en-US" sz="1200" dirty="0"/>
                    </a:p>
                  </a:txBody>
                  <a:tcPr anchor="ctr"/>
                </a:tc>
                <a:tc>
                  <a:txBody>
                    <a:bodyPr/>
                    <a:lstStyle/>
                    <a:p>
                      <a:pPr algn="l"/>
                      <a:r>
                        <a:rPr lang="en-US" sz="1200" dirty="0" smtClean="0">
                          <a:solidFill>
                            <a:srgbClr val="4F81BD"/>
                          </a:solidFill>
                        </a:rPr>
                        <a:t>2</a:t>
                      </a:r>
                      <a:endParaRPr lang="en-US" sz="1200" dirty="0">
                        <a:solidFill>
                          <a:srgbClr val="4F81BD"/>
                        </a:solidFill>
                      </a:endParaRPr>
                    </a:p>
                  </a:txBody>
                  <a:tcPr anchor="ctr"/>
                </a:tc>
                <a:tc>
                  <a:txBody>
                    <a:bodyPr/>
                    <a:lstStyle/>
                    <a:p>
                      <a:pPr algn="l"/>
                      <a:r>
                        <a:rPr lang="en-US" sz="1200" dirty="0" smtClean="0"/>
                        <a:t>0.01</a:t>
                      </a:r>
                      <a:endParaRPr lang="en-US" sz="12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0.01 / (4-</a:t>
                      </a:r>
                      <a:r>
                        <a:rPr lang="en-US" sz="1200" dirty="0" smtClean="0">
                          <a:solidFill>
                            <a:schemeClr val="accent1"/>
                          </a:solidFill>
                        </a:rPr>
                        <a:t>2</a:t>
                      </a:r>
                      <a:r>
                        <a:rPr lang="en-US" sz="1200" dirty="0" smtClean="0"/>
                        <a:t>+1) = </a:t>
                      </a:r>
                      <a:r>
                        <a:rPr lang="en-US" sz="1200" b="1" dirty="0" smtClean="0"/>
                        <a:t>0.0167</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0.01 </a:t>
                      </a:r>
                      <a:r>
                        <a:rPr lang="en-US" sz="1200" baseline="0" dirty="0" smtClean="0">
                          <a:solidFill>
                            <a:srgbClr val="000000"/>
                          </a:solidFill>
                        </a:rPr>
                        <a:t>≤ 0.0167</a:t>
                      </a:r>
                      <a:endParaRPr lang="en-US" sz="1200" dirty="0" smtClean="0">
                        <a:solidFill>
                          <a:srgbClr val="000000"/>
                        </a:solidFill>
                      </a:endParaRPr>
                    </a:p>
                  </a:txBody>
                  <a:tcPr anchor="ctr"/>
                </a:tc>
                <a:extLst>
                  <a:ext uri="{0D108BD9-81ED-4DB2-BD59-A6C34878D82A}">
                    <a16:rowId xmlns:a16="http://schemas.microsoft.com/office/drawing/2014/main" xmlns="" val="10002"/>
                  </a:ext>
                </a:extLst>
              </a:tr>
              <a:tr h="293438">
                <a:tc>
                  <a:txBody>
                    <a:bodyPr/>
                    <a:lstStyle/>
                    <a:p>
                      <a:pPr algn="l"/>
                      <a:r>
                        <a:rPr lang="en-US" sz="1200" dirty="0" smtClean="0"/>
                        <a:t>BE</a:t>
                      </a:r>
                      <a:endParaRPr lang="en-US" sz="1200" dirty="0"/>
                    </a:p>
                  </a:txBody>
                  <a:tcPr anchor="ctr"/>
                </a:tc>
                <a:tc>
                  <a:txBody>
                    <a:bodyPr/>
                    <a:lstStyle/>
                    <a:p>
                      <a:pPr algn="l"/>
                      <a:r>
                        <a:rPr lang="en-US" sz="1200" dirty="0" smtClean="0">
                          <a:solidFill>
                            <a:srgbClr val="4F81BD"/>
                          </a:solidFill>
                        </a:rPr>
                        <a:t>3</a:t>
                      </a:r>
                      <a:endParaRPr lang="en-US" sz="1200" dirty="0">
                        <a:solidFill>
                          <a:srgbClr val="4F81BD"/>
                        </a:solidFill>
                      </a:endParaRPr>
                    </a:p>
                  </a:txBody>
                  <a:tcPr anchor="ctr"/>
                </a:tc>
                <a:tc>
                  <a:txBody>
                    <a:bodyPr/>
                    <a:lstStyle/>
                    <a:p>
                      <a:pPr algn="l"/>
                      <a:r>
                        <a:rPr lang="en-US" sz="1200" dirty="0" smtClean="0"/>
                        <a:t>0.03</a:t>
                      </a:r>
                      <a:endParaRPr lang="en-US" sz="1200" dirty="0"/>
                    </a:p>
                  </a:txBody>
                  <a:tcPr anchor="ctr"/>
                </a:tc>
                <a:tc>
                  <a:txBody>
                    <a:bodyPr/>
                    <a:lstStyle/>
                    <a:p>
                      <a:pPr algn="l"/>
                      <a:r>
                        <a:rPr lang="en-US" sz="1200" dirty="0" smtClean="0"/>
                        <a:t>0.03 / (4-</a:t>
                      </a:r>
                      <a:r>
                        <a:rPr lang="en-US" sz="1200" dirty="0" smtClean="0">
                          <a:solidFill>
                            <a:srgbClr val="4F81BD"/>
                          </a:solidFill>
                        </a:rPr>
                        <a:t>3</a:t>
                      </a:r>
                      <a:r>
                        <a:rPr lang="en-US" sz="1200" dirty="0" smtClean="0"/>
                        <a:t>+1)</a:t>
                      </a:r>
                      <a:r>
                        <a:rPr lang="en-US" sz="1200" baseline="0" dirty="0" smtClean="0"/>
                        <a:t> = </a:t>
                      </a:r>
                      <a:r>
                        <a:rPr lang="en-US" sz="1200" b="1" baseline="0" dirty="0" smtClean="0"/>
                        <a:t>0.025</a:t>
                      </a:r>
                      <a:endParaRPr lang="en-US" sz="1200" b="1" dirty="0"/>
                    </a:p>
                  </a:txBody>
                  <a:tcPr anchor="ctr"/>
                </a:tc>
                <a:tc>
                  <a:txBody>
                    <a:bodyPr/>
                    <a:lstStyle/>
                    <a:p>
                      <a:pPr algn="l"/>
                      <a:r>
                        <a:rPr lang="en-US" sz="1200" dirty="0" smtClean="0">
                          <a:solidFill>
                            <a:schemeClr val="accent2"/>
                          </a:solidFill>
                        </a:rPr>
                        <a:t>0.03 ≥ 0.025</a:t>
                      </a:r>
                      <a:endParaRPr lang="en-US" sz="1200" dirty="0">
                        <a:solidFill>
                          <a:schemeClr val="accent2"/>
                        </a:solidFill>
                      </a:endParaRPr>
                    </a:p>
                  </a:txBody>
                  <a:tcPr anchor="ctr"/>
                </a:tc>
                <a:extLst>
                  <a:ext uri="{0D108BD9-81ED-4DB2-BD59-A6C34878D82A}">
                    <a16:rowId xmlns:a16="http://schemas.microsoft.com/office/drawing/2014/main" xmlns="" val="10003"/>
                  </a:ext>
                </a:extLst>
              </a:tr>
              <a:tr h="293438">
                <a:tc>
                  <a:txBody>
                    <a:bodyPr/>
                    <a:lstStyle/>
                    <a:p>
                      <a:pPr algn="l"/>
                      <a:r>
                        <a:rPr lang="en-US" sz="1200" dirty="0" smtClean="0"/>
                        <a:t>CD</a:t>
                      </a:r>
                      <a:endParaRPr lang="en-US" sz="1200" dirty="0"/>
                    </a:p>
                  </a:txBody>
                  <a:tcPr anchor="ctr"/>
                </a:tc>
                <a:tc>
                  <a:txBody>
                    <a:bodyPr/>
                    <a:lstStyle/>
                    <a:p>
                      <a:pPr algn="l"/>
                      <a:r>
                        <a:rPr lang="en-US" sz="1200" dirty="0" smtClean="0">
                          <a:solidFill>
                            <a:srgbClr val="4F81BD"/>
                          </a:solidFill>
                        </a:rPr>
                        <a:t>4</a:t>
                      </a:r>
                      <a:endParaRPr lang="en-US" sz="1200" dirty="0">
                        <a:solidFill>
                          <a:srgbClr val="4F81BD"/>
                        </a:solidFill>
                      </a:endParaRPr>
                    </a:p>
                  </a:txBody>
                  <a:tcPr anchor="ctr"/>
                </a:tc>
                <a:tc>
                  <a:txBody>
                    <a:bodyPr/>
                    <a:lstStyle/>
                    <a:p>
                      <a:pPr algn="l"/>
                      <a:r>
                        <a:rPr lang="en-US" sz="1200" dirty="0" smtClean="0"/>
                        <a:t>0.04</a:t>
                      </a:r>
                      <a:endParaRPr lang="en-US" sz="1200" dirty="0"/>
                    </a:p>
                  </a:txBody>
                  <a:tcPr anchor="ctr"/>
                </a:tc>
                <a:tc>
                  <a:txBody>
                    <a:bodyPr/>
                    <a:lstStyle/>
                    <a:p>
                      <a:pPr algn="l"/>
                      <a:r>
                        <a:rPr lang="en-US" sz="1200" dirty="0" smtClean="0"/>
                        <a:t>0.04 / (4-</a:t>
                      </a:r>
                      <a:r>
                        <a:rPr lang="en-US" sz="1200" dirty="0" smtClean="0">
                          <a:solidFill>
                            <a:srgbClr val="4F81BD"/>
                          </a:solidFill>
                        </a:rPr>
                        <a:t>4</a:t>
                      </a:r>
                      <a:r>
                        <a:rPr lang="en-US" sz="1200" dirty="0" smtClean="0"/>
                        <a:t>+1) =</a:t>
                      </a:r>
                      <a:r>
                        <a:rPr lang="en-US" sz="1200" baseline="0" dirty="0" smtClean="0"/>
                        <a:t> </a:t>
                      </a:r>
                      <a:r>
                        <a:rPr lang="en-US" sz="1200" b="1" baseline="0" dirty="0" smtClean="0"/>
                        <a:t>0.04</a:t>
                      </a:r>
                      <a:endParaRPr lang="en-US" sz="1200" b="1" dirty="0"/>
                    </a:p>
                  </a:txBody>
                  <a:tcPr anchor="ctr"/>
                </a:tc>
                <a:tc>
                  <a:txBody>
                    <a:bodyPr/>
                    <a:lstStyle/>
                    <a:p>
                      <a:pPr algn="l"/>
                      <a:r>
                        <a:rPr lang="en-US" sz="1200" dirty="0" smtClean="0"/>
                        <a:t>Don’t do</a:t>
                      </a:r>
                      <a:endParaRPr lang="en-US" sz="1200" dirty="0"/>
                    </a:p>
                  </a:txBody>
                  <a:tcPr anchor="ctr"/>
                </a:tc>
                <a:extLst>
                  <a:ext uri="{0D108BD9-81ED-4DB2-BD59-A6C34878D82A}">
                    <a16:rowId xmlns:a16="http://schemas.microsoft.com/office/drawing/2014/main" xmlns="" val="10004"/>
                  </a:ext>
                </a:extLst>
              </a:tr>
            </a:tbl>
          </a:graphicData>
        </a:graphic>
      </p:graphicFrame>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backgroundRemoval t="417" b="82917" l="208" r="40000"/>
                    </a14:imgEffect>
                  </a14:imgLayer>
                </a14:imgProps>
              </a:ext>
            </a:extLst>
          </a:blip>
          <a:srcRect l="4543" t="18085" r="52423" b="14638"/>
          <a:stretch/>
        </p:blipFill>
        <p:spPr>
          <a:xfrm>
            <a:off x="5703801" y="3695826"/>
            <a:ext cx="304211" cy="237797"/>
          </a:xfrm>
          <a:prstGeom prst="rect">
            <a:avLst/>
          </a:prstGeom>
        </p:spPr>
      </p:pic>
      <p:pic>
        <p:nvPicPr>
          <p:cNvPr id="13" name="Picture 12"/>
          <p:cNvPicPr>
            <a:picLocks noChangeAspect="1"/>
          </p:cNvPicPr>
          <p:nvPr/>
        </p:nvPicPr>
        <p:blipFill rotWithShape="1">
          <a:blip r:embed="rId5">
            <a:extLst>
              <a:ext uri="{BEBA8EAE-BF5A-486C-A8C5-ECC9F3942E4B}">
                <a14:imgProps xmlns:a14="http://schemas.microsoft.com/office/drawing/2010/main">
                  <a14:imgLayer r:embed="rId7">
                    <a14:imgEffect>
                      <a14:backgroundRemoval t="417" b="82917" l="208" r="40000"/>
                    </a14:imgEffect>
                  </a14:imgLayer>
                </a14:imgProps>
              </a:ext>
            </a:extLst>
          </a:blip>
          <a:srcRect l="4543" t="18085" r="52423" b="14638"/>
          <a:stretch/>
        </p:blipFill>
        <p:spPr>
          <a:xfrm>
            <a:off x="5689036" y="3967124"/>
            <a:ext cx="304211" cy="237797"/>
          </a:xfrm>
          <a:prstGeom prst="rect">
            <a:avLst/>
          </a:prstGeom>
        </p:spPr>
      </p:pic>
    </p:spTree>
    <p:extLst>
      <p:ext uri="{BB962C8B-B14F-4D97-AF65-F5344CB8AC3E}">
        <p14:creationId xmlns:p14="http://schemas.microsoft.com/office/powerpoint/2010/main" val="1519744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3" y="1044840"/>
            <a:ext cx="8229600" cy="3833719"/>
          </a:xfrm>
        </p:spPr>
        <p:txBody>
          <a:bodyPr>
            <a:normAutofit/>
          </a:bodyPr>
          <a:lstStyle/>
          <a:p>
            <a:r>
              <a:rPr lang="en-US" sz="1800" dirty="0" smtClean="0"/>
              <a:t>Analysis of variance (ANOVA) can </a:t>
            </a:r>
            <a:r>
              <a:rPr lang="en-US" sz="1800" dirty="0"/>
              <a:t>be used </a:t>
            </a:r>
            <a:r>
              <a:rPr lang="en-US" sz="1800" dirty="0" smtClean="0"/>
              <a:t>to determine if more than two means are significantly different </a:t>
            </a:r>
            <a:r>
              <a:rPr lang="en-US" sz="1800" dirty="0"/>
              <a:t>from each </a:t>
            </a:r>
            <a:r>
              <a:rPr lang="en-US" sz="1800" dirty="0" smtClean="0"/>
              <a:t>other</a:t>
            </a:r>
            <a:endParaRPr lang="en-US" sz="1800" dirty="0"/>
          </a:p>
          <a:p>
            <a:pPr lvl="1"/>
            <a:r>
              <a:rPr lang="en-US" sz="1800" dirty="0" smtClean="0"/>
              <a:t>A/B/n testing: we use an </a:t>
            </a:r>
            <a:r>
              <a:rPr lang="en-US" sz="1800" dirty="0"/>
              <a:t>ANOVA when </a:t>
            </a:r>
            <a:r>
              <a:rPr lang="en-US" sz="1800" dirty="0" smtClean="0"/>
              <a:t>we have </a:t>
            </a:r>
            <a:r>
              <a:rPr lang="en-US" sz="1800" u="sng" dirty="0" smtClean="0"/>
              <a:t>three or more</a:t>
            </a:r>
            <a:r>
              <a:rPr lang="en-US" sz="1800" dirty="0" smtClean="0"/>
              <a:t> sets </a:t>
            </a:r>
            <a:r>
              <a:rPr lang="en-US" sz="1800" dirty="0"/>
              <a:t>of </a:t>
            </a:r>
            <a:r>
              <a:rPr lang="en-US" sz="1800" dirty="0" smtClean="0"/>
              <a:t>responses </a:t>
            </a:r>
            <a:r>
              <a:rPr lang="en-US" sz="1800" dirty="0"/>
              <a:t>and </a:t>
            </a:r>
            <a:r>
              <a:rPr lang="en-US" sz="1800" dirty="0" smtClean="0"/>
              <a:t>we want to </a:t>
            </a:r>
            <a:r>
              <a:rPr lang="en-US" sz="1800" dirty="0"/>
              <a:t>determine if the sets are </a:t>
            </a:r>
            <a:r>
              <a:rPr lang="en-US" sz="1800" dirty="0" smtClean="0"/>
              <a:t>different </a:t>
            </a:r>
            <a:r>
              <a:rPr lang="en-US" sz="1800" dirty="0"/>
              <a:t>from </a:t>
            </a:r>
            <a:r>
              <a:rPr lang="en-US" sz="1800" dirty="0" smtClean="0"/>
              <a:t>one another</a:t>
            </a:r>
            <a:r>
              <a:rPr lang="en-US" sz="1800" dirty="0"/>
              <a:t>. </a:t>
            </a:r>
            <a:r>
              <a:rPr lang="en-US" sz="1800" dirty="0" smtClean="0"/>
              <a:t>If they are different, then we use post-hoc tests to determine which one is best</a:t>
            </a:r>
          </a:p>
          <a:p>
            <a:pPr lvl="1"/>
            <a:r>
              <a:rPr lang="en-US" sz="1800" dirty="0" smtClean="0"/>
              <a:t>That is, ANOVA </a:t>
            </a:r>
            <a:r>
              <a:rPr lang="en-US" sz="1800" dirty="0"/>
              <a:t>test tells </a:t>
            </a:r>
            <a:r>
              <a:rPr lang="en-US" sz="1800" dirty="0" smtClean="0"/>
              <a:t>us whether we have </a:t>
            </a:r>
            <a:r>
              <a:rPr lang="en-US" sz="1800" dirty="0"/>
              <a:t>an overall difference between </a:t>
            </a:r>
            <a:r>
              <a:rPr lang="en-US" sz="1800" dirty="0" smtClean="0"/>
              <a:t>our groups</a:t>
            </a:r>
            <a:r>
              <a:rPr lang="en-US" sz="1800" dirty="0"/>
              <a:t>, but it does not tell </a:t>
            </a:r>
            <a:r>
              <a:rPr lang="en-US" sz="1800" dirty="0" smtClean="0"/>
              <a:t>us which </a:t>
            </a:r>
            <a:r>
              <a:rPr lang="en-US" sz="1800" dirty="0"/>
              <a:t>specific groups differed – post hoc tests </a:t>
            </a:r>
            <a:r>
              <a:rPr lang="en-US" sz="1800" dirty="0" smtClean="0"/>
              <a:t>do</a:t>
            </a:r>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A/B/n testing – ANOVA</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125</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081741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3" y="1035705"/>
            <a:ext cx="8229600" cy="3394472"/>
          </a:xfrm>
        </p:spPr>
        <p:txBody>
          <a:bodyPr>
            <a:normAutofit/>
          </a:bodyPr>
          <a:lstStyle/>
          <a:p>
            <a:r>
              <a:rPr lang="en-US" sz="1800" dirty="0" smtClean="0"/>
              <a:t>ANOVA</a:t>
            </a:r>
          </a:p>
          <a:p>
            <a:pPr lvl="1"/>
            <a:r>
              <a:rPr lang="en-US" sz="1800" dirty="0" smtClean="0"/>
              <a:t>Independence </a:t>
            </a:r>
            <a:r>
              <a:rPr lang="en-US" sz="1800" dirty="0"/>
              <a:t>of </a:t>
            </a:r>
            <a:r>
              <a:rPr lang="en-US" sz="1800" dirty="0" smtClean="0"/>
              <a:t>observations – e.g., A </a:t>
            </a:r>
            <a:r>
              <a:rPr lang="en-US" sz="1800" dirty="0"/>
              <a:t>doesn’t depend on </a:t>
            </a:r>
            <a:r>
              <a:rPr lang="en-US" sz="1800" dirty="0" smtClean="0"/>
              <a:t>B </a:t>
            </a:r>
            <a:endParaRPr lang="en-US" sz="1800" dirty="0"/>
          </a:p>
          <a:p>
            <a:pPr lvl="1"/>
            <a:r>
              <a:rPr lang="en-US" sz="1800" dirty="0"/>
              <a:t>Homoscedasticity — </a:t>
            </a:r>
            <a:r>
              <a:rPr lang="en-US" sz="1800" dirty="0">
                <a:solidFill>
                  <a:srgbClr val="000000"/>
                </a:solidFill>
                <a:ea typeface="Lucida Grande"/>
                <a:cs typeface="Lucida Grande"/>
              </a:rPr>
              <a:t>The variance in groups are approximately </a:t>
            </a:r>
            <a:r>
              <a:rPr lang="en-US" sz="1800" dirty="0" smtClean="0">
                <a:solidFill>
                  <a:srgbClr val="000000"/>
                </a:solidFill>
                <a:ea typeface="Lucida Grande"/>
                <a:cs typeface="Lucida Grande"/>
              </a:rPr>
              <a:t>equal</a:t>
            </a:r>
            <a:endParaRPr lang="en-US" sz="1800" dirty="0" smtClean="0"/>
          </a:p>
          <a:p>
            <a:pPr lvl="1"/>
            <a:r>
              <a:rPr lang="en-US" sz="1800" dirty="0" smtClean="0"/>
              <a:t>Normal </a:t>
            </a:r>
            <a:r>
              <a:rPr lang="en-US" sz="1800" dirty="0"/>
              <a:t>distribution of the </a:t>
            </a:r>
            <a:r>
              <a:rPr lang="en-US" sz="1800" dirty="0" smtClean="0"/>
              <a:t>residual</a:t>
            </a:r>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 Assumptions </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126</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6397129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69" y="1060995"/>
            <a:ext cx="8707871" cy="3394472"/>
          </a:xfrm>
        </p:spPr>
        <p:txBody>
          <a:bodyPr>
            <a:noAutofit/>
          </a:bodyPr>
          <a:lstStyle/>
          <a:p>
            <a:pPr marL="342900" lvl="1" indent="-342900">
              <a:buFont typeface="Arial"/>
              <a:buChar char="•"/>
            </a:pPr>
            <a:r>
              <a:rPr lang="en-US" sz="1800" dirty="0" err="1" smtClean="0"/>
              <a:t>Anova</a:t>
            </a:r>
            <a:r>
              <a:rPr lang="en-US" sz="1800" dirty="0" smtClean="0"/>
              <a:t> uses the ratio of the </a:t>
            </a:r>
            <a:r>
              <a:rPr lang="en-US" sz="1800" i="1" dirty="0" smtClean="0"/>
              <a:t>variation between gro</a:t>
            </a:r>
            <a:r>
              <a:rPr lang="en-US" sz="1800" dirty="0" smtClean="0"/>
              <a:t>ups and the </a:t>
            </a:r>
            <a:r>
              <a:rPr lang="en-US" sz="1800" i="1" dirty="0" smtClean="0"/>
              <a:t>variation within groups</a:t>
            </a:r>
            <a:r>
              <a:rPr lang="en-US" sz="1800" dirty="0" smtClean="0"/>
              <a:t> to determine if the means of the groups are statistically different</a:t>
            </a:r>
          </a:p>
          <a:p>
            <a:pPr marL="342900" lvl="1" indent="-342900">
              <a:buFont typeface="Arial"/>
              <a:buChar char="•"/>
            </a:pPr>
            <a:r>
              <a:rPr lang="en-US" sz="1800" dirty="0" smtClean="0"/>
              <a:t>When the sum of </a:t>
            </a:r>
            <a:r>
              <a:rPr lang="en-US" sz="1800" i="1" dirty="0" smtClean="0"/>
              <a:t>variation between groups </a:t>
            </a:r>
            <a:r>
              <a:rPr lang="en-US" sz="1800" dirty="0" smtClean="0"/>
              <a:t>is larger than the sum of </a:t>
            </a:r>
            <a:r>
              <a:rPr lang="en-US" sz="1800" i="1" dirty="0" smtClean="0"/>
              <a:t>variation within groups</a:t>
            </a:r>
            <a:r>
              <a:rPr lang="en-US" sz="1800" dirty="0" smtClean="0"/>
              <a:t>, then the F-statistic value gets larger. A large ratio tells us that the variation in the data is due mostly because of the actual variation between groups, not within</a:t>
            </a:r>
          </a:p>
          <a:p>
            <a:pPr marL="342900" lvl="1" indent="-342900">
              <a:buFont typeface="Arial"/>
              <a:buChar char="•"/>
            </a:pPr>
            <a:endParaRPr lang="en-US" sz="1800" dirty="0" smtClean="0"/>
          </a:p>
          <a:p>
            <a:pPr marL="342900" lvl="1" indent="-342900">
              <a:buFont typeface="Arial"/>
              <a:buChar char="•"/>
            </a:pPr>
            <a:endParaRPr lang="en-US" sz="1800" dirty="0"/>
          </a:p>
          <a:p>
            <a:pPr marL="0" lvl="1" indent="0">
              <a:buNone/>
            </a:pPr>
            <a:endParaRPr lang="en-US" sz="1800" dirty="0"/>
          </a:p>
          <a:p>
            <a:pPr marL="342900" lvl="1" indent="-342900">
              <a:buFont typeface="Arial"/>
              <a:buChar char="•"/>
            </a:pPr>
            <a:r>
              <a:rPr lang="en-US" sz="1800" dirty="0" smtClean="0"/>
              <a:t>If the F-Statistic is greater than the critical F-statistic (α </a:t>
            </a:r>
            <a:r>
              <a:rPr lang="en-US" sz="1800" dirty="0"/>
              <a:t>= </a:t>
            </a:r>
            <a:r>
              <a:rPr lang="en-US" sz="1800" dirty="0" smtClean="0"/>
              <a:t>0.05), which we find in tables or in Excel, then we conclude that there probably is a difference between the groups. </a:t>
            </a:r>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 Intuition behind ANOVA</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127</a:t>
            </a:fld>
            <a:endParaRPr lang="en-US"/>
          </a:p>
        </p:txBody>
      </p:sp>
      <p:grpSp>
        <p:nvGrpSpPr>
          <p:cNvPr id="7" name="Group 6"/>
          <p:cNvGrpSpPr/>
          <p:nvPr/>
        </p:nvGrpSpPr>
        <p:grpSpPr>
          <a:xfrm>
            <a:off x="1002560" y="2632650"/>
            <a:ext cx="6183190" cy="923330"/>
            <a:chOff x="430010" y="2528560"/>
            <a:chExt cx="6183190" cy="923330"/>
          </a:xfrm>
        </p:grpSpPr>
        <p:sp>
          <p:nvSpPr>
            <p:cNvPr id="6" name="TextBox 5"/>
            <p:cNvSpPr txBox="1"/>
            <p:nvPr/>
          </p:nvSpPr>
          <p:spPr>
            <a:xfrm>
              <a:off x="430010" y="2649339"/>
              <a:ext cx="1251815" cy="369332"/>
            </a:xfrm>
            <a:prstGeom prst="rect">
              <a:avLst/>
            </a:prstGeom>
            <a:noFill/>
          </p:spPr>
          <p:txBody>
            <a:bodyPr wrap="none" rtlCol="0">
              <a:spAutoFit/>
            </a:bodyPr>
            <a:lstStyle/>
            <a:p>
              <a:r>
                <a:rPr lang="en-US" dirty="0" smtClean="0">
                  <a:solidFill>
                    <a:srgbClr val="7F7F7F"/>
                  </a:solidFill>
                </a:rPr>
                <a:t>F-statistic =</a:t>
              </a:r>
              <a:endParaRPr lang="en-US" dirty="0">
                <a:solidFill>
                  <a:srgbClr val="7F7F7F"/>
                </a:solidFill>
              </a:endParaRPr>
            </a:p>
          </p:txBody>
        </p:sp>
        <p:grpSp>
          <p:nvGrpSpPr>
            <p:cNvPr id="9" name="Group 8"/>
            <p:cNvGrpSpPr/>
            <p:nvPr/>
          </p:nvGrpSpPr>
          <p:grpSpPr>
            <a:xfrm>
              <a:off x="1488019" y="2528560"/>
              <a:ext cx="5125181" cy="923330"/>
              <a:chOff x="1428019" y="1888560"/>
              <a:chExt cx="5125181" cy="923330"/>
            </a:xfrm>
          </p:grpSpPr>
          <p:sp>
            <p:nvSpPr>
              <p:cNvPr id="2" name="TextBox 1"/>
              <p:cNvSpPr txBox="1"/>
              <p:nvPr/>
            </p:nvSpPr>
            <p:spPr>
              <a:xfrm>
                <a:off x="1428019" y="1888560"/>
                <a:ext cx="5125181" cy="923330"/>
              </a:xfrm>
              <a:prstGeom prst="rect">
                <a:avLst/>
              </a:prstGeom>
              <a:noFill/>
            </p:spPr>
            <p:txBody>
              <a:bodyPr wrap="square" rtlCol="0">
                <a:spAutoFit/>
              </a:bodyPr>
              <a:lstStyle/>
              <a:p>
                <a:pPr marL="0" lvl="1" algn="ctr"/>
                <a:r>
                  <a:rPr lang="en-US" dirty="0">
                    <a:solidFill>
                      <a:srgbClr val="7F7F7F"/>
                    </a:solidFill>
                  </a:rPr>
                  <a:t>The variation </a:t>
                </a:r>
                <a:r>
                  <a:rPr lang="en-US" dirty="0" smtClean="0">
                    <a:solidFill>
                      <a:srgbClr val="7F7F7F"/>
                    </a:solidFill>
                  </a:rPr>
                  <a:t>between groups (SS</a:t>
                </a:r>
                <a:r>
                  <a:rPr lang="en-US" baseline="-25000" dirty="0" smtClean="0">
                    <a:solidFill>
                      <a:srgbClr val="7F7F7F"/>
                    </a:solidFill>
                  </a:rPr>
                  <a:t>B</a:t>
                </a:r>
                <a:r>
                  <a:rPr lang="en-US" dirty="0">
                    <a:solidFill>
                      <a:srgbClr val="7F7F7F"/>
                    </a:solidFill>
                  </a:rPr>
                  <a:t>)</a:t>
                </a:r>
                <a:endParaRPr lang="en-US" baseline="-25000" dirty="0" smtClean="0">
                  <a:solidFill>
                    <a:srgbClr val="7F7F7F"/>
                  </a:solidFill>
                </a:endParaRPr>
              </a:p>
              <a:p>
                <a:pPr marL="0" lvl="1" algn="ctr"/>
                <a:r>
                  <a:rPr lang="en-US" dirty="0" smtClean="0">
                    <a:solidFill>
                      <a:srgbClr val="7F7F7F"/>
                    </a:solidFill>
                  </a:rPr>
                  <a:t>The </a:t>
                </a:r>
                <a:r>
                  <a:rPr lang="en-US" dirty="0">
                    <a:solidFill>
                      <a:srgbClr val="7F7F7F"/>
                    </a:solidFill>
                  </a:rPr>
                  <a:t>variation </a:t>
                </a:r>
                <a:r>
                  <a:rPr lang="en-US" dirty="0" smtClean="0">
                    <a:solidFill>
                      <a:srgbClr val="7F7F7F"/>
                    </a:solidFill>
                  </a:rPr>
                  <a:t>within groups </a:t>
                </a:r>
                <a:r>
                  <a:rPr lang="en-US" dirty="0">
                    <a:solidFill>
                      <a:srgbClr val="7F7F7F"/>
                    </a:solidFill>
                  </a:rPr>
                  <a:t>(</a:t>
                </a:r>
                <a:r>
                  <a:rPr lang="en-US" dirty="0" smtClean="0">
                    <a:solidFill>
                      <a:srgbClr val="7F7F7F"/>
                    </a:solidFill>
                  </a:rPr>
                  <a:t>SS</a:t>
                </a:r>
                <a:r>
                  <a:rPr lang="en-US" baseline="-25000" dirty="0" smtClean="0">
                    <a:solidFill>
                      <a:srgbClr val="7F7F7F"/>
                    </a:solidFill>
                  </a:rPr>
                  <a:t>W</a:t>
                </a:r>
                <a:r>
                  <a:rPr lang="en-US" dirty="0" smtClean="0">
                    <a:solidFill>
                      <a:srgbClr val="7F7F7F"/>
                    </a:solidFill>
                  </a:rPr>
                  <a:t>)</a:t>
                </a:r>
                <a:endParaRPr lang="en-US" baseline="-25000" dirty="0">
                  <a:solidFill>
                    <a:srgbClr val="7F7F7F"/>
                  </a:solidFill>
                </a:endParaRPr>
              </a:p>
              <a:p>
                <a:endParaRPr lang="en-US" dirty="0">
                  <a:solidFill>
                    <a:srgbClr val="7F7F7F"/>
                  </a:solidFill>
                </a:endParaRPr>
              </a:p>
            </p:txBody>
          </p:sp>
          <p:cxnSp>
            <p:nvCxnSpPr>
              <p:cNvPr id="8" name="Straight Connector 7"/>
              <p:cNvCxnSpPr/>
              <p:nvPr/>
            </p:nvCxnSpPr>
            <p:spPr>
              <a:xfrm>
                <a:off x="2169350" y="2229892"/>
                <a:ext cx="3697189" cy="999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07495899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52" y="738435"/>
            <a:ext cx="9061631" cy="3394472"/>
          </a:xfrm>
        </p:spPr>
        <p:txBody>
          <a:bodyPr>
            <a:noAutofit/>
          </a:bodyPr>
          <a:lstStyle/>
          <a:p>
            <a:pPr marL="0" lvl="1" indent="0">
              <a:buNone/>
            </a:pPr>
            <a:endParaRPr lang="en-US" sz="1800" dirty="0" smtClean="0">
              <a:solidFill>
                <a:srgbClr val="7F7F7F"/>
              </a:solidFill>
            </a:endParaRPr>
          </a:p>
          <a:p>
            <a:r>
              <a:rPr lang="en-US" sz="1800" dirty="0" smtClean="0"/>
              <a:t>On PC, we can use the </a:t>
            </a:r>
            <a:r>
              <a:rPr lang="en-US" sz="1800" u="sng" dirty="0" smtClean="0"/>
              <a:t>Analysis ToolPack </a:t>
            </a:r>
            <a:r>
              <a:rPr lang="en-US" sz="1800" dirty="0" smtClean="0"/>
              <a:t>to perform ANOVA in Excel or R or Python</a:t>
            </a:r>
          </a:p>
          <a:p>
            <a:pPr lvl="1"/>
            <a:r>
              <a:rPr lang="en-US" sz="1600" dirty="0" smtClean="0">
                <a:solidFill>
                  <a:schemeClr val="bg1">
                    <a:lumMod val="65000"/>
                  </a:schemeClr>
                </a:solidFill>
              </a:rPr>
              <a:t>MAC: see file </a:t>
            </a:r>
            <a:r>
              <a:rPr lang="en-US" sz="1600" dirty="0" err="1">
                <a:solidFill>
                  <a:schemeClr val="bg1">
                    <a:lumMod val="65000"/>
                  </a:schemeClr>
                </a:solidFill>
              </a:rPr>
              <a:t>SUSdataANOVA.xlsx</a:t>
            </a:r>
            <a:endParaRPr lang="en-US" sz="1600" dirty="0" smtClean="0">
              <a:solidFill>
                <a:schemeClr val="bg1">
                  <a:lumMod val="65000"/>
                </a:schemeClr>
              </a:solidFill>
            </a:endParaRPr>
          </a:p>
          <a:p>
            <a:r>
              <a:rPr lang="en-US" sz="1800" dirty="0" smtClean="0"/>
              <a:t>On MAC (PC and Linux), use R to compute ANOVA (or </a:t>
            </a:r>
            <a:r>
              <a:rPr lang="en-US" sz="1800" dirty="0" smtClean="0">
                <a:solidFill>
                  <a:srgbClr val="7F7F7F"/>
                </a:solidFill>
                <a:hlinkClick r:id="rId3"/>
              </a:rPr>
              <a:t>Python with Scipy</a:t>
            </a:r>
            <a:r>
              <a:rPr lang="en-US" sz="1800" dirty="0">
                <a:solidFill>
                  <a:srgbClr val="7F7F7F"/>
                </a:solidFill>
                <a:hlinkClick r:id="rId3"/>
              </a:rPr>
              <a:t> </a:t>
            </a:r>
            <a:r>
              <a:rPr lang="en-US" sz="1800" dirty="0" smtClean="0">
                <a:solidFill>
                  <a:srgbClr val="7F7F7F"/>
                </a:solidFill>
                <a:hlinkClick r:id="rId3"/>
              </a:rPr>
              <a:t>and Pandas</a:t>
            </a:r>
            <a:r>
              <a:rPr lang="en-US" sz="1800" dirty="0" smtClean="0"/>
              <a:t>)</a:t>
            </a:r>
          </a:p>
          <a:p>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ANOVA  – </a:t>
            </a:r>
            <a:r>
              <a:rPr lang="en-US" sz="2500" dirty="0" smtClean="0">
                <a:solidFill>
                  <a:schemeClr val="bg1"/>
                </a:solidFill>
              </a:rPr>
              <a:t>Available tools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128</a:t>
            </a:fld>
            <a:endParaRPr lang="en-US"/>
          </a:p>
        </p:txBody>
      </p:sp>
      <p:pic>
        <p:nvPicPr>
          <p:cNvPr id="6" name="Picture 5"/>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8531186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One factor ANOVA with Excel, page 1/2</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563" y="2927875"/>
            <a:ext cx="2347506" cy="2086040"/>
          </a:xfrm>
          <a:prstGeom prst="rect">
            <a:avLst/>
          </a:prstGeom>
        </p:spPr>
      </p:pic>
      <p:sp>
        <p:nvSpPr>
          <p:cNvPr id="7" name="TextBox 6"/>
          <p:cNvSpPr txBox="1"/>
          <p:nvPr/>
        </p:nvSpPr>
        <p:spPr>
          <a:xfrm>
            <a:off x="72575" y="1047944"/>
            <a:ext cx="9080949" cy="1754327"/>
          </a:xfrm>
          <a:prstGeom prst="rect">
            <a:avLst/>
          </a:prstGeom>
          <a:noFill/>
        </p:spPr>
        <p:txBody>
          <a:bodyPr wrap="square" rtlCol="0">
            <a:spAutoFit/>
          </a:bodyPr>
          <a:lstStyle/>
          <a:p>
            <a:pPr marL="285750" indent="-285750">
              <a:buFont typeface="Arial"/>
              <a:buChar char="•"/>
            </a:pPr>
            <a:r>
              <a:rPr lang="en-US" dirty="0" smtClean="0"/>
              <a:t>We receive 4 scores for a game (A/B/n testing): </a:t>
            </a:r>
            <a:r>
              <a:rPr lang="en-US" dirty="0"/>
              <a:t>A</a:t>
            </a:r>
            <a:r>
              <a:rPr lang="en-US" dirty="0" smtClean="0"/>
              <a:t>re they different?</a:t>
            </a:r>
          </a:p>
          <a:p>
            <a:pPr marL="800100" lvl="1" indent="-342900">
              <a:buFont typeface="+mj-lt"/>
              <a:buAutoNum type="arabicPeriod"/>
            </a:pPr>
            <a:r>
              <a:rPr lang="en-US" dirty="0" smtClean="0"/>
              <a:t>We plot the means and confidence intervals</a:t>
            </a:r>
          </a:p>
          <a:p>
            <a:pPr marL="800100" lvl="1" indent="-342900">
              <a:buFont typeface="+mj-lt"/>
              <a:buAutoNum type="arabicPeriod"/>
            </a:pPr>
            <a:r>
              <a:rPr lang="en-US" dirty="0" smtClean="0"/>
              <a:t>Perform an ANOVA on the data: 4 levels, one dependent variable</a:t>
            </a:r>
          </a:p>
          <a:p>
            <a:pPr marL="800100" lvl="1" indent="-342900">
              <a:buFont typeface="+mj-lt"/>
              <a:buAutoNum type="arabicPeriod"/>
            </a:pPr>
            <a:r>
              <a:rPr lang="en-US" dirty="0" smtClean="0"/>
              <a:t>Check if the p-value ≤ 0.05</a:t>
            </a:r>
            <a:r>
              <a:rPr lang="en-US" dirty="0"/>
              <a:t> </a:t>
            </a:r>
            <a:r>
              <a:rPr lang="en-US" dirty="0" smtClean="0"/>
              <a:t>(if so, we know that at least two versions are different) </a:t>
            </a:r>
          </a:p>
          <a:p>
            <a:pPr marL="800100" lvl="1" indent="-342900">
              <a:buFont typeface="+mj-lt"/>
              <a:buAutoNum type="arabicPeriod"/>
            </a:pPr>
            <a:r>
              <a:rPr lang="en-US" dirty="0" smtClean="0"/>
              <a:t>If </a:t>
            </a:r>
            <a:r>
              <a:rPr lang="en-US" dirty="0"/>
              <a:t>p-value ≤ </a:t>
            </a:r>
            <a:r>
              <a:rPr lang="en-US" dirty="0" smtClean="0"/>
              <a:t>0.05, then we run t-tests pairwise comparisons on levels, </a:t>
            </a:r>
            <a:r>
              <a:rPr lang="en-US" dirty="0"/>
              <a:t>with </a:t>
            </a:r>
            <a:r>
              <a:rPr lang="en-US" dirty="0" smtClean="0"/>
              <a:t>correction </a:t>
            </a:r>
            <a:r>
              <a:rPr lang="en-US" dirty="0"/>
              <a:t>on </a:t>
            </a:r>
            <a:r>
              <a:rPr lang="el-GR" dirty="0" smtClean="0"/>
              <a:t>α</a:t>
            </a:r>
            <a:r>
              <a:rPr lang="en-CA" dirty="0" smtClean="0"/>
              <a:t>, in order </a:t>
            </a:r>
            <a:r>
              <a:rPr lang="en-US" dirty="0" smtClean="0"/>
              <a:t>to identify which one surpasses the other</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1295820738"/>
              </p:ext>
            </p:extLst>
          </p:nvPr>
        </p:nvGraphicFramePr>
        <p:xfrm>
          <a:off x="3160074" y="2777409"/>
          <a:ext cx="4280129" cy="2340000"/>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p:cNvSpPr>
            <a:spLocks noGrp="1"/>
          </p:cNvSpPr>
          <p:nvPr>
            <p:ph type="sldNum" sz="quarter" idx="12"/>
          </p:nvPr>
        </p:nvSpPr>
        <p:spPr/>
        <p:txBody>
          <a:bodyPr/>
          <a:lstStyle/>
          <a:p>
            <a:fld id="{DCB82ED2-ACBB-2046-9075-6288EA005F68}" type="slidenum">
              <a:rPr lang="en-US" smtClean="0"/>
              <a:t>129</a:t>
            </a:fld>
            <a:endParaRPr lang="en-US"/>
          </a:p>
        </p:txBody>
      </p:sp>
      <p:pic>
        <p:nvPicPr>
          <p:cNvPr id="10" name="Picture 9"/>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6564983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1"/>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Sampling participants</a:t>
            </a:r>
            <a:br>
              <a:rPr lang="en-US" sz="2700" dirty="0" smtClean="0">
                <a:solidFill>
                  <a:srgbClr val="FFFFFF"/>
                </a:solidFill>
              </a:rPr>
            </a:br>
            <a:r>
              <a:rPr lang="en-US" sz="3800" dirty="0" smtClean="0">
                <a:solidFill>
                  <a:srgbClr val="FFFFFF"/>
                </a:solidFill>
              </a:rPr>
              <a:t>Design</a:t>
            </a:r>
            <a:endParaRPr lang="en-US" sz="3800" dirty="0">
              <a:solidFill>
                <a:srgbClr val="FFFFFF"/>
              </a:solidFill>
            </a:endParaRPr>
          </a:p>
        </p:txBody>
      </p:sp>
      <p:sp>
        <p:nvSpPr>
          <p:cNvPr id="3" name="Content Placeholder 2"/>
          <p:cNvSpPr>
            <a:spLocks noGrp="1"/>
          </p:cNvSpPr>
          <p:nvPr>
            <p:ph idx="1"/>
          </p:nvPr>
        </p:nvSpPr>
        <p:spPr>
          <a:xfrm>
            <a:off x="50905" y="1040546"/>
            <a:ext cx="8708841" cy="4022861"/>
          </a:xfrm>
        </p:spPr>
        <p:txBody>
          <a:bodyPr>
            <a:noAutofit/>
          </a:bodyPr>
          <a:lstStyle/>
          <a:p>
            <a:r>
              <a:rPr lang="en-US" sz="1800" dirty="0" smtClean="0"/>
              <a:t>Representativeness</a:t>
            </a:r>
          </a:p>
          <a:p>
            <a:pPr lvl="1"/>
            <a:r>
              <a:rPr lang="en-US" sz="1800" dirty="0" smtClean="0"/>
              <a:t>Participants invited must represent well the population of all players</a:t>
            </a:r>
          </a:p>
          <a:p>
            <a:pPr lvl="1"/>
            <a:r>
              <a:rPr lang="en-US" sz="1800" dirty="0" smtClean="0"/>
              <a:t>Use </a:t>
            </a:r>
            <a:r>
              <a:rPr lang="en-US" sz="1800" dirty="0" smtClean="0">
                <a:hlinkClick r:id="rId3"/>
              </a:rPr>
              <a:t>Stratified sampling</a:t>
            </a:r>
            <a:r>
              <a:rPr lang="en-US" sz="1800" dirty="0" smtClean="0"/>
              <a:t> when sampling needs to be diversified</a:t>
            </a:r>
          </a:p>
          <a:p>
            <a:r>
              <a:rPr lang="en-US" sz="1800" dirty="0" smtClean="0"/>
              <a:t>Randomness</a:t>
            </a:r>
          </a:p>
          <a:p>
            <a:pPr lvl="1"/>
            <a:r>
              <a:rPr lang="en-US" sz="1800" dirty="0" smtClean="0"/>
              <a:t>Samples of participants must be selected randomly to avoid bias, but it’s difficult in research. E.g., people who decide to participate in a study has different characteristics than the ones who choose not to</a:t>
            </a:r>
          </a:p>
          <a:p>
            <a:r>
              <a:rPr lang="en-US" sz="1800" dirty="0" smtClean="0"/>
              <a:t>Training</a:t>
            </a:r>
          </a:p>
          <a:p>
            <a:pPr lvl="1"/>
            <a:r>
              <a:rPr lang="en-US" sz="1800" dirty="0" smtClean="0"/>
              <a:t>Some background </a:t>
            </a:r>
            <a:r>
              <a:rPr lang="en-US" sz="1800" dirty="0"/>
              <a:t>knowledge requirements </a:t>
            </a:r>
            <a:r>
              <a:rPr lang="en-US" sz="1800" dirty="0" smtClean="0"/>
              <a:t>may be needed, e.g., familiarity </a:t>
            </a:r>
            <a:r>
              <a:rPr lang="en-US" sz="1800" dirty="0"/>
              <a:t>with </a:t>
            </a:r>
            <a:r>
              <a:rPr lang="en-US" sz="1800" dirty="0" smtClean="0"/>
              <a:t>a platform or familiarity </a:t>
            </a:r>
            <a:r>
              <a:rPr lang="en-US" sz="1800" dirty="0"/>
              <a:t>with </a:t>
            </a:r>
            <a:r>
              <a:rPr lang="en-US" sz="1800" dirty="0" smtClean="0"/>
              <a:t>an IP </a:t>
            </a:r>
            <a:r>
              <a:rPr lang="en-US" sz="1800" dirty="0"/>
              <a:t>(e.g. </a:t>
            </a:r>
            <a:r>
              <a:rPr lang="en-US" sz="1800" dirty="0" smtClean="0"/>
              <a:t>DLC)</a:t>
            </a:r>
            <a:r>
              <a:rPr lang="en-US" sz="1800" dirty="0"/>
              <a:t>, game mechanics</a:t>
            </a:r>
            <a:r>
              <a:rPr lang="is-IS" sz="1800" dirty="0"/>
              <a:t>…</a:t>
            </a:r>
            <a:r>
              <a:rPr lang="en-US" sz="1800" dirty="0"/>
              <a:t> </a:t>
            </a:r>
          </a:p>
        </p:txBody>
      </p:sp>
      <p:sp>
        <p:nvSpPr>
          <p:cNvPr id="5" name="Slide Number Placeholder 4"/>
          <p:cNvSpPr>
            <a:spLocks noGrp="1"/>
          </p:cNvSpPr>
          <p:nvPr>
            <p:ph type="sldNum" sz="quarter" idx="12"/>
          </p:nvPr>
        </p:nvSpPr>
        <p:spPr/>
        <p:txBody>
          <a:bodyPr/>
          <a:lstStyle/>
          <a:p>
            <a:fld id="{DCB82ED2-ACBB-2046-9075-6288EA005F68}" type="slidenum">
              <a:rPr lang="en-US" smtClean="0"/>
              <a:t>13</a:t>
            </a:fld>
            <a:endParaRPr lang="en-US"/>
          </a:p>
        </p:txBody>
      </p:sp>
      <p:pic>
        <p:nvPicPr>
          <p:cNvPr id="7" name="Picture 6"/>
          <p:cNvPicPr>
            <a:picLocks noChangeAspect="1"/>
          </p:cNvPicPr>
          <p:nvPr/>
        </p:nvPicPr>
        <p:blipFill>
          <a:blip r:embed="rId4"/>
          <a:stretch>
            <a:fillRect/>
          </a:stretch>
        </p:blipFill>
        <p:spPr>
          <a:xfrm>
            <a:off x="8335175" y="30324"/>
            <a:ext cx="778588" cy="781083"/>
          </a:xfrm>
          <a:prstGeom prst="rect">
            <a:avLst/>
          </a:prstGeom>
        </p:spPr>
      </p:pic>
    </p:spTree>
    <p:extLst>
      <p:ext uri="{BB962C8B-B14F-4D97-AF65-F5344CB8AC3E}">
        <p14:creationId xmlns:p14="http://schemas.microsoft.com/office/powerpoint/2010/main" val="35463179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20253" y="3127891"/>
            <a:ext cx="5601933" cy="1699165"/>
          </a:xfrm>
          <a:prstGeom prst="rect">
            <a:avLst/>
          </a:prstGeom>
        </p:spPr>
      </p:pic>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One factor ANOVA </a:t>
            </a:r>
            <a:r>
              <a:rPr lang="en-US" sz="2500" dirty="0" smtClean="0">
                <a:solidFill>
                  <a:schemeClr val="bg1"/>
                </a:solidFill>
              </a:rPr>
              <a:t>with Excel, page 2/2</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TextBox 6"/>
          <p:cNvSpPr txBox="1"/>
          <p:nvPr/>
        </p:nvSpPr>
        <p:spPr>
          <a:xfrm>
            <a:off x="82986" y="1026797"/>
            <a:ext cx="8336638" cy="892552"/>
          </a:xfrm>
          <a:prstGeom prst="rect">
            <a:avLst/>
          </a:prstGeom>
          <a:noFill/>
        </p:spPr>
        <p:txBody>
          <a:bodyPr wrap="square" rtlCol="0">
            <a:spAutoFit/>
          </a:bodyPr>
          <a:lstStyle/>
          <a:p>
            <a:pPr marL="285750" indent="-285750">
              <a:buFont typeface="Arial"/>
              <a:buChar char="•"/>
            </a:pPr>
            <a:r>
              <a:rPr lang="en-US" dirty="0"/>
              <a:t>ANOVA results:</a:t>
            </a:r>
          </a:p>
          <a:p>
            <a:pPr marL="285750" indent="-285750">
              <a:buFont typeface="Arial"/>
              <a:buChar char="•"/>
            </a:pPr>
            <a:r>
              <a:rPr lang="en-US" sz="1600" dirty="0" smtClean="0">
                <a:solidFill>
                  <a:srgbClr val="7F7F7F"/>
                </a:solidFill>
              </a:rPr>
              <a:t>See files</a:t>
            </a:r>
            <a:r>
              <a:rPr lang="en-US" sz="1600" dirty="0">
                <a:solidFill>
                  <a:srgbClr val="7F7F7F"/>
                </a:solidFill>
              </a:rPr>
              <a:t>: </a:t>
            </a:r>
            <a:r>
              <a:rPr lang="en-US" sz="1600" u="sng" dirty="0" err="1" smtClean="0">
                <a:solidFill>
                  <a:srgbClr val="7F7F7F"/>
                </a:solidFill>
              </a:rPr>
              <a:t>InstructionANOVAEXCEL.docx</a:t>
            </a:r>
            <a:r>
              <a:rPr lang="en-US" sz="1600" dirty="0" smtClean="0">
                <a:solidFill>
                  <a:srgbClr val="7F7F7F"/>
                </a:solidFill>
              </a:rPr>
              <a:t>, </a:t>
            </a:r>
            <a:r>
              <a:rPr lang="en-US" sz="1600" u="sng" dirty="0" smtClean="0">
                <a:solidFill>
                  <a:srgbClr val="7F7F7F"/>
                </a:solidFill>
              </a:rPr>
              <a:t>rawSUSdata4ANOVA.csv</a:t>
            </a:r>
            <a:r>
              <a:rPr lang="en-US" sz="1600" dirty="0" smtClean="0">
                <a:solidFill>
                  <a:srgbClr val="7F7F7F"/>
                </a:solidFill>
              </a:rPr>
              <a:t> and </a:t>
            </a:r>
            <a:r>
              <a:rPr lang="en-US" sz="1600" u="sng" dirty="0" err="1" smtClean="0">
                <a:solidFill>
                  <a:srgbClr val="7F7F7F"/>
                </a:solidFill>
              </a:rPr>
              <a:t>SUSdataANOVA.xlsx</a:t>
            </a:r>
            <a:endParaRPr lang="en-US" sz="1600" u="sng" dirty="0" smtClean="0">
              <a:solidFill>
                <a:srgbClr val="7F7F7F"/>
              </a:solidFill>
            </a:endParaRPr>
          </a:p>
          <a:p>
            <a:pPr marL="285750" indent="-285750">
              <a:buFont typeface="Arial"/>
              <a:buChar char="•"/>
            </a:pPr>
            <a:endParaRPr lang="en-US" dirty="0"/>
          </a:p>
        </p:txBody>
      </p:sp>
      <p:sp>
        <p:nvSpPr>
          <p:cNvPr id="11" name="Rectangle 10"/>
          <p:cNvSpPr/>
          <p:nvPr/>
        </p:nvSpPr>
        <p:spPr>
          <a:xfrm>
            <a:off x="6011943" y="2069680"/>
            <a:ext cx="662214" cy="16801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4756067" y="3217063"/>
            <a:ext cx="4003157" cy="738664"/>
          </a:xfrm>
          <a:prstGeom prst="rect">
            <a:avLst/>
          </a:prstGeom>
          <a:ln>
            <a:solidFill>
              <a:srgbClr val="7F7F7F"/>
            </a:solidFill>
          </a:ln>
        </p:spPr>
        <p:txBody>
          <a:bodyPr wrap="square">
            <a:spAutoFit/>
          </a:bodyPr>
          <a:lstStyle/>
          <a:p>
            <a:pPr lvl="1"/>
            <a:r>
              <a:rPr lang="en-US" sz="1400" dirty="0" err="1" smtClean="0">
                <a:solidFill>
                  <a:srgbClr val="7F7F7F"/>
                </a:solidFill>
              </a:rPr>
              <a:t>Bonferroni</a:t>
            </a:r>
            <a:r>
              <a:rPr lang="en-US" sz="1400" dirty="0" smtClean="0">
                <a:solidFill>
                  <a:srgbClr val="7F7F7F"/>
                </a:solidFill>
              </a:rPr>
              <a:t> correction</a:t>
            </a:r>
            <a:r>
              <a:rPr lang="fr-CA" sz="1400" dirty="0" smtClean="0">
                <a:solidFill>
                  <a:srgbClr val="7F7F7F"/>
                </a:solidFill>
              </a:rPr>
              <a:t>: </a:t>
            </a:r>
          </a:p>
          <a:p>
            <a:pPr marL="742950" lvl="1" indent="-285750">
              <a:buFont typeface="Arial"/>
              <a:buChar char="•"/>
            </a:pPr>
            <a:r>
              <a:rPr lang="el-GR" sz="1400" dirty="0" smtClean="0">
                <a:solidFill>
                  <a:srgbClr val="7F7F7F"/>
                </a:solidFill>
              </a:rPr>
              <a:t>α</a:t>
            </a:r>
            <a:r>
              <a:rPr lang="fr-CA" sz="1400" dirty="0" smtClean="0">
                <a:solidFill>
                  <a:srgbClr val="7F7F7F"/>
                </a:solidFill>
              </a:rPr>
              <a:t> </a:t>
            </a:r>
            <a:r>
              <a:rPr lang="en-US" sz="1400" dirty="0">
                <a:solidFill>
                  <a:srgbClr val="7F7F7F"/>
                </a:solidFill>
              </a:rPr>
              <a:t>/ </a:t>
            </a:r>
            <a:r>
              <a:rPr lang="en-US" sz="1400" dirty="0" smtClean="0">
                <a:solidFill>
                  <a:srgbClr val="7F7F7F"/>
                </a:solidFill>
              </a:rPr>
              <a:t>number of levels</a:t>
            </a:r>
            <a:endParaRPr lang="en-US" sz="1400" dirty="0">
              <a:solidFill>
                <a:srgbClr val="7F7F7F"/>
              </a:solidFill>
            </a:endParaRPr>
          </a:p>
          <a:p>
            <a:pPr marL="742950" lvl="1" indent="-285750">
              <a:buFont typeface="Arial"/>
              <a:buChar char="•"/>
            </a:pPr>
            <a:r>
              <a:rPr lang="en-US" sz="1400" dirty="0" smtClean="0">
                <a:solidFill>
                  <a:srgbClr val="7F7F7F"/>
                </a:solidFill>
              </a:rPr>
              <a:t>reject </a:t>
            </a:r>
            <a:r>
              <a:rPr lang="en-US" sz="1400" dirty="0">
                <a:solidFill>
                  <a:srgbClr val="7F7F7F"/>
                </a:solidFill>
              </a:rPr>
              <a:t>H</a:t>
            </a:r>
            <a:r>
              <a:rPr lang="en-US" sz="1400" baseline="-25000" dirty="0">
                <a:solidFill>
                  <a:srgbClr val="7F7F7F"/>
                </a:solidFill>
              </a:rPr>
              <a:t>0</a:t>
            </a:r>
            <a:r>
              <a:rPr lang="en-US" sz="1400" dirty="0">
                <a:solidFill>
                  <a:srgbClr val="7F7F7F"/>
                </a:solidFill>
              </a:rPr>
              <a:t> </a:t>
            </a:r>
            <a:r>
              <a:rPr lang="en-US" sz="1400" dirty="0" smtClean="0">
                <a:solidFill>
                  <a:srgbClr val="7F7F7F"/>
                </a:solidFill>
              </a:rPr>
              <a:t>if </a:t>
            </a:r>
            <a:r>
              <a:rPr lang="en-US" sz="1400" dirty="0">
                <a:solidFill>
                  <a:srgbClr val="7F7F7F"/>
                </a:solidFill>
              </a:rPr>
              <a:t>p-value </a:t>
            </a:r>
            <a:r>
              <a:rPr lang="en-US" sz="1400" dirty="0" smtClean="0">
                <a:solidFill>
                  <a:srgbClr val="7F7F7F"/>
                </a:solidFill>
              </a:rPr>
              <a:t>≤ 0.0125  (i.e., 0.05/4)</a:t>
            </a:r>
            <a:endParaRPr lang="en-US" sz="1400" dirty="0">
              <a:solidFill>
                <a:srgbClr val="7F7F7F"/>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130</a:t>
            </a:fld>
            <a:endParaRPr lang="en-US"/>
          </a:p>
        </p:txBody>
      </p:sp>
      <p:pic>
        <p:nvPicPr>
          <p:cNvPr id="19" name="Picture 18"/>
          <p:cNvPicPr>
            <a:picLocks noChangeAspect="1"/>
          </p:cNvPicPr>
          <p:nvPr/>
        </p:nvPicPr>
        <p:blipFill>
          <a:blip r:embed="rId4"/>
          <a:stretch>
            <a:fillRect/>
          </a:stretch>
        </p:blipFill>
        <p:spPr>
          <a:xfrm>
            <a:off x="440739" y="1837981"/>
            <a:ext cx="7302597" cy="1030726"/>
          </a:xfrm>
          <a:prstGeom prst="rect">
            <a:avLst/>
          </a:prstGeom>
        </p:spPr>
      </p:pic>
      <p:pic>
        <p:nvPicPr>
          <p:cNvPr id="12" name="Picture 11"/>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48197521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1060995"/>
            <a:ext cx="6276703" cy="417648"/>
          </a:xfrm>
        </p:spPr>
        <p:txBody>
          <a:bodyPr>
            <a:noAutofit/>
          </a:bodyPr>
          <a:lstStyle/>
          <a:p>
            <a:pPr marL="342900" lvl="1" indent="-342900">
              <a:buFont typeface="Arial"/>
              <a:buChar char="•"/>
            </a:pPr>
            <a:endParaRPr lang="en-US" sz="1800" dirty="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Parametric tests: Assumptions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131</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
        <p:nvSpPr>
          <p:cNvPr id="4" name="TextBox 3"/>
          <p:cNvSpPr txBox="1"/>
          <p:nvPr/>
        </p:nvSpPr>
        <p:spPr>
          <a:xfrm>
            <a:off x="91440" y="918182"/>
            <a:ext cx="8595360" cy="1200329"/>
          </a:xfrm>
          <a:prstGeom prst="rect">
            <a:avLst/>
          </a:prstGeom>
          <a:noFill/>
        </p:spPr>
        <p:txBody>
          <a:bodyPr wrap="square" rtlCol="0">
            <a:spAutoFit/>
          </a:bodyPr>
          <a:lstStyle/>
          <a:p>
            <a:pPr marL="285750" indent="-285750">
              <a:buFont typeface="Arial"/>
              <a:buChar char="•"/>
            </a:pPr>
            <a:r>
              <a:rPr lang="en-US" dirty="0" smtClean="0"/>
              <a:t>We have seen that both t-tests and ANOVA make assumptions about the data</a:t>
            </a:r>
          </a:p>
          <a:p>
            <a:pPr marL="285750" indent="-285750">
              <a:buFont typeface="Arial"/>
              <a:buChar char="•"/>
            </a:pPr>
            <a:r>
              <a:rPr lang="en-US" dirty="0" smtClean="0"/>
              <a:t>Thus, we need to verify that assumptions are met, and if not, we need to get a measure of how severe things are</a:t>
            </a:r>
          </a:p>
          <a:p>
            <a:pPr marL="285750" indent="-285750">
              <a:buFont typeface="Arial"/>
              <a:buChar char="•"/>
            </a:pPr>
            <a:endParaRPr lang="en-US" dirty="0"/>
          </a:p>
        </p:txBody>
      </p:sp>
    </p:spTree>
    <p:extLst>
      <p:ext uri="{BB962C8B-B14F-4D97-AF65-F5344CB8AC3E}">
        <p14:creationId xmlns:p14="http://schemas.microsoft.com/office/powerpoint/2010/main" val="8429408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050" y="1019358"/>
            <a:ext cx="8895160" cy="3610267"/>
          </a:xfrm>
        </p:spPr>
        <p:txBody>
          <a:bodyPr>
            <a:noAutofit/>
          </a:bodyPr>
          <a:lstStyle/>
          <a:p>
            <a:pPr marL="685800" lvl="2" indent="-285750"/>
            <a:r>
              <a:rPr lang="en-US" sz="1800" dirty="0" smtClean="0"/>
              <a:t>Mean = Median = Mode</a:t>
            </a:r>
          </a:p>
          <a:p>
            <a:pPr marL="685800" lvl="2" indent="-285750"/>
            <a:r>
              <a:rPr lang="en-US" sz="1800" dirty="0" smtClean="0"/>
              <a:t>Histogram</a:t>
            </a:r>
          </a:p>
          <a:p>
            <a:pPr marL="685800" lvl="2" indent="-285750"/>
            <a:r>
              <a:rPr lang="en-US" sz="1800" dirty="0" smtClean="0"/>
              <a:t>Excess Kurtosis  </a:t>
            </a:r>
            <a:r>
              <a:rPr lang="en-US" sz="1800" dirty="0" smtClean="0">
                <a:solidFill>
                  <a:srgbClr val="A6A6A6"/>
                </a:solidFill>
              </a:rPr>
              <a:t>(</a:t>
            </a:r>
            <a:r>
              <a:rPr lang="en-US" sz="1800" dirty="0" smtClean="0">
                <a:solidFill>
                  <a:schemeClr val="bg1">
                    <a:lumMod val="65000"/>
                  </a:schemeClr>
                </a:solidFill>
              </a:rPr>
              <a:t>KURT in Excel)</a:t>
            </a:r>
          </a:p>
          <a:p>
            <a:pPr marL="685800" lvl="2" indent="-285750"/>
            <a:endParaRPr lang="en-US" sz="1800" dirty="0"/>
          </a:p>
          <a:p>
            <a:pPr marL="685800" lvl="2" indent="-285750"/>
            <a:endParaRPr lang="en-US" sz="1800" dirty="0" smtClean="0"/>
          </a:p>
          <a:p>
            <a:pPr marL="685800" lvl="2" indent="-285750"/>
            <a:endParaRPr lang="en-US" sz="1800" dirty="0"/>
          </a:p>
          <a:p>
            <a:pPr marL="685800" lvl="2" indent="-285750"/>
            <a:endParaRPr lang="en-US" sz="1800" dirty="0" smtClean="0"/>
          </a:p>
          <a:p>
            <a:pPr marL="685800" lvl="2" indent="-285750"/>
            <a:endParaRPr lang="en-US" sz="1800" dirty="0" smtClean="0"/>
          </a:p>
          <a:p>
            <a:pPr marL="685800" lvl="2" indent="-285750"/>
            <a:endParaRPr lang="en-US" sz="1800" dirty="0" smtClean="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normality</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132</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pic>
        <p:nvPicPr>
          <p:cNvPr id="7" name="Picture 6"/>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1533" y="2123086"/>
            <a:ext cx="3039710" cy="1478534"/>
          </a:xfrm>
          <a:prstGeom prst="rect">
            <a:avLst/>
          </a:prstGeom>
          <a:noFill/>
          <a:ln>
            <a:noFill/>
          </a:ln>
        </p:spPr>
      </p:pic>
      <p:sp>
        <p:nvSpPr>
          <p:cNvPr id="2" name="Rectangle 1"/>
          <p:cNvSpPr/>
          <p:nvPr/>
        </p:nvSpPr>
        <p:spPr>
          <a:xfrm>
            <a:off x="491123" y="3613122"/>
            <a:ext cx="1662816" cy="369332"/>
          </a:xfrm>
          <a:prstGeom prst="rect">
            <a:avLst/>
          </a:prstGeom>
        </p:spPr>
        <p:txBody>
          <a:bodyPr wrap="none">
            <a:spAutoFit/>
          </a:bodyPr>
          <a:lstStyle/>
          <a:p>
            <a:r>
              <a:rPr lang="en-US" sz="900" dirty="0" err="1" smtClean="0"/>
              <a:t>Platykurtic</a:t>
            </a:r>
            <a:r>
              <a:rPr lang="en-US" sz="900" dirty="0" smtClean="0"/>
              <a:t>:  </a:t>
            </a:r>
            <a:r>
              <a:rPr lang="en-US" sz="900" dirty="0"/>
              <a:t>Excess </a:t>
            </a:r>
            <a:r>
              <a:rPr lang="en-US" sz="900" dirty="0" err="1"/>
              <a:t>Kurosis</a:t>
            </a:r>
            <a:r>
              <a:rPr lang="en-US" sz="900" dirty="0"/>
              <a:t> &lt; </a:t>
            </a:r>
            <a:r>
              <a:rPr lang="en-US" sz="900" dirty="0" smtClean="0"/>
              <a:t>0   </a:t>
            </a:r>
          </a:p>
          <a:p>
            <a:r>
              <a:rPr lang="en-US" sz="900" dirty="0" smtClean="0"/>
              <a:t>Leptokurtic: Excess </a:t>
            </a:r>
            <a:r>
              <a:rPr lang="en-US" sz="900" dirty="0" err="1" smtClean="0"/>
              <a:t>Kurosis</a:t>
            </a:r>
            <a:r>
              <a:rPr lang="en-US" sz="900" dirty="0" smtClean="0"/>
              <a:t> </a:t>
            </a:r>
            <a:r>
              <a:rPr lang="en-US" sz="900" dirty="0"/>
              <a:t>&gt; 0  </a:t>
            </a:r>
          </a:p>
        </p:txBody>
      </p:sp>
      <p:pic>
        <p:nvPicPr>
          <p:cNvPr id="10" name="Picture 9"/>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28719" y="2118775"/>
            <a:ext cx="5026285" cy="1942640"/>
          </a:xfrm>
          <a:prstGeom prst="rect">
            <a:avLst/>
          </a:prstGeom>
          <a:noFill/>
          <a:ln>
            <a:noFill/>
          </a:ln>
        </p:spPr>
      </p:pic>
      <p:sp>
        <p:nvSpPr>
          <p:cNvPr id="9" name="Content Placeholder 2"/>
          <p:cNvSpPr txBox="1">
            <a:spLocks/>
          </p:cNvSpPr>
          <p:nvPr/>
        </p:nvSpPr>
        <p:spPr>
          <a:xfrm>
            <a:off x="3406975" y="1003985"/>
            <a:ext cx="5300646" cy="361026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85800" lvl="2" indent="-285750"/>
            <a:endParaRPr lang="en-US" sz="1800" dirty="0"/>
          </a:p>
          <a:p>
            <a:pPr marL="685800" lvl="2" indent="-285750"/>
            <a:endParaRPr lang="en-US" sz="1800" dirty="0" smtClean="0"/>
          </a:p>
          <a:p>
            <a:pPr marL="685800" lvl="2" indent="-285750"/>
            <a:r>
              <a:rPr lang="en-US" sz="1800" dirty="0" err="1" smtClean="0"/>
              <a:t>Skewness</a:t>
            </a:r>
            <a:r>
              <a:rPr lang="en-US" sz="1800" dirty="0" smtClean="0"/>
              <a:t> </a:t>
            </a:r>
            <a:r>
              <a:rPr lang="en-US" sz="1800" dirty="0" smtClean="0">
                <a:solidFill>
                  <a:srgbClr val="A6A6A6"/>
                </a:solidFill>
              </a:rPr>
              <a:t>(SKEW in Excel)</a:t>
            </a:r>
          </a:p>
          <a:p>
            <a:pPr marL="685800" lvl="2" indent="-285750"/>
            <a:endParaRPr lang="en-US" sz="1800" dirty="0" smtClean="0"/>
          </a:p>
          <a:p>
            <a:pPr marL="685800" lvl="2" indent="-285750"/>
            <a:endParaRPr lang="en-US" sz="1800" dirty="0" smtClean="0"/>
          </a:p>
          <a:p>
            <a:pPr marL="0" lvl="1" indent="0">
              <a:buNone/>
            </a:pPr>
            <a:endParaRPr lang="en-US" sz="1800" dirty="0" smtClean="0"/>
          </a:p>
        </p:txBody>
      </p:sp>
    </p:spTree>
    <p:extLst>
      <p:ext uri="{BB962C8B-B14F-4D97-AF65-F5344CB8AC3E}">
        <p14:creationId xmlns:p14="http://schemas.microsoft.com/office/powerpoint/2010/main" val="2723296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998540"/>
            <a:ext cx="8895160" cy="3610267"/>
          </a:xfrm>
        </p:spPr>
        <p:txBody>
          <a:bodyPr>
            <a:noAutofit/>
          </a:bodyPr>
          <a:lstStyle/>
          <a:p>
            <a:pPr marL="285750" lvl="1">
              <a:buFont typeface="Arial"/>
              <a:buChar char="•"/>
            </a:pPr>
            <a:r>
              <a:rPr lang="en-US" sz="1800" dirty="0" smtClean="0">
                <a:hlinkClick r:id="rId3"/>
              </a:rPr>
              <a:t>Several methods </a:t>
            </a:r>
            <a:r>
              <a:rPr lang="en-US" sz="1800" dirty="0" smtClean="0"/>
              <a:t> exists to check if data is normally distributed or not</a:t>
            </a:r>
          </a:p>
          <a:p>
            <a:pPr marL="285750" lvl="1">
              <a:buFont typeface="Arial"/>
              <a:buChar char="•"/>
            </a:pPr>
            <a:r>
              <a:rPr lang="en-US" sz="1800" dirty="0" smtClean="0"/>
              <a:t>Chi-square is easy and reliable when </a:t>
            </a:r>
            <a:r>
              <a:rPr lang="en-US" sz="1800" b="1" dirty="0" smtClean="0"/>
              <a:t>n &gt; 50</a:t>
            </a:r>
            <a:r>
              <a:rPr lang="en-US" sz="1800" dirty="0" smtClean="0"/>
              <a:t>. Here are the steps:</a:t>
            </a:r>
          </a:p>
          <a:p>
            <a:pPr marL="742950" lvl="2" indent="-342900">
              <a:buFont typeface="+mj-lt"/>
              <a:buAutoNum type="arabicPeriod"/>
            </a:pPr>
            <a:r>
              <a:rPr lang="en-US" sz="1800" dirty="0" smtClean="0"/>
              <a:t>Break down the data by value and frequency </a:t>
            </a:r>
          </a:p>
          <a:p>
            <a:pPr marL="742950" lvl="2" indent="-342900">
              <a:buFont typeface="+mj-lt"/>
              <a:buAutoNum type="arabicPeriod"/>
            </a:pPr>
            <a:r>
              <a:rPr lang="en-US" sz="1800" dirty="0" smtClean="0"/>
              <a:t>Compute the mean and standard deviation of the observed data</a:t>
            </a:r>
          </a:p>
          <a:p>
            <a:pPr marL="742950" lvl="2" indent="-342900">
              <a:buFont typeface="+mj-lt"/>
              <a:buAutoNum type="arabicPeriod"/>
            </a:pPr>
            <a:r>
              <a:rPr lang="en-US" sz="1800" dirty="0" smtClean="0"/>
              <a:t>Compute the expected frequency at every given bin using mean, </a:t>
            </a:r>
            <a:r>
              <a:rPr lang="en-US" sz="1800" dirty="0" err="1" smtClean="0"/>
              <a:t>stdev</a:t>
            </a:r>
            <a:r>
              <a:rPr lang="en-US" sz="1800" dirty="0" smtClean="0"/>
              <a:t>, </a:t>
            </a:r>
            <a:r>
              <a:rPr lang="en-US" sz="1800" i="1" dirty="0" smtClean="0"/>
              <a:t>n</a:t>
            </a:r>
            <a:r>
              <a:rPr lang="en-US" sz="1800" dirty="0" smtClean="0"/>
              <a:t> and </a:t>
            </a:r>
            <a:r>
              <a:rPr lang="en-US" sz="1800" dirty="0" err="1" smtClean="0"/>
              <a:t>NormDist</a:t>
            </a:r>
            <a:r>
              <a:rPr lang="en-US" sz="1800" dirty="0" smtClean="0"/>
              <a:t> in Excel</a:t>
            </a:r>
          </a:p>
          <a:p>
            <a:pPr marL="742950" lvl="2" indent="-342900">
              <a:buFont typeface="+mj-lt"/>
              <a:buAutoNum type="arabicPeriod"/>
            </a:pPr>
            <a:r>
              <a:rPr lang="en-US" sz="1800" dirty="0" smtClean="0"/>
              <a:t>Compute the Chi-square goodness fit score of observed data and Chi-square critical</a:t>
            </a:r>
          </a:p>
          <a:p>
            <a:pPr marL="742950" lvl="2" indent="-342900">
              <a:buFont typeface="+mj-lt"/>
              <a:buAutoNum type="arabicPeriod"/>
            </a:pPr>
            <a:r>
              <a:rPr lang="en-US" sz="1800" dirty="0" smtClean="0"/>
              <a:t>Compare </a:t>
            </a:r>
            <a:r>
              <a:rPr lang="en-US" sz="1800" dirty="0"/>
              <a:t>Chi-square goodness fit against </a:t>
            </a:r>
            <a:r>
              <a:rPr lang="en-US" sz="1800" dirty="0" smtClean="0"/>
              <a:t>expected Chi-square values</a:t>
            </a:r>
          </a:p>
          <a:p>
            <a:pPr marL="1200150" lvl="3" indent="-342900">
              <a:buFont typeface="+mj-lt"/>
              <a:buAutoNum type="arabicPeriod"/>
            </a:pPr>
            <a:r>
              <a:rPr lang="en-US" sz="1800" dirty="0" smtClean="0"/>
              <a:t>If Chi-square goodness fit score &gt; expected Chi-square critical value, then reject H</a:t>
            </a:r>
            <a:r>
              <a:rPr lang="en-US" sz="1800" baseline="-25000" dirty="0" smtClean="0"/>
              <a:t>o</a:t>
            </a:r>
            <a:r>
              <a:rPr lang="en-US" sz="1800" dirty="0" smtClean="0"/>
              <a:t>: data is not normally distributed </a:t>
            </a:r>
          </a:p>
          <a:p>
            <a:pPr marL="1200150" lvl="3" indent="-342900">
              <a:buFont typeface="+mj-lt"/>
              <a:buAutoNum type="arabicPeriod"/>
            </a:pPr>
            <a:r>
              <a:rPr lang="en-US" sz="1800" dirty="0" smtClean="0"/>
              <a:t>Otherwise retain H</a:t>
            </a:r>
            <a:r>
              <a:rPr lang="en-US" sz="1800" baseline="-25000" dirty="0" smtClean="0"/>
              <a:t>o</a:t>
            </a:r>
            <a:r>
              <a:rPr lang="en-US" sz="1800" dirty="0" smtClean="0"/>
              <a:t>: no evidence in the data suggests it is not normally distributed (thus assume it is normally distributed)</a:t>
            </a:r>
          </a:p>
          <a:p>
            <a:pPr marL="400050" lvl="2" indent="0">
              <a:buNone/>
            </a:pPr>
            <a:endParaRPr lang="en-US" sz="1800" dirty="0" smtClean="0"/>
          </a:p>
          <a:p>
            <a:pPr marL="342900" lvl="1" indent="-342900">
              <a:buFont typeface="Arial"/>
              <a:buChar char="•"/>
            </a:pPr>
            <a:endParaRPr lang="en-US" sz="1800" dirty="0" smtClean="0"/>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normality: Chi-square goodness fit test</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133</a:t>
            </a:fld>
            <a:endParaRPr lang="en-US"/>
          </a:p>
        </p:txBody>
      </p:sp>
      <p:pic>
        <p:nvPicPr>
          <p:cNvPr id="12" name="Picture 11"/>
          <p:cNvPicPr>
            <a:picLocks noChangeAspect="1"/>
          </p:cNvPicPr>
          <p:nvPr/>
        </p:nvPicPr>
        <p:blipFill>
          <a:blip r:embed="rId4"/>
          <a:stretch>
            <a:fillRect/>
          </a:stretch>
        </p:blipFill>
        <p:spPr>
          <a:xfrm>
            <a:off x="8335175" y="39460"/>
            <a:ext cx="778588" cy="781083"/>
          </a:xfrm>
          <a:prstGeom prst="rect">
            <a:avLst/>
          </a:prstGeom>
        </p:spPr>
      </p:pic>
      <p:sp>
        <p:nvSpPr>
          <p:cNvPr id="16" name="Rectangle 15"/>
          <p:cNvSpPr/>
          <p:nvPr/>
        </p:nvSpPr>
        <p:spPr>
          <a:xfrm>
            <a:off x="197317" y="4804530"/>
            <a:ext cx="2313454" cy="369332"/>
          </a:xfrm>
          <a:prstGeom prst="rect">
            <a:avLst/>
          </a:prstGeom>
        </p:spPr>
        <p:txBody>
          <a:bodyPr wrap="none">
            <a:spAutoFit/>
          </a:bodyPr>
          <a:lstStyle/>
          <a:p>
            <a:pPr marL="0" lvl="1"/>
            <a:r>
              <a:rPr lang="en-US" dirty="0" smtClean="0">
                <a:solidFill>
                  <a:schemeClr val="bg1">
                    <a:lumMod val="65000"/>
                  </a:schemeClr>
                </a:solidFill>
              </a:rPr>
              <a:t>See file: </a:t>
            </a:r>
            <a:r>
              <a:rPr lang="en-US" dirty="0" err="1">
                <a:solidFill>
                  <a:schemeClr val="bg1">
                    <a:lumMod val="65000"/>
                  </a:schemeClr>
                </a:solidFill>
              </a:rPr>
              <a:t>Normality.xlsx</a:t>
            </a:r>
            <a:endParaRPr lang="en-US" dirty="0">
              <a:solidFill>
                <a:schemeClr val="bg1">
                  <a:lumMod val="65000"/>
                </a:schemeClr>
              </a:solidFill>
            </a:endParaRPr>
          </a:p>
        </p:txBody>
      </p:sp>
    </p:spTree>
    <p:extLst>
      <p:ext uri="{BB962C8B-B14F-4D97-AF65-F5344CB8AC3E}">
        <p14:creationId xmlns:p14="http://schemas.microsoft.com/office/powerpoint/2010/main" val="26728652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998540"/>
            <a:ext cx="8895160" cy="3610267"/>
          </a:xfrm>
        </p:spPr>
        <p:txBody>
          <a:bodyPr>
            <a:noAutofit/>
          </a:bodyPr>
          <a:lstStyle/>
          <a:p>
            <a:pPr marL="285750" lvl="1">
              <a:buFont typeface="Arial"/>
              <a:buChar char="•"/>
            </a:pPr>
            <a:r>
              <a:rPr lang="en-US" sz="1800" dirty="0" smtClean="0"/>
              <a:t>Shapiro-</a:t>
            </a:r>
            <a:r>
              <a:rPr lang="en-US" sz="1800" dirty="0" err="1" smtClean="0"/>
              <a:t>Wilks</a:t>
            </a:r>
            <a:r>
              <a:rPr lang="en-US" sz="1800" dirty="0" smtClean="0"/>
              <a:t> when </a:t>
            </a:r>
            <a:r>
              <a:rPr lang="en-US" sz="1800" b="1" dirty="0" smtClean="0"/>
              <a:t>n ≤ 50 </a:t>
            </a:r>
            <a:r>
              <a:rPr lang="en-US" sz="1800" dirty="0" smtClean="0"/>
              <a:t>to test if data is normally distributed or not</a:t>
            </a:r>
          </a:p>
          <a:p>
            <a:pPr marL="742950" lvl="2" indent="-342900">
              <a:buFont typeface="+mj-lt"/>
              <a:buAutoNum type="arabicPeriod"/>
            </a:pPr>
            <a:r>
              <a:rPr lang="en-US" sz="1800" dirty="0" smtClean="0"/>
              <a:t>We sort the data in increasing order</a:t>
            </a:r>
          </a:p>
          <a:p>
            <a:pPr marL="742950" lvl="2" indent="-342900">
              <a:buFont typeface="+mj-lt"/>
              <a:buAutoNum type="arabicPeriod"/>
            </a:pPr>
            <a:r>
              <a:rPr lang="en-US" sz="1800" dirty="0" smtClean="0"/>
              <a:t>We find </a:t>
            </a:r>
            <a:r>
              <a:rPr lang="en-CA" sz="1800" dirty="0" smtClean="0"/>
              <a:t>the coefficients </a:t>
            </a:r>
            <a:r>
              <a:rPr lang="en-CA" sz="1800" dirty="0" err="1"/>
              <a:t>a</a:t>
            </a:r>
            <a:r>
              <a:rPr lang="en-CA" sz="1800" baseline="-25000" dirty="0" err="1"/>
              <a:t>i</a:t>
            </a:r>
            <a:r>
              <a:rPr lang="en-CA" sz="1800" dirty="0"/>
              <a:t> for the Shapiro-</a:t>
            </a:r>
            <a:r>
              <a:rPr lang="en-CA" sz="1800" dirty="0" err="1"/>
              <a:t>Wilk</a:t>
            </a:r>
            <a:r>
              <a:rPr lang="en-CA" sz="1800" dirty="0"/>
              <a:t> </a:t>
            </a:r>
            <a:r>
              <a:rPr lang="en-CA" sz="1800" dirty="0" smtClean="0"/>
              <a:t>test</a:t>
            </a:r>
            <a:r>
              <a:rPr lang="mr-IN" sz="1800" dirty="0" smtClean="0"/>
              <a:t>–</a:t>
            </a:r>
            <a:r>
              <a:rPr lang="en-CA" sz="1800" dirty="0" smtClean="0"/>
              <a:t> </a:t>
            </a:r>
            <a:r>
              <a:rPr lang="en-US" sz="1800" dirty="0" smtClean="0"/>
              <a:t>based on sample size</a:t>
            </a:r>
          </a:p>
          <a:p>
            <a:pPr marL="742950" lvl="2" indent="-342900">
              <a:lnSpc>
                <a:spcPct val="110000"/>
              </a:lnSpc>
              <a:buFont typeface="+mj-lt"/>
              <a:buAutoNum type="arabicPeriod"/>
            </a:pPr>
            <a:r>
              <a:rPr lang="en-US" sz="1800" dirty="0" smtClean="0"/>
              <a:t>We compute b</a:t>
            </a:r>
            <a:endParaRPr lang="en-US" sz="1400" dirty="0" smtClean="0"/>
          </a:p>
          <a:p>
            <a:pPr marL="742950" lvl="2" indent="-342900">
              <a:lnSpc>
                <a:spcPct val="110000"/>
              </a:lnSpc>
              <a:buFont typeface="+mj-lt"/>
              <a:buAutoNum type="arabicPeriod"/>
            </a:pPr>
            <a:r>
              <a:rPr lang="en-US" sz="1800" dirty="0" smtClean="0"/>
              <a:t>We compute the </a:t>
            </a:r>
            <a:r>
              <a:rPr lang="en-US" sz="1800" i="1" dirty="0" smtClean="0"/>
              <a:t>Sum of Squares (SS)</a:t>
            </a:r>
            <a:r>
              <a:rPr lang="en-US" sz="1800" dirty="0" smtClean="0"/>
              <a:t> </a:t>
            </a:r>
          </a:p>
          <a:p>
            <a:pPr marL="742950" lvl="2" indent="-342900">
              <a:lnSpc>
                <a:spcPct val="110000"/>
              </a:lnSpc>
              <a:buFont typeface="+mj-lt"/>
              <a:buAutoNum type="arabicPeriod"/>
            </a:pPr>
            <a:r>
              <a:rPr lang="en-US" sz="1800" dirty="0" smtClean="0"/>
              <a:t>We compute the statistic </a:t>
            </a:r>
            <a:r>
              <a:rPr lang="en-US" sz="1800" i="1" dirty="0" smtClean="0"/>
              <a:t>W</a:t>
            </a:r>
            <a:r>
              <a:rPr lang="en-US" sz="1800" dirty="0" smtClean="0"/>
              <a:t> = </a:t>
            </a:r>
            <a:r>
              <a:rPr lang="en-US" sz="1800" i="1" dirty="0" smtClean="0"/>
              <a:t>b</a:t>
            </a:r>
            <a:r>
              <a:rPr lang="en-US" sz="1800" i="1" baseline="30000" dirty="0" smtClean="0"/>
              <a:t>2</a:t>
            </a:r>
            <a:r>
              <a:rPr lang="en-US" sz="1800" dirty="0" smtClean="0"/>
              <a:t>/ SS</a:t>
            </a:r>
          </a:p>
          <a:p>
            <a:pPr marL="742950" lvl="2" indent="-342900">
              <a:buFont typeface="+mj-lt"/>
              <a:buAutoNum type="arabicPeriod"/>
            </a:pPr>
            <a:r>
              <a:rPr lang="en-CA" sz="1800" dirty="0" smtClean="0"/>
              <a:t>We </a:t>
            </a:r>
            <a:r>
              <a:rPr lang="en-CA" sz="1800" dirty="0"/>
              <a:t>u</a:t>
            </a:r>
            <a:r>
              <a:rPr lang="en-CA" sz="1800" dirty="0" smtClean="0"/>
              <a:t>se the </a:t>
            </a:r>
            <a:r>
              <a:rPr lang="en-CA" sz="1800" i="1" dirty="0" smtClean="0"/>
              <a:t>table of quantiles </a:t>
            </a:r>
            <a:r>
              <a:rPr lang="en-CA" sz="1800" i="1" dirty="0"/>
              <a:t>of the Shapiro-Wilk test for </a:t>
            </a:r>
            <a:r>
              <a:rPr lang="en-CA" sz="1800" i="1" dirty="0" smtClean="0"/>
              <a:t>normality </a:t>
            </a:r>
            <a:r>
              <a:rPr lang="en-CA" sz="1800" dirty="0" smtClean="0"/>
              <a:t>to determine the p</a:t>
            </a:r>
            <a:r>
              <a:rPr lang="en-CA" sz="1800" dirty="0"/>
              <a:t>-value for the test.</a:t>
            </a:r>
          </a:p>
          <a:p>
            <a:pPr marL="742950" lvl="2" indent="-342900">
              <a:buFont typeface="+mj-lt"/>
              <a:buAutoNum type="arabicPeriod"/>
            </a:pPr>
            <a:r>
              <a:rPr lang="en-CA" sz="1800" dirty="0" smtClean="0"/>
              <a:t>If the p-value &gt; 0.05, retain H</a:t>
            </a:r>
            <a:r>
              <a:rPr lang="en-CA" sz="1800" baseline="-25000" dirty="0" smtClean="0"/>
              <a:t>o</a:t>
            </a:r>
            <a:r>
              <a:rPr lang="en-CA" sz="1800" dirty="0" smtClean="0"/>
              <a:t>: </a:t>
            </a:r>
            <a:r>
              <a:rPr lang="en-US" sz="1800" dirty="0"/>
              <a:t>(thus, conclude the data is normally distributed</a:t>
            </a:r>
            <a:r>
              <a:rPr lang="en-US" sz="1800" dirty="0" smtClean="0"/>
              <a:t>)</a:t>
            </a:r>
          </a:p>
          <a:p>
            <a:pPr marL="342900" lvl="1" indent="-342900">
              <a:buFont typeface="Arial"/>
              <a:buChar char="•"/>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normality: Shapiro-</a:t>
            </a:r>
            <a:r>
              <a:rPr lang="en-US" sz="2500" dirty="0" err="1" smtClean="0">
                <a:solidFill>
                  <a:schemeClr val="bg1"/>
                </a:solidFill>
              </a:rPr>
              <a:t>Wilks</a:t>
            </a:r>
            <a:endParaRPr lang="en-US" sz="2500"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134</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
        <p:nvSpPr>
          <p:cNvPr id="16" name="Rectangle 15"/>
          <p:cNvSpPr/>
          <p:nvPr/>
        </p:nvSpPr>
        <p:spPr>
          <a:xfrm>
            <a:off x="197317" y="4690031"/>
            <a:ext cx="2672526" cy="369332"/>
          </a:xfrm>
          <a:prstGeom prst="rect">
            <a:avLst/>
          </a:prstGeom>
        </p:spPr>
        <p:txBody>
          <a:bodyPr wrap="none">
            <a:spAutoFit/>
          </a:bodyPr>
          <a:lstStyle/>
          <a:p>
            <a:pPr marL="0" lvl="1"/>
            <a:r>
              <a:rPr lang="en-US" dirty="0" smtClean="0">
                <a:solidFill>
                  <a:srgbClr val="7F7F7F"/>
                </a:solidFill>
              </a:rPr>
              <a:t>See file: Shapiro-</a:t>
            </a:r>
            <a:r>
              <a:rPr lang="en-US" dirty="0" err="1" smtClean="0">
                <a:solidFill>
                  <a:srgbClr val="7F7F7F"/>
                </a:solidFill>
              </a:rPr>
              <a:t>Wilks.xlsx</a:t>
            </a:r>
            <a:endParaRPr lang="en-US" dirty="0">
              <a:solidFill>
                <a:srgbClr val="7F7F7F"/>
              </a:solidFill>
            </a:endParaRPr>
          </a:p>
        </p:txBody>
      </p:sp>
      <p:pic>
        <p:nvPicPr>
          <p:cNvPr id="2" name="Picture 1"/>
          <p:cNvPicPr>
            <a:picLocks noChangeAspect="1"/>
          </p:cNvPicPr>
          <p:nvPr/>
        </p:nvPicPr>
        <p:blipFill rotWithShape="1">
          <a:blip r:embed="rId4"/>
          <a:srcRect l="9775"/>
          <a:stretch/>
        </p:blipFill>
        <p:spPr>
          <a:xfrm>
            <a:off x="2364948" y="1945881"/>
            <a:ext cx="1347614" cy="511091"/>
          </a:xfrm>
          <a:prstGeom prst="rect">
            <a:avLst/>
          </a:prstGeom>
        </p:spPr>
      </p:pic>
      <p:pic>
        <p:nvPicPr>
          <p:cNvPr id="4" name="Picture 3"/>
          <p:cNvPicPr>
            <a:picLocks noChangeAspect="1"/>
          </p:cNvPicPr>
          <p:nvPr/>
        </p:nvPicPr>
        <p:blipFill rotWithShape="1">
          <a:blip r:embed="rId5"/>
          <a:srcRect l="17370"/>
          <a:stretch/>
        </p:blipFill>
        <p:spPr>
          <a:xfrm>
            <a:off x="4380365" y="2318489"/>
            <a:ext cx="943294" cy="495321"/>
          </a:xfrm>
          <a:prstGeom prst="rect">
            <a:avLst/>
          </a:prstGeom>
        </p:spPr>
      </p:pic>
    </p:spTree>
    <p:extLst>
      <p:ext uri="{BB962C8B-B14F-4D97-AF65-F5344CB8AC3E}">
        <p14:creationId xmlns:p14="http://schemas.microsoft.com/office/powerpoint/2010/main" val="32468236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normality: QQ-Plots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135</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
        <p:nvSpPr>
          <p:cNvPr id="6" name="TextBox 5"/>
          <p:cNvSpPr txBox="1"/>
          <p:nvPr/>
        </p:nvSpPr>
        <p:spPr>
          <a:xfrm>
            <a:off x="87108" y="1045419"/>
            <a:ext cx="8250977" cy="2862323"/>
          </a:xfrm>
          <a:prstGeom prst="rect">
            <a:avLst/>
          </a:prstGeom>
          <a:noFill/>
        </p:spPr>
        <p:txBody>
          <a:bodyPr wrap="none" rtlCol="0">
            <a:spAutoFit/>
          </a:bodyPr>
          <a:lstStyle/>
          <a:p>
            <a:pPr marL="285750" indent="-285750">
              <a:buFont typeface="Arial"/>
              <a:buChar char="•"/>
            </a:pPr>
            <a:r>
              <a:rPr lang="en-US" dirty="0" smtClean="0"/>
              <a:t>We sort the data in increasing order</a:t>
            </a:r>
          </a:p>
          <a:p>
            <a:pPr marL="285750" indent="-285750">
              <a:buFont typeface="Arial"/>
              <a:buChar char="•"/>
            </a:pPr>
            <a:r>
              <a:rPr lang="en-US" dirty="0" smtClean="0"/>
              <a:t>We compute the percentile of the data’s midpoints</a:t>
            </a:r>
          </a:p>
          <a:p>
            <a:pPr marL="742950" lvl="1" indent="-285750">
              <a:buFont typeface="Arial"/>
              <a:buChar char="•"/>
            </a:pPr>
            <a:r>
              <a:rPr lang="en-US" dirty="0" smtClean="0">
                <a:solidFill>
                  <a:schemeClr val="bg1">
                    <a:lumMod val="50000"/>
                  </a:schemeClr>
                </a:solidFill>
              </a:rPr>
              <a:t>For all points: (x</a:t>
            </a:r>
            <a:r>
              <a:rPr lang="en-US" baseline="-25000" dirty="0" smtClean="0">
                <a:solidFill>
                  <a:schemeClr val="bg1">
                    <a:lumMod val="50000"/>
                  </a:schemeClr>
                </a:solidFill>
              </a:rPr>
              <a:t>i</a:t>
            </a:r>
            <a:r>
              <a:rPr lang="en-US" dirty="0" smtClean="0">
                <a:solidFill>
                  <a:schemeClr val="bg1">
                    <a:lumMod val="50000"/>
                  </a:schemeClr>
                </a:solidFill>
              </a:rPr>
              <a:t> </a:t>
            </a:r>
            <a:r>
              <a:rPr lang="mr-IN" dirty="0" smtClean="0">
                <a:solidFill>
                  <a:schemeClr val="bg1">
                    <a:lumMod val="50000"/>
                  </a:schemeClr>
                </a:solidFill>
              </a:rPr>
              <a:t>–</a:t>
            </a:r>
            <a:r>
              <a:rPr lang="en-US" dirty="0" smtClean="0">
                <a:solidFill>
                  <a:schemeClr val="bg1">
                    <a:lumMod val="50000"/>
                  </a:schemeClr>
                </a:solidFill>
              </a:rPr>
              <a:t> 0.5) / </a:t>
            </a:r>
            <a:r>
              <a:rPr lang="en-US" i="1" dirty="0" smtClean="0">
                <a:solidFill>
                  <a:schemeClr val="bg1">
                    <a:lumMod val="50000"/>
                  </a:schemeClr>
                </a:solidFill>
              </a:rPr>
              <a:t>n</a:t>
            </a:r>
          </a:p>
          <a:p>
            <a:pPr marL="285750" indent="-285750">
              <a:buFont typeface="Arial"/>
              <a:buChar char="•"/>
            </a:pPr>
            <a:r>
              <a:rPr lang="en-US" dirty="0" smtClean="0"/>
              <a:t>We find the z-theoretical score for every percentile (probabilities)</a:t>
            </a:r>
          </a:p>
          <a:p>
            <a:pPr marL="742950" lvl="1" indent="-285750">
              <a:buFont typeface="Arial"/>
              <a:buChar char="•"/>
            </a:pPr>
            <a:r>
              <a:rPr lang="en-US" dirty="0" smtClean="0">
                <a:solidFill>
                  <a:srgbClr val="7F7F7F"/>
                </a:solidFill>
              </a:rPr>
              <a:t>Excel: </a:t>
            </a:r>
            <a:r>
              <a:rPr lang="en-US" dirty="0">
                <a:solidFill>
                  <a:srgbClr val="7F7F7F"/>
                </a:solidFill>
                <a:ea typeface="Lucida Grande"/>
                <a:cs typeface="Lucida Grande"/>
              </a:rPr>
              <a:t>NORM.S.INV</a:t>
            </a:r>
            <a:r>
              <a:rPr lang="en-US" dirty="0" smtClean="0">
                <a:solidFill>
                  <a:srgbClr val="7F7F7F"/>
                </a:solidFill>
                <a:ea typeface="Lucida Grande"/>
                <a:cs typeface="Lucida Grande"/>
              </a:rPr>
              <a:t>(x</a:t>
            </a:r>
            <a:r>
              <a:rPr lang="en-US" baseline="-25000" dirty="0" smtClean="0">
                <a:solidFill>
                  <a:srgbClr val="7F7F7F"/>
                </a:solidFill>
                <a:ea typeface="Lucida Grande"/>
                <a:cs typeface="Lucida Grande"/>
              </a:rPr>
              <a:t>i</a:t>
            </a:r>
            <a:r>
              <a:rPr lang="en-US" dirty="0" smtClean="0">
                <a:solidFill>
                  <a:srgbClr val="7F7F7F"/>
                </a:solidFill>
                <a:ea typeface="Lucida Grande"/>
                <a:cs typeface="Lucida Grande"/>
              </a:rPr>
              <a:t>) </a:t>
            </a:r>
          </a:p>
          <a:p>
            <a:pPr marL="285750" indent="-285750">
              <a:buFont typeface="Arial"/>
              <a:buChar char="•"/>
            </a:pPr>
            <a:r>
              <a:rPr lang="en-US" dirty="0" smtClean="0"/>
              <a:t>We find z-observed score for every </a:t>
            </a:r>
            <a:r>
              <a:rPr lang="en-US" i="1" dirty="0" smtClean="0"/>
              <a:t>x in X</a:t>
            </a:r>
          </a:p>
          <a:p>
            <a:pPr marL="742950" lvl="1" indent="-285750">
              <a:buFont typeface="Arial"/>
              <a:buChar char="•"/>
            </a:pPr>
            <a:r>
              <a:rPr lang="en-US" dirty="0" smtClean="0">
                <a:solidFill>
                  <a:srgbClr val="7F7F7F"/>
                </a:solidFill>
              </a:rPr>
              <a:t>Excel: </a:t>
            </a:r>
            <a:r>
              <a:rPr lang="en-US" i="1" dirty="0" smtClean="0">
                <a:solidFill>
                  <a:srgbClr val="7F7F7F"/>
                </a:solidFill>
              </a:rPr>
              <a:t>x</a:t>
            </a:r>
            <a:r>
              <a:rPr lang="en-US" i="1" baseline="-25000" dirty="0" smtClean="0">
                <a:solidFill>
                  <a:srgbClr val="7F7F7F"/>
                </a:solidFill>
              </a:rPr>
              <a:t>i</a:t>
            </a:r>
            <a:r>
              <a:rPr lang="en-US" i="1" dirty="0" smtClean="0">
                <a:solidFill>
                  <a:srgbClr val="7F7F7F"/>
                </a:solidFill>
              </a:rPr>
              <a:t> </a:t>
            </a:r>
            <a:r>
              <a:rPr lang="mr-IN" i="1" dirty="0" smtClean="0">
                <a:solidFill>
                  <a:srgbClr val="7F7F7F"/>
                </a:solidFill>
              </a:rPr>
              <a:t>–</a:t>
            </a:r>
            <a:r>
              <a:rPr lang="en-US" i="1" dirty="0" smtClean="0">
                <a:solidFill>
                  <a:srgbClr val="7F7F7F"/>
                </a:solidFill>
              </a:rPr>
              <a:t> x </a:t>
            </a:r>
            <a:r>
              <a:rPr lang="en-US" dirty="0" smtClean="0">
                <a:solidFill>
                  <a:srgbClr val="7F7F7F"/>
                </a:solidFill>
              </a:rPr>
              <a:t>/ </a:t>
            </a:r>
            <a:r>
              <a:rPr lang="en-US" dirty="0" err="1" smtClean="0">
                <a:solidFill>
                  <a:srgbClr val="7F7F7F"/>
                </a:solidFill>
              </a:rPr>
              <a:t>stdev</a:t>
            </a:r>
            <a:r>
              <a:rPr lang="en-US" dirty="0" smtClean="0">
                <a:solidFill>
                  <a:srgbClr val="7F7F7F"/>
                </a:solidFill>
              </a:rPr>
              <a:t>(X)</a:t>
            </a:r>
          </a:p>
          <a:p>
            <a:pPr marL="285750" indent="-285750">
              <a:buFont typeface="Arial"/>
              <a:buChar char="•"/>
            </a:pPr>
            <a:r>
              <a:rPr lang="en-US" dirty="0" smtClean="0"/>
              <a:t>We plot the z-theoretical data over z-observed data</a:t>
            </a:r>
          </a:p>
          <a:p>
            <a:pPr marL="285750" indent="-285750">
              <a:buFont typeface="Arial"/>
              <a:buChar char="•"/>
            </a:pPr>
            <a:r>
              <a:rPr lang="en-US" dirty="0" smtClean="0"/>
              <a:t>We plot </a:t>
            </a:r>
            <a:r>
              <a:rPr lang="en-US" dirty="0" err="1" smtClean="0"/>
              <a:t>trendline</a:t>
            </a:r>
            <a:r>
              <a:rPr lang="en-US" dirty="0"/>
              <a:t> </a:t>
            </a:r>
            <a:r>
              <a:rPr lang="en-US" dirty="0" smtClean="0"/>
              <a:t>and its equation</a:t>
            </a:r>
          </a:p>
          <a:p>
            <a:pPr marL="285750" indent="-285750">
              <a:buFont typeface="Arial"/>
              <a:buChar char="•"/>
            </a:pPr>
            <a:r>
              <a:rPr lang="en-US" dirty="0" smtClean="0"/>
              <a:t>All points should be along the line. The m slope should roughly = 1, </a:t>
            </a:r>
            <a:r>
              <a:rPr lang="en-US" dirty="0" smtClean="0">
                <a:solidFill>
                  <a:srgbClr val="7F7F7F"/>
                </a:solidFill>
              </a:rPr>
              <a:t>here m = 0.9903</a:t>
            </a:r>
            <a:endParaRPr lang="en-US" dirty="0">
              <a:solidFill>
                <a:srgbClr val="7F7F7F"/>
              </a:solidFill>
            </a:endParaRPr>
          </a:p>
        </p:txBody>
      </p:sp>
      <p:cxnSp>
        <p:nvCxnSpPr>
          <p:cNvPr id="11" name="Straight Connector 10"/>
          <p:cNvCxnSpPr/>
          <p:nvPr/>
        </p:nvCxnSpPr>
        <p:spPr>
          <a:xfrm>
            <a:off x="1865837" y="2820924"/>
            <a:ext cx="117319"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stretch>
            <a:fillRect/>
          </a:stretch>
        </p:blipFill>
        <p:spPr>
          <a:xfrm>
            <a:off x="6800444" y="1108075"/>
            <a:ext cx="2313319" cy="1378277"/>
          </a:xfrm>
          <a:prstGeom prst="rect">
            <a:avLst/>
          </a:prstGeom>
        </p:spPr>
      </p:pic>
      <p:sp>
        <p:nvSpPr>
          <p:cNvPr id="14" name="TextBox 13"/>
          <p:cNvSpPr txBox="1"/>
          <p:nvPr/>
        </p:nvSpPr>
        <p:spPr>
          <a:xfrm>
            <a:off x="134208" y="4673780"/>
            <a:ext cx="2223686" cy="369332"/>
          </a:xfrm>
          <a:prstGeom prst="rect">
            <a:avLst/>
          </a:prstGeom>
          <a:noFill/>
        </p:spPr>
        <p:txBody>
          <a:bodyPr wrap="none" rtlCol="0">
            <a:spAutoFit/>
          </a:bodyPr>
          <a:lstStyle/>
          <a:p>
            <a:r>
              <a:rPr lang="en-US" dirty="0" smtClean="0">
                <a:solidFill>
                  <a:schemeClr val="bg1">
                    <a:lumMod val="50000"/>
                  </a:schemeClr>
                </a:solidFill>
              </a:rPr>
              <a:t>See file: QQ-</a:t>
            </a:r>
            <a:r>
              <a:rPr lang="en-US" dirty="0" err="1" smtClean="0">
                <a:solidFill>
                  <a:schemeClr val="bg1">
                    <a:lumMod val="50000"/>
                  </a:schemeClr>
                </a:solidFill>
              </a:rPr>
              <a:t>plot.xlms</a:t>
            </a:r>
            <a:endParaRPr lang="en-US" dirty="0">
              <a:solidFill>
                <a:schemeClr val="bg1">
                  <a:lumMod val="50000"/>
                </a:schemeClr>
              </a:solidFill>
            </a:endParaRPr>
          </a:p>
        </p:txBody>
      </p:sp>
    </p:spTree>
    <p:extLst>
      <p:ext uri="{BB962C8B-B14F-4D97-AF65-F5344CB8AC3E}">
        <p14:creationId xmlns:p14="http://schemas.microsoft.com/office/powerpoint/2010/main" val="27404300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39" y="1009417"/>
            <a:ext cx="8809061" cy="3980114"/>
          </a:xfrm>
        </p:spPr>
        <p:txBody>
          <a:bodyPr>
            <a:noAutofit/>
          </a:bodyPr>
          <a:lstStyle/>
          <a:p>
            <a:pPr marL="285750" lvl="1">
              <a:buFont typeface="Arial"/>
              <a:buChar char="•"/>
            </a:pPr>
            <a:r>
              <a:rPr lang="en-US" sz="1800" b="1" dirty="0" smtClean="0"/>
              <a:t>Two data sets</a:t>
            </a:r>
          </a:p>
          <a:p>
            <a:pPr marL="742950" lvl="2" indent="-342900"/>
            <a:r>
              <a:rPr lang="en-US" sz="1800" dirty="0" smtClean="0"/>
              <a:t>We compute the variances of each set</a:t>
            </a:r>
          </a:p>
          <a:p>
            <a:pPr marL="742950" lvl="2" indent="-342900"/>
            <a:r>
              <a:rPr lang="en-US" sz="1800" dirty="0" smtClean="0"/>
              <a:t>We compute F-critical value: Use Excel FINV(0.05, df1, df2)</a:t>
            </a:r>
          </a:p>
          <a:p>
            <a:pPr marL="742950" lvl="2" indent="-342900"/>
            <a:r>
              <a:rPr lang="en-US" sz="1800" dirty="0" smtClean="0"/>
              <a:t>We compute F-observed: Divide the larger value by the smallest</a:t>
            </a:r>
          </a:p>
          <a:p>
            <a:pPr marL="742950" lvl="2" indent="-342900"/>
            <a:r>
              <a:rPr lang="en-US" sz="1800" dirty="0" smtClean="0"/>
              <a:t>H</a:t>
            </a:r>
            <a:r>
              <a:rPr lang="en-US" sz="1800" baseline="-25000" dirty="0" smtClean="0"/>
              <a:t>o</a:t>
            </a:r>
            <a:r>
              <a:rPr lang="en-US" sz="1800" dirty="0" smtClean="0"/>
              <a:t>: the variability is the same between the two data sets</a:t>
            </a:r>
          </a:p>
          <a:p>
            <a:pPr marL="742950" lvl="2" indent="-342900"/>
            <a:r>
              <a:rPr lang="en-US" sz="1800" dirty="0" smtClean="0"/>
              <a:t>If F-observed &gt;= F-critical, then we reject H</a:t>
            </a:r>
            <a:r>
              <a:rPr lang="en-US" sz="1800" baseline="-25000" dirty="0" smtClean="0"/>
              <a:t>o</a:t>
            </a:r>
          </a:p>
          <a:p>
            <a:pPr marL="1200150" lvl="3" indent="-342900"/>
            <a:r>
              <a:rPr lang="en-US" sz="1800" dirty="0" smtClean="0"/>
              <a:t>Otherwise, we retain H</a:t>
            </a:r>
            <a:r>
              <a:rPr lang="en-US" sz="1800" baseline="-25000" dirty="0" smtClean="0"/>
              <a:t>o</a:t>
            </a:r>
            <a:r>
              <a:rPr lang="en-US" sz="1800" dirty="0" smtClean="0"/>
              <a:t> and conclude that the variance is not different </a:t>
            </a:r>
          </a:p>
          <a:p>
            <a:pPr marL="400050" lvl="2" indent="0">
              <a:buNone/>
            </a:pPr>
            <a:endParaRPr lang="en-US" sz="1800" dirty="0" smtClean="0"/>
          </a:p>
          <a:p>
            <a:pPr marL="342900" lvl="1" indent="-342900"/>
            <a:endParaRPr lang="en-US" sz="1600" dirty="0" smtClean="0"/>
          </a:p>
          <a:p>
            <a:pPr marL="342900" lvl="1" indent="-342900"/>
            <a:endParaRPr lang="en-US" sz="1600" dirty="0" smtClean="0"/>
          </a:p>
          <a:p>
            <a:pPr marL="742950" lvl="2" indent="-342900"/>
            <a:endParaRPr lang="en-US" sz="1200" dirty="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homoscedasticity: F-test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136</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
        <p:nvSpPr>
          <p:cNvPr id="13" name="TextBox 12"/>
          <p:cNvSpPr txBox="1"/>
          <p:nvPr/>
        </p:nvSpPr>
        <p:spPr>
          <a:xfrm>
            <a:off x="91439" y="4671776"/>
            <a:ext cx="3121367" cy="369332"/>
          </a:xfrm>
          <a:prstGeom prst="rect">
            <a:avLst/>
          </a:prstGeom>
          <a:noFill/>
        </p:spPr>
        <p:txBody>
          <a:bodyPr wrap="none" rtlCol="0">
            <a:spAutoFit/>
          </a:bodyPr>
          <a:lstStyle/>
          <a:p>
            <a:r>
              <a:rPr lang="en-US" dirty="0" smtClean="0">
                <a:solidFill>
                  <a:schemeClr val="bg1">
                    <a:lumMod val="50000"/>
                  </a:schemeClr>
                </a:solidFill>
              </a:rPr>
              <a:t>See file: </a:t>
            </a:r>
            <a:r>
              <a:rPr lang="en-US" dirty="0" err="1" smtClean="0">
                <a:solidFill>
                  <a:schemeClr val="bg1">
                    <a:lumMod val="50000"/>
                  </a:schemeClr>
                </a:solidFill>
              </a:rPr>
              <a:t>Homoscedasticity.xlms</a:t>
            </a:r>
            <a:endParaRPr lang="en-US" dirty="0">
              <a:solidFill>
                <a:schemeClr val="bg1">
                  <a:lumMod val="50000"/>
                </a:schemeClr>
              </a:solidFill>
            </a:endParaRPr>
          </a:p>
        </p:txBody>
      </p:sp>
    </p:spTree>
    <p:extLst>
      <p:ext uri="{BB962C8B-B14F-4D97-AF65-F5344CB8AC3E}">
        <p14:creationId xmlns:p14="http://schemas.microsoft.com/office/powerpoint/2010/main" val="31856134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09" y="1019826"/>
            <a:ext cx="8809061" cy="3980114"/>
          </a:xfrm>
        </p:spPr>
        <p:txBody>
          <a:bodyPr>
            <a:noAutofit/>
          </a:bodyPr>
          <a:lstStyle/>
          <a:p>
            <a:pPr marL="285750" lvl="1">
              <a:buFont typeface="Arial"/>
              <a:buChar char="•"/>
            </a:pPr>
            <a:r>
              <a:rPr lang="en-US" sz="1800" b="1" dirty="0" smtClean="0"/>
              <a:t>Three or more data sets</a:t>
            </a:r>
            <a:endParaRPr lang="en-US" sz="1800" b="1" dirty="0" smtClean="0">
              <a:solidFill>
                <a:srgbClr val="FF0000"/>
              </a:solidFill>
            </a:endParaRPr>
          </a:p>
          <a:p>
            <a:pPr marL="742950" lvl="2" indent="-342900"/>
            <a:r>
              <a:rPr lang="en-US" sz="1800" dirty="0" smtClean="0"/>
              <a:t>We compute the means of each data set</a:t>
            </a:r>
          </a:p>
          <a:p>
            <a:pPr marL="742950" lvl="2" indent="-342900"/>
            <a:r>
              <a:rPr lang="en-US" sz="1800" dirty="0" smtClean="0"/>
              <a:t>We compute the absolute residual</a:t>
            </a:r>
          </a:p>
          <a:p>
            <a:pPr marL="742950" lvl="2" indent="-342900"/>
            <a:r>
              <a:rPr lang="en-US" sz="1800" dirty="0" smtClean="0"/>
              <a:t>We perform an </a:t>
            </a:r>
            <a:r>
              <a:rPr lang="en-US" sz="1800" dirty="0" err="1" smtClean="0"/>
              <a:t>Anova</a:t>
            </a:r>
            <a:r>
              <a:rPr lang="en-US" sz="1800" dirty="0" smtClean="0"/>
              <a:t> Single factor on residual (which must satisfy the assumptions of </a:t>
            </a:r>
            <a:r>
              <a:rPr lang="en-US" sz="1800" dirty="0" err="1" smtClean="0"/>
              <a:t>Anova</a:t>
            </a:r>
            <a:r>
              <a:rPr lang="en-US" sz="1800" dirty="0" smtClean="0"/>
              <a:t>)</a:t>
            </a:r>
          </a:p>
          <a:p>
            <a:pPr marL="742950" lvl="2" indent="-342900"/>
            <a:r>
              <a:rPr lang="en-US" sz="1800" dirty="0"/>
              <a:t>H</a:t>
            </a:r>
            <a:r>
              <a:rPr lang="en-US" sz="1800" baseline="-25000" dirty="0"/>
              <a:t>o</a:t>
            </a:r>
            <a:r>
              <a:rPr lang="en-US" sz="1800" dirty="0"/>
              <a:t>: the variability is the same between </a:t>
            </a:r>
            <a:r>
              <a:rPr lang="en-US" sz="1800" dirty="0" smtClean="0"/>
              <a:t>all data sets</a:t>
            </a:r>
          </a:p>
          <a:p>
            <a:pPr marL="742950" lvl="2" indent="-342900"/>
            <a:r>
              <a:rPr lang="en-US" sz="1800" dirty="0" smtClean="0"/>
              <a:t>If the p-value &lt;= 0.05, we reject H</a:t>
            </a:r>
            <a:r>
              <a:rPr lang="en-US" sz="1800" baseline="-25000" dirty="0" smtClean="0"/>
              <a:t>o</a:t>
            </a:r>
          </a:p>
          <a:p>
            <a:pPr marL="1200150" lvl="3" indent="-342900"/>
            <a:r>
              <a:rPr lang="en-US" sz="1800" dirty="0"/>
              <a:t>Otherwise</a:t>
            </a:r>
            <a:r>
              <a:rPr lang="en-US" sz="1400" dirty="0"/>
              <a:t>, </a:t>
            </a:r>
            <a:r>
              <a:rPr lang="en-US" sz="1800" dirty="0" smtClean="0"/>
              <a:t>we retain H</a:t>
            </a:r>
            <a:r>
              <a:rPr lang="en-US" sz="1800" baseline="-25000" dirty="0" smtClean="0"/>
              <a:t>o</a:t>
            </a:r>
            <a:r>
              <a:rPr lang="en-US" sz="1800" dirty="0" smtClean="0"/>
              <a:t> and </a:t>
            </a:r>
            <a:r>
              <a:rPr lang="en-US" sz="1800" dirty="0"/>
              <a:t>conclude </a:t>
            </a:r>
            <a:r>
              <a:rPr lang="en-US" sz="1800" dirty="0" smtClean="0"/>
              <a:t>that the </a:t>
            </a:r>
            <a:r>
              <a:rPr lang="en-US" sz="1800" dirty="0"/>
              <a:t>variance is not different </a:t>
            </a:r>
          </a:p>
          <a:p>
            <a:pPr marL="400050" lvl="2" indent="0">
              <a:buNone/>
            </a:pPr>
            <a:endParaRPr lang="en-US" sz="1200" dirty="0" smtClean="0"/>
          </a:p>
          <a:p>
            <a:pPr marL="342900" lvl="1" indent="-342900"/>
            <a:endParaRPr lang="en-US" sz="1600" dirty="0" smtClean="0"/>
          </a:p>
          <a:p>
            <a:pPr marL="342900" lvl="1" indent="-342900"/>
            <a:endParaRPr lang="en-US" sz="1600" dirty="0" smtClean="0"/>
          </a:p>
          <a:p>
            <a:pPr marL="742950" lvl="2" indent="-342900"/>
            <a:endParaRPr lang="en-US" sz="1200" dirty="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Test assumptions of homoscedasticity: </a:t>
            </a:r>
            <a:r>
              <a:rPr lang="en-US" sz="2500" dirty="0" err="1" smtClean="0">
                <a:solidFill>
                  <a:schemeClr val="bg1"/>
                </a:solidFill>
              </a:rPr>
              <a:t>Levene’s</a:t>
            </a:r>
            <a:r>
              <a:rPr lang="en-US" sz="2500" dirty="0" smtClean="0">
                <a:solidFill>
                  <a:schemeClr val="bg1"/>
                </a:solidFill>
              </a:rPr>
              <a:t> test</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137</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
        <p:nvSpPr>
          <p:cNvPr id="13" name="TextBox 12"/>
          <p:cNvSpPr txBox="1"/>
          <p:nvPr/>
        </p:nvSpPr>
        <p:spPr>
          <a:xfrm>
            <a:off x="91439" y="4566440"/>
            <a:ext cx="3121367" cy="369332"/>
          </a:xfrm>
          <a:prstGeom prst="rect">
            <a:avLst/>
          </a:prstGeom>
          <a:noFill/>
        </p:spPr>
        <p:txBody>
          <a:bodyPr wrap="none" rtlCol="0">
            <a:spAutoFit/>
          </a:bodyPr>
          <a:lstStyle/>
          <a:p>
            <a:r>
              <a:rPr lang="en-US" dirty="0" smtClean="0">
                <a:solidFill>
                  <a:schemeClr val="bg1">
                    <a:lumMod val="50000"/>
                  </a:schemeClr>
                </a:solidFill>
              </a:rPr>
              <a:t>See file: </a:t>
            </a:r>
            <a:r>
              <a:rPr lang="en-US" dirty="0" err="1" smtClean="0">
                <a:solidFill>
                  <a:schemeClr val="bg1">
                    <a:lumMod val="50000"/>
                  </a:schemeClr>
                </a:solidFill>
              </a:rPr>
              <a:t>Homoscedasticity.xlms</a:t>
            </a:r>
            <a:endParaRPr lang="en-US" dirty="0">
              <a:solidFill>
                <a:schemeClr val="bg1">
                  <a:lumMod val="50000"/>
                </a:schemeClr>
              </a:solidFill>
            </a:endParaRPr>
          </a:p>
        </p:txBody>
      </p:sp>
    </p:spTree>
    <p:extLst>
      <p:ext uri="{BB962C8B-B14F-4D97-AF65-F5344CB8AC3E}">
        <p14:creationId xmlns:p14="http://schemas.microsoft.com/office/powerpoint/2010/main" val="36836078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09" y="1019826"/>
            <a:ext cx="8809061" cy="3980114"/>
          </a:xfrm>
        </p:spPr>
        <p:txBody>
          <a:bodyPr>
            <a:noAutofit/>
          </a:bodyPr>
          <a:lstStyle/>
          <a:p>
            <a:pPr marL="285750" lvl="1">
              <a:buFont typeface="Arial"/>
              <a:buChar char="•"/>
            </a:pPr>
            <a:r>
              <a:rPr lang="en-US" sz="1800" dirty="0" smtClean="0"/>
              <a:t>When assumptions are not met, we can turn to different methods to compare multiple test scores (A/B/n)</a:t>
            </a:r>
            <a:endParaRPr lang="en-US" sz="1200" dirty="0" smtClean="0"/>
          </a:p>
          <a:p>
            <a:pPr marL="342900" lvl="1" indent="-342900"/>
            <a:endParaRPr lang="en-US" sz="1600" dirty="0" smtClean="0"/>
          </a:p>
          <a:p>
            <a:pPr marL="342900" lvl="1" indent="-342900"/>
            <a:endParaRPr lang="en-US" sz="1600" dirty="0" smtClean="0"/>
          </a:p>
          <a:p>
            <a:pPr marL="742950" lvl="2" indent="-342900"/>
            <a:endParaRPr lang="en-US" sz="1200" dirty="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When assumptions not met</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138</a:t>
            </a:fld>
            <a:endParaRPr lang="en-US"/>
          </a:p>
        </p:txBody>
      </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11963625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5167" y="1039812"/>
            <a:ext cx="8789750" cy="37274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The </a:t>
            </a:r>
            <a:r>
              <a:rPr lang="en-US" sz="1800" dirty="0" err="1"/>
              <a:t>Kruskal</a:t>
            </a:r>
            <a:r>
              <a:rPr lang="en-US" sz="1800" dirty="0"/>
              <a:t> Wallis </a:t>
            </a:r>
            <a:r>
              <a:rPr lang="en-US" sz="1800" dirty="0" smtClean="0"/>
              <a:t>test is </a:t>
            </a:r>
            <a:r>
              <a:rPr lang="en-US" sz="1800" dirty="0"/>
              <a:t>an alternative to one-factor </a:t>
            </a:r>
            <a:r>
              <a:rPr lang="en-US" sz="1800" dirty="0" smtClean="0"/>
              <a:t>ANOVA between subject</a:t>
            </a:r>
            <a:endParaRPr lang="en-US" sz="1800" dirty="0"/>
          </a:p>
          <a:p>
            <a:r>
              <a:rPr lang="en-US" sz="1800" dirty="0" smtClean="0"/>
              <a:t>Ranks </a:t>
            </a:r>
            <a:r>
              <a:rPr lang="en-US" sz="1800" dirty="0"/>
              <a:t>of the data </a:t>
            </a:r>
            <a:r>
              <a:rPr lang="en-US" sz="1800" dirty="0" smtClean="0"/>
              <a:t>are </a:t>
            </a:r>
            <a:r>
              <a:rPr lang="en-US" sz="1800" dirty="0"/>
              <a:t>used </a:t>
            </a:r>
            <a:r>
              <a:rPr lang="en-US" sz="1800" dirty="0" smtClean="0"/>
              <a:t>rather </a:t>
            </a:r>
            <a:r>
              <a:rPr lang="en-US" sz="1800" dirty="0"/>
              <a:t>than the actual data </a:t>
            </a:r>
            <a:r>
              <a:rPr lang="en-US" sz="1800" dirty="0" smtClean="0"/>
              <a:t>points</a:t>
            </a:r>
            <a:endParaRPr lang="en-US" sz="1800" dirty="0"/>
          </a:p>
          <a:p>
            <a:r>
              <a:rPr lang="en-US" sz="1800" dirty="0"/>
              <a:t>The test determines whether the medians of two or more groups are </a:t>
            </a:r>
            <a:r>
              <a:rPr lang="en-US" sz="1800" dirty="0" smtClean="0"/>
              <a:t>different</a:t>
            </a:r>
          </a:p>
          <a:p>
            <a:r>
              <a:rPr lang="en-US" sz="1800" dirty="0" smtClean="0"/>
              <a:t>We </a:t>
            </a:r>
            <a:r>
              <a:rPr lang="en-US" sz="1800" dirty="0"/>
              <a:t>calculate a test </a:t>
            </a:r>
            <a:r>
              <a:rPr lang="en-US" sz="1800" dirty="0" smtClean="0"/>
              <a:t>statistic called H </a:t>
            </a:r>
            <a:r>
              <a:rPr lang="en-US" sz="1800" dirty="0"/>
              <a:t>and compare it to a distribution cut-off </a:t>
            </a:r>
            <a:r>
              <a:rPr lang="en-US" sz="1800" dirty="0" smtClean="0"/>
              <a:t>point</a:t>
            </a:r>
          </a:p>
          <a:p>
            <a:endParaRPr lang="en-US" sz="1800" dirty="0"/>
          </a:p>
          <a:p>
            <a:endParaRPr lang="en-US" sz="1800" dirty="0" smtClean="0"/>
          </a:p>
          <a:p>
            <a:r>
              <a:rPr lang="en-US" sz="1800" dirty="0" smtClean="0"/>
              <a:t>The </a:t>
            </a:r>
            <a:r>
              <a:rPr lang="en-US" sz="1800" dirty="0"/>
              <a:t>hypotheses for the test are</a:t>
            </a:r>
            <a:r>
              <a:rPr lang="en-US" sz="1800" dirty="0" smtClean="0"/>
              <a:t>:</a:t>
            </a:r>
            <a:endParaRPr lang="en-US" sz="1800" dirty="0"/>
          </a:p>
          <a:p>
            <a:pPr lvl="1"/>
            <a:r>
              <a:rPr lang="en-US" sz="1800" dirty="0" smtClean="0"/>
              <a:t>H</a:t>
            </a:r>
            <a:r>
              <a:rPr lang="en-US" sz="1800" baseline="-25000" dirty="0" smtClean="0"/>
              <a:t>o</a:t>
            </a:r>
            <a:r>
              <a:rPr lang="en-US" sz="1800" dirty="0" smtClean="0"/>
              <a:t>: medians </a:t>
            </a:r>
            <a:r>
              <a:rPr lang="en-US" sz="1800" dirty="0"/>
              <a:t>are </a:t>
            </a:r>
            <a:r>
              <a:rPr lang="en-US" sz="1800" dirty="0" smtClean="0"/>
              <a:t>equal</a:t>
            </a:r>
            <a:endParaRPr lang="en-US" sz="1800" dirty="0"/>
          </a:p>
          <a:p>
            <a:pPr lvl="1"/>
            <a:r>
              <a:rPr lang="en-US" sz="1800" dirty="0" smtClean="0"/>
              <a:t>H</a:t>
            </a:r>
            <a:r>
              <a:rPr lang="en-US" sz="1800" baseline="-25000" dirty="0"/>
              <a:t>a</a:t>
            </a:r>
            <a:r>
              <a:rPr lang="en-US" sz="1800" dirty="0" smtClean="0"/>
              <a:t>: medians </a:t>
            </a:r>
            <a:r>
              <a:rPr lang="en-US" sz="1800" dirty="0"/>
              <a:t>are not </a:t>
            </a:r>
            <a:r>
              <a:rPr lang="en-US" sz="1800" dirty="0" smtClean="0"/>
              <a:t>equal</a:t>
            </a:r>
          </a:p>
          <a:p>
            <a:pPr marL="0" indent="0">
              <a:buNone/>
            </a:pPr>
            <a:endParaRPr lang="en-CA" sz="1900" dirty="0"/>
          </a:p>
          <a:p>
            <a:endParaRPr lang="en-US" sz="22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err="1" smtClean="0">
                <a:solidFill>
                  <a:schemeClr val="bg1"/>
                </a:solidFill>
              </a:rPr>
              <a:t>Kruskull</a:t>
            </a:r>
            <a:r>
              <a:rPr lang="en-US" sz="2500" dirty="0" smtClean="0">
                <a:solidFill>
                  <a:schemeClr val="bg1"/>
                </a:solidFill>
              </a:rPr>
              <a:t> Wallis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139</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pic>
        <p:nvPicPr>
          <p:cNvPr id="8" name="Picture 7" descr="kruskal-wallis-test-statisti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22" y="2443010"/>
            <a:ext cx="2491766" cy="503428"/>
          </a:xfrm>
          <a:prstGeom prst="rect">
            <a:avLst/>
          </a:prstGeom>
        </p:spPr>
      </p:pic>
      <p:sp>
        <p:nvSpPr>
          <p:cNvPr id="2" name="TextBox 1"/>
          <p:cNvSpPr txBox="1"/>
          <p:nvPr/>
        </p:nvSpPr>
        <p:spPr>
          <a:xfrm>
            <a:off x="387166" y="4734909"/>
            <a:ext cx="2842958" cy="338554"/>
          </a:xfrm>
          <a:prstGeom prst="rect">
            <a:avLst/>
          </a:prstGeom>
          <a:noFill/>
        </p:spPr>
        <p:txBody>
          <a:bodyPr wrap="none" rtlCol="0">
            <a:spAutoFit/>
          </a:bodyPr>
          <a:lstStyle/>
          <a:p>
            <a:r>
              <a:rPr lang="en-CA" sz="1600" dirty="0" smtClean="0">
                <a:solidFill>
                  <a:schemeClr val="bg1">
                    <a:lumMod val="65000"/>
                  </a:schemeClr>
                </a:solidFill>
                <a:hlinkClick r:id="rId5"/>
              </a:rPr>
              <a:t>Use Friedman for within subject</a:t>
            </a:r>
            <a:endParaRPr lang="fr-CA" sz="1600" dirty="0">
              <a:solidFill>
                <a:schemeClr val="bg1">
                  <a:lumMod val="65000"/>
                </a:schemeClr>
              </a:solidFill>
            </a:endParaRPr>
          </a:p>
        </p:txBody>
      </p:sp>
    </p:spTree>
    <p:extLst>
      <p:ext uri="{BB962C8B-B14F-4D97-AF65-F5344CB8AC3E}">
        <p14:creationId xmlns:p14="http://schemas.microsoft.com/office/powerpoint/2010/main" val="40077416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3109"/>
          <a:stretch/>
        </p:blipFill>
        <p:spPr>
          <a:xfrm>
            <a:off x="4300989" y="2672726"/>
            <a:ext cx="3671991" cy="2157221"/>
          </a:xfrm>
          <a:prstGeom prst="rect">
            <a:avLst/>
          </a:prstGeom>
        </p:spPr>
      </p:pic>
      <p:sp>
        <p:nvSpPr>
          <p:cNvPr id="2"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Number of participants</a:t>
            </a:r>
            <a:br>
              <a:rPr lang="en-US" sz="2700" dirty="0" smtClean="0">
                <a:solidFill>
                  <a:srgbClr val="FFFFFF"/>
                </a:solidFill>
              </a:rPr>
            </a:br>
            <a:r>
              <a:rPr lang="en-US" sz="3800" dirty="0" smtClean="0">
                <a:solidFill>
                  <a:srgbClr val="FFFFFF"/>
                </a:solidFill>
              </a:rPr>
              <a:t>Design </a:t>
            </a:r>
            <a:endParaRPr lang="en-US" sz="3800" dirty="0">
              <a:solidFill>
                <a:srgbClr val="FFFFFF"/>
              </a:solidFill>
            </a:endParaRPr>
          </a:p>
        </p:txBody>
      </p:sp>
      <p:sp>
        <p:nvSpPr>
          <p:cNvPr id="12" name="TextBox 11"/>
          <p:cNvSpPr txBox="1"/>
          <p:nvPr/>
        </p:nvSpPr>
        <p:spPr>
          <a:xfrm>
            <a:off x="45937" y="1024674"/>
            <a:ext cx="8466827" cy="3724097"/>
          </a:xfrm>
          <a:prstGeom prst="rect">
            <a:avLst/>
          </a:prstGeom>
          <a:noFill/>
        </p:spPr>
        <p:txBody>
          <a:bodyPr wrap="square" rtlCol="0">
            <a:spAutoFit/>
          </a:bodyPr>
          <a:lstStyle/>
          <a:p>
            <a:pPr marL="285750" indent="-285750">
              <a:buFont typeface="Arial"/>
              <a:buChar char="•"/>
            </a:pPr>
            <a:r>
              <a:rPr lang="en-US" dirty="0" smtClean="0"/>
              <a:t>Higher precision is expensive</a:t>
            </a:r>
          </a:p>
          <a:p>
            <a:pPr marL="742950" lvl="1" indent="-285750">
              <a:buFont typeface="Arial"/>
              <a:buChar char="•"/>
            </a:pPr>
            <a:r>
              <a:rPr lang="en-US" dirty="0" smtClean="0"/>
              <a:t> Requires larger groups. Running more participants than needed is wasteful resources</a:t>
            </a:r>
          </a:p>
          <a:p>
            <a:pPr marL="285750" indent="-285750">
              <a:buFont typeface="Arial"/>
              <a:buChar char="•"/>
            </a:pPr>
            <a:r>
              <a:rPr lang="en-US" dirty="0" smtClean="0"/>
              <a:t>Probabilistic models can help to estimate the sample size of a user research study</a:t>
            </a:r>
          </a:p>
          <a:p>
            <a:pPr marL="285750" indent="-285750">
              <a:buFont typeface="Arial"/>
              <a:buChar char="•"/>
            </a:pPr>
            <a:r>
              <a:rPr lang="en-US" dirty="0" smtClean="0"/>
              <a:t>User researchers (e.g., Nielsen, 1984) </a:t>
            </a:r>
            <a:r>
              <a:rPr lang="en-US" dirty="0" smtClean="0">
                <a:hlinkClick r:id="rId5"/>
              </a:rPr>
              <a:t>reported </a:t>
            </a:r>
            <a:r>
              <a:rPr lang="en-US" dirty="0" smtClean="0"/>
              <a:t>that 5 participants suffice to find about 80% of the usability issues</a:t>
            </a:r>
          </a:p>
          <a:p>
            <a:pPr marL="742950" lvl="1" indent="-285750">
              <a:buFont typeface="Arial"/>
              <a:buChar char="•"/>
            </a:pPr>
            <a:r>
              <a:rPr lang="en-US" sz="1600" dirty="0"/>
              <a:t>Better 3 tests with 5 participants than one of 15</a:t>
            </a:r>
          </a:p>
          <a:p>
            <a:pPr marL="742950" lvl="1" indent="-285750">
              <a:buFont typeface="Arial"/>
              <a:buChar char="•"/>
            </a:pPr>
            <a:r>
              <a:rPr lang="en-US" sz="1600" dirty="0" smtClean="0"/>
              <a:t>This implies a discoverability rate of ~28%</a:t>
            </a:r>
          </a:p>
          <a:p>
            <a:pPr marL="1200150" lvl="2" indent="-285750">
              <a:buFont typeface="Arial"/>
              <a:buChar char="•"/>
            </a:pPr>
            <a:r>
              <a:rPr lang="en-US" sz="1400" dirty="0" smtClean="0"/>
              <a:t>Consumer </a:t>
            </a:r>
            <a:r>
              <a:rPr lang="en-US" sz="1400" dirty="0"/>
              <a:t>software:  23</a:t>
            </a:r>
            <a:r>
              <a:rPr lang="en-US" sz="1400" dirty="0" smtClean="0"/>
              <a:t>%</a:t>
            </a:r>
          </a:p>
          <a:p>
            <a:pPr marL="1200150" lvl="2" indent="-285750">
              <a:buFont typeface="Arial"/>
              <a:buChar char="•"/>
            </a:pPr>
            <a:r>
              <a:rPr lang="en-US" sz="1400" dirty="0" smtClean="0"/>
              <a:t>Website</a:t>
            </a:r>
            <a:r>
              <a:rPr lang="en-US" sz="1400" dirty="0"/>
              <a:t>: 4</a:t>
            </a:r>
            <a:r>
              <a:rPr lang="en-US" sz="1400" dirty="0" smtClean="0"/>
              <a:t>%</a:t>
            </a:r>
          </a:p>
          <a:p>
            <a:pPr marL="1200150" lvl="2" indent="-285750">
              <a:buFont typeface="Arial"/>
              <a:buChar char="•"/>
            </a:pPr>
            <a:r>
              <a:rPr lang="en-US" sz="1400" dirty="0" smtClean="0"/>
              <a:t>Videogames: it depends (AAA/Mobile)</a:t>
            </a:r>
          </a:p>
          <a:p>
            <a:pPr marL="285750" indent="-285750">
              <a:buFont typeface="Arial"/>
              <a:buChar char="•"/>
            </a:pPr>
            <a:r>
              <a:rPr lang="en-US" dirty="0" smtClean="0"/>
              <a:t>Statistical inferences can be made on a small group</a:t>
            </a:r>
          </a:p>
          <a:p>
            <a:endParaRPr lang="en-US" dirty="0" smtClean="0"/>
          </a:p>
          <a:p>
            <a:r>
              <a:rPr lang="en-US" dirty="0" smtClean="0"/>
              <a:t> </a:t>
            </a:r>
            <a:endParaRPr lang="en-US" dirty="0"/>
          </a:p>
        </p:txBody>
      </p:sp>
      <p:sp>
        <p:nvSpPr>
          <p:cNvPr id="4" name="Slide Number Placeholder 3"/>
          <p:cNvSpPr>
            <a:spLocks noGrp="1"/>
          </p:cNvSpPr>
          <p:nvPr>
            <p:ph type="sldNum" sz="quarter" idx="12"/>
          </p:nvPr>
        </p:nvSpPr>
        <p:spPr/>
        <p:txBody>
          <a:bodyPr/>
          <a:lstStyle/>
          <a:p>
            <a:fld id="{DCB82ED2-ACBB-2046-9075-6288EA005F68}" type="slidenum">
              <a:rPr lang="en-US" smtClean="0"/>
              <a:t>14</a:t>
            </a:fld>
            <a:endParaRPr lang="en-US"/>
          </a:p>
        </p:txBody>
      </p:sp>
      <p:cxnSp>
        <p:nvCxnSpPr>
          <p:cNvPr id="5" name="Straight Connector 4"/>
          <p:cNvCxnSpPr/>
          <p:nvPr/>
        </p:nvCxnSpPr>
        <p:spPr>
          <a:xfrm flipV="1">
            <a:off x="6026941" y="3132113"/>
            <a:ext cx="0" cy="1247326"/>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549051" y="3132113"/>
            <a:ext cx="486414" cy="0"/>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690774" y="3582621"/>
            <a:ext cx="0" cy="796818"/>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549051" y="3581608"/>
            <a:ext cx="1150247" cy="9536"/>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6"/>
          <a:stretch>
            <a:fillRect/>
          </a:stretch>
        </p:blipFill>
        <p:spPr>
          <a:xfrm>
            <a:off x="8335175" y="30324"/>
            <a:ext cx="778588" cy="781083"/>
          </a:xfrm>
          <a:prstGeom prst="rect">
            <a:avLst/>
          </a:prstGeom>
        </p:spPr>
      </p:pic>
    </p:spTree>
    <p:extLst>
      <p:ext uri="{BB962C8B-B14F-4D97-AF65-F5344CB8AC3E}">
        <p14:creationId xmlns:p14="http://schemas.microsoft.com/office/powerpoint/2010/main" val="20089900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You received satisfaction scores of 12 players</a:t>
            </a:r>
            <a:r>
              <a:rPr lang="en-US" sz="1800" dirty="0"/>
              <a:t> </a:t>
            </a:r>
            <a:r>
              <a:rPr lang="en-US" sz="1800" dirty="0" smtClean="0"/>
              <a:t>(within subject). Three treatments were tested:</a:t>
            </a:r>
          </a:p>
          <a:p>
            <a:pPr lvl="1"/>
            <a:r>
              <a:rPr lang="en-US" sz="1800" dirty="0" smtClean="0"/>
              <a:t>New: Character wore an improved armor</a:t>
            </a:r>
          </a:p>
          <a:p>
            <a:pPr lvl="1"/>
            <a:r>
              <a:rPr lang="en-US" sz="1800" dirty="0" smtClean="0"/>
              <a:t>Old: Character wore the original armor</a:t>
            </a:r>
          </a:p>
          <a:p>
            <a:pPr lvl="1"/>
            <a:r>
              <a:rPr lang="en-US" sz="1800" dirty="0" smtClean="0"/>
              <a:t>Control: Character did not wear an armor</a:t>
            </a:r>
          </a:p>
          <a:p>
            <a:pPr marL="457200" lvl="1" indent="0">
              <a:buNone/>
            </a:pPr>
            <a:endParaRPr lang="en-US" sz="1800" dirty="0" smtClean="0"/>
          </a:p>
          <a:p>
            <a:r>
              <a:rPr lang="en-US" sz="1800" dirty="0" smtClean="0"/>
              <a:t>Is there a difference between the scores?</a:t>
            </a:r>
          </a:p>
          <a:p>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err="1" smtClean="0">
                <a:solidFill>
                  <a:schemeClr val="bg1"/>
                </a:solidFill>
              </a:rPr>
              <a:t>Kruskull</a:t>
            </a:r>
            <a:r>
              <a:rPr lang="en-US" sz="2500" dirty="0" smtClean="0">
                <a:solidFill>
                  <a:schemeClr val="bg1"/>
                </a:solidFill>
              </a:rPr>
              <a:t> Wallis: Example</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140</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7368825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6035057" y="1217613"/>
            <a:ext cx="2809860" cy="3231917"/>
          </a:xfrm>
          <a:prstGeom prst="rect">
            <a:avLst/>
          </a:prstGeom>
        </p:spPr>
      </p:pic>
      <p:sp>
        <p:nvSpPr>
          <p:cNvPr id="4" name="Content Placeholder 2"/>
          <p:cNvSpPr txBox="1">
            <a:spLocks/>
          </p:cNvSpPr>
          <p:nvPr/>
        </p:nvSpPr>
        <p:spPr>
          <a:xfrm>
            <a:off x="55167" y="1061338"/>
            <a:ext cx="8789750" cy="3900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We rank the raw score </a:t>
            </a:r>
          </a:p>
          <a:p>
            <a:r>
              <a:rPr lang="en-US" sz="1800" dirty="0" smtClean="0"/>
              <a:t>We compute H on the ranked data</a:t>
            </a:r>
          </a:p>
          <a:p>
            <a:r>
              <a:rPr lang="en-US" sz="1800" dirty="0" smtClean="0"/>
              <a:t>n </a:t>
            </a:r>
            <a:r>
              <a:rPr lang="en-US" sz="1800" dirty="0"/>
              <a:t>is total number of observations </a:t>
            </a:r>
            <a:endParaRPr lang="en-US" sz="1800" dirty="0" smtClean="0"/>
          </a:p>
          <a:p>
            <a:r>
              <a:rPr lang="en-US" sz="1800" dirty="0" err="1"/>
              <a:t>Rj</a:t>
            </a:r>
            <a:r>
              <a:rPr lang="en-US" sz="1800" dirty="0"/>
              <a:t> is the sum of the ranks of group j </a:t>
            </a:r>
          </a:p>
          <a:p>
            <a:r>
              <a:rPr lang="en-US" sz="1800" dirty="0" err="1" smtClean="0"/>
              <a:t>nj</a:t>
            </a:r>
            <a:r>
              <a:rPr lang="en-US" sz="1800" dirty="0" smtClean="0"/>
              <a:t> </a:t>
            </a:r>
            <a:r>
              <a:rPr lang="en-US" sz="1800" dirty="0"/>
              <a:t>is the size of the </a:t>
            </a:r>
            <a:r>
              <a:rPr lang="en-US" sz="1800" dirty="0" err="1"/>
              <a:t>jth</a:t>
            </a:r>
            <a:r>
              <a:rPr lang="en-US" sz="1800" dirty="0"/>
              <a:t> group </a:t>
            </a:r>
            <a:endParaRPr lang="en-US" sz="1800" dirty="0" smtClean="0"/>
          </a:p>
          <a:p>
            <a:r>
              <a:rPr lang="en-US" sz="1800" dirty="0" smtClean="0"/>
              <a:t>k </a:t>
            </a:r>
            <a:r>
              <a:rPr lang="en-US" sz="1800" dirty="0"/>
              <a:t>is </a:t>
            </a:r>
            <a:r>
              <a:rPr lang="en-US" sz="1800" dirty="0" smtClean="0"/>
              <a:t>the total </a:t>
            </a:r>
            <a:r>
              <a:rPr lang="en-US" sz="1800" dirty="0"/>
              <a:t>number of groups </a:t>
            </a:r>
            <a:r>
              <a:rPr lang="en-US" sz="1800" dirty="0" smtClean="0"/>
              <a:t>(3 here)</a:t>
            </a:r>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err="1" smtClean="0">
                <a:solidFill>
                  <a:schemeClr val="bg1"/>
                </a:solidFill>
              </a:rPr>
              <a:t>Kruskull</a:t>
            </a:r>
            <a:r>
              <a:rPr lang="en-US" sz="2500" dirty="0" smtClean="0">
                <a:solidFill>
                  <a:schemeClr val="bg1"/>
                </a:solidFill>
              </a:rPr>
              <a:t> Wallis: Example solution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141</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pic>
        <p:nvPicPr>
          <p:cNvPr id="11" name="Picture 10"/>
          <p:cNvPicPr>
            <a:picLocks noChangeAspect="1"/>
          </p:cNvPicPr>
          <p:nvPr/>
        </p:nvPicPr>
        <p:blipFill rotWithShape="1">
          <a:blip r:embed="rId5"/>
          <a:srcRect r="61868"/>
          <a:stretch/>
        </p:blipFill>
        <p:spPr>
          <a:xfrm>
            <a:off x="4361641" y="1217613"/>
            <a:ext cx="1662383" cy="1784210"/>
          </a:xfrm>
          <a:prstGeom prst="rect">
            <a:avLst/>
          </a:prstGeom>
        </p:spPr>
      </p:pic>
      <p:sp>
        <p:nvSpPr>
          <p:cNvPr id="10" name="TextBox 9"/>
          <p:cNvSpPr txBox="1"/>
          <p:nvPr/>
        </p:nvSpPr>
        <p:spPr>
          <a:xfrm>
            <a:off x="217488" y="4566440"/>
            <a:ext cx="2146742" cy="369332"/>
          </a:xfrm>
          <a:prstGeom prst="rect">
            <a:avLst/>
          </a:prstGeom>
          <a:noFill/>
        </p:spPr>
        <p:txBody>
          <a:bodyPr wrap="none" rtlCol="0">
            <a:spAutoFit/>
          </a:bodyPr>
          <a:lstStyle/>
          <a:p>
            <a:r>
              <a:rPr lang="en-US" dirty="0" smtClean="0">
                <a:solidFill>
                  <a:schemeClr val="bg1">
                    <a:lumMod val="50000"/>
                  </a:schemeClr>
                </a:solidFill>
              </a:rPr>
              <a:t>See file: </a:t>
            </a:r>
            <a:r>
              <a:rPr lang="en-US" dirty="0" err="1" smtClean="0">
                <a:solidFill>
                  <a:schemeClr val="bg1">
                    <a:lumMod val="50000"/>
                  </a:schemeClr>
                </a:solidFill>
              </a:rPr>
              <a:t>Kruskal.xlms</a:t>
            </a:r>
            <a:endParaRPr lang="en-US" dirty="0">
              <a:solidFill>
                <a:schemeClr val="bg1">
                  <a:lumMod val="50000"/>
                </a:schemeClr>
              </a:solidFill>
            </a:endParaRPr>
          </a:p>
        </p:txBody>
      </p:sp>
    </p:spTree>
    <p:extLst>
      <p:ext uri="{BB962C8B-B14F-4D97-AF65-F5344CB8AC3E}">
        <p14:creationId xmlns:p14="http://schemas.microsoft.com/office/powerpoint/2010/main" val="38933260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a:t>
            </a:r>
            <a:r>
              <a:rPr lang="en-US" sz="1800" dirty="0" smtClean="0"/>
              <a:t>n alternative to the t-test when the assumption of normality is not met</a:t>
            </a:r>
          </a:p>
          <a:p>
            <a:r>
              <a:rPr lang="en-US" sz="1800" dirty="0" smtClean="0"/>
              <a:t>Good for </a:t>
            </a:r>
            <a:r>
              <a:rPr lang="en-US" sz="1800" b="1" dirty="0" smtClean="0"/>
              <a:t>within-subject design </a:t>
            </a:r>
          </a:p>
          <a:p>
            <a:r>
              <a:rPr lang="en-US" sz="1800" dirty="0" smtClean="0"/>
              <a:t>Steps:</a:t>
            </a:r>
          </a:p>
          <a:p>
            <a:pPr lvl="1"/>
            <a:r>
              <a:rPr lang="en-US" sz="1600" dirty="0" smtClean="0"/>
              <a:t>We compute the absolute difference between the pairs, but preserve the signs (- or +)</a:t>
            </a:r>
          </a:p>
          <a:p>
            <a:pPr lvl="1"/>
            <a:r>
              <a:rPr lang="en-US" sz="1600" dirty="0" smtClean="0"/>
              <a:t>We rank these values by size</a:t>
            </a:r>
          </a:p>
          <a:p>
            <a:pPr lvl="1"/>
            <a:r>
              <a:rPr lang="en-US" sz="1600" dirty="0" smtClean="0"/>
              <a:t>We allocate the signs we preserved to every rank value (make negative if applicable)</a:t>
            </a:r>
          </a:p>
          <a:p>
            <a:pPr lvl="1"/>
            <a:r>
              <a:rPr lang="en-US" sz="1600" dirty="0" smtClean="0"/>
              <a:t>We sum all positive rank values together and sum all negative rank values together</a:t>
            </a:r>
          </a:p>
          <a:p>
            <a:pPr lvl="1"/>
            <a:r>
              <a:rPr lang="en-US" sz="1600" dirty="0" smtClean="0"/>
              <a:t>Out of these two values, we choose the smallest absolute one and compare it with critical values from the </a:t>
            </a:r>
            <a:r>
              <a:rPr lang="en-US" sz="1600" u="sng" dirty="0" err="1" smtClean="0">
                <a:solidFill>
                  <a:srgbClr val="000000"/>
                </a:solidFill>
                <a:ea typeface="Lucida Grande"/>
                <a:cs typeface="Lucida Grande"/>
              </a:rPr>
              <a:t>wilcoxon_signed_rank_table.pdf</a:t>
            </a:r>
            <a:endParaRPr lang="en-US" sz="1600" u="sng" dirty="0" smtClean="0">
              <a:solidFill>
                <a:srgbClr val="000000"/>
              </a:solidFill>
              <a:ea typeface="Lucida Grande"/>
              <a:cs typeface="Lucida Grande"/>
            </a:endParaRPr>
          </a:p>
          <a:p>
            <a:pPr lvl="1"/>
            <a:r>
              <a:rPr lang="en-US" sz="1600" dirty="0" smtClean="0"/>
              <a:t>We use the </a:t>
            </a:r>
            <a:r>
              <a:rPr lang="en-US" sz="1600" dirty="0" err="1">
                <a:solidFill>
                  <a:srgbClr val="000000"/>
                </a:solidFill>
                <a:ea typeface="Lucida Grande"/>
                <a:cs typeface="Lucida Grande"/>
              </a:rPr>
              <a:t>Bonfferoni</a:t>
            </a:r>
            <a:r>
              <a:rPr lang="en-US" sz="1600" dirty="0">
                <a:solidFill>
                  <a:srgbClr val="000000"/>
                </a:solidFill>
                <a:ea typeface="Lucida Grande"/>
                <a:cs typeface="Lucida Grande"/>
              </a:rPr>
              <a:t> </a:t>
            </a:r>
            <a:r>
              <a:rPr lang="en-US" sz="1600" dirty="0" smtClean="0">
                <a:solidFill>
                  <a:srgbClr val="000000"/>
                </a:solidFill>
                <a:ea typeface="Lucida Grande"/>
                <a:cs typeface="Lucida Grande"/>
              </a:rPr>
              <a:t>adjustment if we are comparing several pairs</a:t>
            </a:r>
            <a:endParaRPr lang="en-US" sz="1600" dirty="0" smtClean="0"/>
          </a:p>
          <a:p>
            <a:pPr lvl="1"/>
            <a:endParaRPr lang="en-US" sz="1400" dirty="0" smtClean="0"/>
          </a:p>
          <a:p>
            <a:pPr lvl="1"/>
            <a:endParaRPr lang="en-US" sz="1400" dirty="0" smtClean="0"/>
          </a:p>
          <a:p>
            <a:endParaRPr lang="en-US" sz="1800" dirty="0" smtClean="0"/>
          </a:p>
          <a:p>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Wilcoxon signed-</a:t>
            </a:r>
            <a:r>
              <a:rPr lang="en-US" sz="2500" dirty="0">
                <a:solidFill>
                  <a:schemeClr val="bg1"/>
                </a:solidFill>
              </a:rPr>
              <a:t>r</a:t>
            </a:r>
            <a:r>
              <a:rPr lang="en-US" sz="2500" dirty="0" smtClean="0">
                <a:solidFill>
                  <a:schemeClr val="bg1"/>
                </a:solidFill>
              </a:rPr>
              <a:t>ank test</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142</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
        <p:nvSpPr>
          <p:cNvPr id="2" name="TextBox 1"/>
          <p:cNvSpPr txBox="1"/>
          <p:nvPr/>
        </p:nvSpPr>
        <p:spPr>
          <a:xfrm>
            <a:off x="85404" y="4582598"/>
            <a:ext cx="2339102" cy="369332"/>
          </a:xfrm>
          <a:prstGeom prst="rect">
            <a:avLst/>
          </a:prstGeom>
          <a:noFill/>
        </p:spPr>
        <p:txBody>
          <a:bodyPr wrap="none" rtlCol="0">
            <a:spAutoFit/>
          </a:bodyPr>
          <a:lstStyle/>
          <a:p>
            <a:r>
              <a:rPr lang="en-US" dirty="0" smtClean="0">
                <a:solidFill>
                  <a:srgbClr val="7F7F7F"/>
                </a:solidFill>
              </a:rPr>
              <a:t>See file: </a:t>
            </a:r>
            <a:r>
              <a:rPr lang="en-US" dirty="0" err="1" smtClean="0">
                <a:solidFill>
                  <a:srgbClr val="7F7F7F"/>
                </a:solidFill>
              </a:rPr>
              <a:t>Wilcoxon.xmls</a:t>
            </a:r>
            <a:endParaRPr lang="en-US" dirty="0">
              <a:solidFill>
                <a:srgbClr val="7F7F7F"/>
              </a:solidFill>
            </a:endParaRPr>
          </a:p>
        </p:txBody>
      </p:sp>
    </p:spTree>
    <p:extLst>
      <p:ext uri="{BB962C8B-B14F-4D97-AF65-F5344CB8AC3E}">
        <p14:creationId xmlns:p14="http://schemas.microsoft.com/office/powerpoint/2010/main" val="27138554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An alternative to the t-test when the assumption of normality is not met</a:t>
            </a:r>
          </a:p>
          <a:p>
            <a:r>
              <a:rPr lang="en-US" sz="1800" dirty="0" smtClean="0"/>
              <a:t>Good </a:t>
            </a:r>
            <a:r>
              <a:rPr lang="en-US" sz="1800" dirty="0"/>
              <a:t>for </a:t>
            </a:r>
            <a:r>
              <a:rPr lang="en-US" sz="1800" b="1" dirty="0"/>
              <a:t>between-subject design</a:t>
            </a:r>
          </a:p>
          <a:p>
            <a:r>
              <a:rPr lang="en-US" sz="1800" dirty="0"/>
              <a:t>Steps:</a:t>
            </a:r>
          </a:p>
          <a:p>
            <a:pPr lvl="1"/>
            <a:r>
              <a:rPr lang="en-US" sz="1600" dirty="0">
                <a:solidFill>
                  <a:srgbClr val="000000"/>
                </a:solidFill>
                <a:ea typeface="Lucida Grande"/>
                <a:cs typeface="Lucida Grande"/>
              </a:rPr>
              <a:t>Rank the data together</a:t>
            </a:r>
          </a:p>
          <a:p>
            <a:pPr lvl="1"/>
            <a:r>
              <a:rPr lang="en-US" sz="1600" dirty="0">
                <a:solidFill>
                  <a:srgbClr val="000000"/>
                </a:solidFill>
                <a:ea typeface="Lucida Grande"/>
                <a:cs typeface="Lucida Grande"/>
              </a:rPr>
              <a:t>Sum the ranks of groups</a:t>
            </a:r>
          </a:p>
          <a:p>
            <a:pPr lvl="1"/>
            <a:r>
              <a:rPr lang="en-US" sz="1600" dirty="0">
                <a:solidFill>
                  <a:srgbClr val="000000"/>
                </a:solidFill>
                <a:ea typeface="Lucida Grande"/>
                <a:cs typeface="Lucida Grande"/>
              </a:rPr>
              <a:t>Count number of items in each group (e.g., n</a:t>
            </a:r>
            <a:r>
              <a:rPr lang="en-US" sz="1600" baseline="-25000" dirty="0">
                <a:solidFill>
                  <a:srgbClr val="000000"/>
                </a:solidFill>
                <a:ea typeface="Lucida Grande"/>
                <a:cs typeface="Lucida Grande"/>
              </a:rPr>
              <a:t>1</a:t>
            </a:r>
            <a:r>
              <a:rPr lang="en-US" sz="1600" dirty="0">
                <a:solidFill>
                  <a:srgbClr val="000000"/>
                </a:solidFill>
                <a:ea typeface="Lucida Grande"/>
                <a:cs typeface="Lucida Grande"/>
              </a:rPr>
              <a:t>, n</a:t>
            </a:r>
            <a:r>
              <a:rPr lang="en-US" sz="1600" baseline="-25000" dirty="0">
                <a:solidFill>
                  <a:srgbClr val="000000"/>
                </a:solidFill>
                <a:ea typeface="Lucida Grande"/>
                <a:cs typeface="Lucida Grande"/>
              </a:rPr>
              <a:t>2</a:t>
            </a:r>
            <a:r>
              <a:rPr lang="en-US" sz="1600" dirty="0">
                <a:solidFill>
                  <a:srgbClr val="000000"/>
                </a:solidFill>
                <a:ea typeface="Lucida Grande"/>
                <a:cs typeface="Lucida Grande"/>
              </a:rPr>
              <a:t>)</a:t>
            </a:r>
          </a:p>
          <a:p>
            <a:pPr lvl="1"/>
            <a:r>
              <a:rPr lang="en-US" sz="1600" dirty="0">
                <a:solidFill>
                  <a:srgbClr val="000000"/>
                </a:solidFill>
                <a:ea typeface="Lucida Grande"/>
                <a:cs typeface="Lucida Grande"/>
              </a:rPr>
              <a:t>Compute </a:t>
            </a:r>
            <a:r>
              <a:rPr lang="en-US" sz="1600" dirty="0" err="1" smtClean="0">
                <a:solidFill>
                  <a:srgbClr val="000000"/>
                </a:solidFill>
                <a:ea typeface="Lucida Grande"/>
                <a:cs typeface="Lucida Grande"/>
              </a:rPr>
              <a:t>U</a:t>
            </a:r>
            <a:r>
              <a:rPr lang="en-US" sz="1600" baseline="-25000" dirty="0" err="1" smtClean="0">
                <a:solidFill>
                  <a:srgbClr val="000000"/>
                </a:solidFill>
                <a:ea typeface="Lucida Grande"/>
                <a:cs typeface="Lucida Grande"/>
              </a:rPr>
              <a:t>i</a:t>
            </a:r>
            <a:r>
              <a:rPr lang="en-US" sz="1600" dirty="0" smtClean="0">
                <a:solidFill>
                  <a:srgbClr val="000000"/>
                </a:solidFill>
                <a:ea typeface="Lucida Grande"/>
                <a:cs typeface="Lucida Grande"/>
              </a:rPr>
              <a:t> </a:t>
            </a:r>
            <a:r>
              <a:rPr lang="en-US" sz="1600" dirty="0">
                <a:solidFill>
                  <a:srgbClr val="000000"/>
                </a:solidFill>
                <a:ea typeface="Lucida Grande"/>
                <a:cs typeface="Lucida Grande"/>
              </a:rPr>
              <a:t>for each group, preserve the smallest one </a:t>
            </a:r>
            <a:r>
              <a:rPr lang="en-US" sz="1600" dirty="0" smtClean="0">
                <a:solidFill>
                  <a:srgbClr val="000000"/>
                </a:solidFill>
                <a:ea typeface="Lucida Grande"/>
                <a:cs typeface="Lucida Grande"/>
              </a:rPr>
              <a:t>only</a:t>
            </a:r>
          </a:p>
          <a:p>
            <a:pPr lvl="1"/>
            <a:endParaRPr lang="en-US" sz="1600" dirty="0">
              <a:solidFill>
                <a:srgbClr val="000000"/>
              </a:solidFill>
              <a:ea typeface="Lucida Grande"/>
              <a:cs typeface="Lucida Grande"/>
            </a:endParaRPr>
          </a:p>
          <a:p>
            <a:pPr marL="457200" lvl="1" indent="0">
              <a:buNone/>
            </a:pPr>
            <a:endParaRPr lang="en-US" sz="1600" dirty="0">
              <a:solidFill>
                <a:srgbClr val="000000"/>
              </a:solidFill>
              <a:ea typeface="Lucida Grande"/>
              <a:cs typeface="Lucida Grande"/>
            </a:endParaRPr>
          </a:p>
          <a:p>
            <a:pPr lvl="1"/>
            <a:r>
              <a:rPr lang="en-US" sz="1600" dirty="0">
                <a:solidFill>
                  <a:srgbClr val="000000"/>
                </a:solidFill>
                <a:ea typeface="Lucida Grande"/>
                <a:cs typeface="Lucida Grande"/>
              </a:rPr>
              <a:t>Compare it with U-Critical (found in </a:t>
            </a:r>
            <a:r>
              <a:rPr lang="en-US" sz="1600" u="sng" dirty="0"/>
              <a:t>Mann-Whitney U </a:t>
            </a:r>
            <a:r>
              <a:rPr lang="en-US" sz="1600" u="sng" dirty="0" err="1"/>
              <a:t>table.pdf</a:t>
            </a:r>
            <a:r>
              <a:rPr lang="en-US" sz="1600" dirty="0"/>
              <a:t>)</a:t>
            </a:r>
            <a:endParaRPr lang="en-US" sz="1600" dirty="0">
              <a:solidFill>
                <a:srgbClr val="000000"/>
              </a:solidFill>
              <a:ea typeface="Lucida Grande"/>
              <a:cs typeface="Lucida Grande"/>
            </a:endParaRPr>
          </a:p>
          <a:p>
            <a:pPr lvl="1"/>
            <a:r>
              <a:rPr lang="en-US" sz="1600" dirty="0"/>
              <a:t>Use the </a:t>
            </a:r>
            <a:r>
              <a:rPr lang="en-US" sz="1600" dirty="0" err="1">
                <a:solidFill>
                  <a:srgbClr val="000000"/>
                </a:solidFill>
                <a:ea typeface="Lucida Grande"/>
                <a:cs typeface="Lucida Grande"/>
              </a:rPr>
              <a:t>Bonfferoni</a:t>
            </a:r>
            <a:r>
              <a:rPr lang="en-US" sz="1600" dirty="0">
                <a:solidFill>
                  <a:srgbClr val="000000"/>
                </a:solidFill>
                <a:ea typeface="Lucida Grande"/>
                <a:cs typeface="Lucida Grande"/>
              </a:rPr>
              <a:t> adjustment when comparing several pairs</a:t>
            </a:r>
            <a:endParaRPr lang="en-US" sz="1600" dirty="0"/>
          </a:p>
          <a:p>
            <a:endParaRPr lang="en-US" sz="1800" dirty="0" smtClean="0"/>
          </a:p>
          <a:p>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Mann-Whitney U </a:t>
            </a:r>
            <a:r>
              <a:rPr lang="en-US" sz="2500" dirty="0" smtClean="0">
                <a:solidFill>
                  <a:schemeClr val="bg1"/>
                </a:solidFill>
              </a:rPr>
              <a:t>test when n ≤ 20</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143</a:t>
            </a:fld>
            <a:endParaRPr lang="en-US" dirty="0"/>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
        <p:nvSpPr>
          <p:cNvPr id="2" name="TextBox 1"/>
          <p:cNvSpPr txBox="1"/>
          <p:nvPr/>
        </p:nvSpPr>
        <p:spPr>
          <a:xfrm>
            <a:off x="85404" y="4582598"/>
            <a:ext cx="3147015" cy="369332"/>
          </a:xfrm>
          <a:prstGeom prst="rect">
            <a:avLst/>
          </a:prstGeom>
          <a:noFill/>
        </p:spPr>
        <p:txBody>
          <a:bodyPr wrap="none" rtlCol="0">
            <a:spAutoFit/>
          </a:bodyPr>
          <a:lstStyle/>
          <a:p>
            <a:r>
              <a:rPr lang="en-US" dirty="0" smtClean="0">
                <a:solidFill>
                  <a:srgbClr val="7F7F7F"/>
                </a:solidFill>
              </a:rPr>
              <a:t>See file: Mann-</a:t>
            </a:r>
            <a:r>
              <a:rPr lang="en-US" dirty="0" err="1" smtClean="0">
                <a:solidFill>
                  <a:srgbClr val="7F7F7F"/>
                </a:solidFill>
              </a:rPr>
              <a:t>Whitney_U.xmls</a:t>
            </a:r>
            <a:endParaRPr lang="en-US" dirty="0">
              <a:solidFill>
                <a:srgbClr val="7F7F7F"/>
              </a:solidFill>
            </a:endParaRPr>
          </a:p>
        </p:txBody>
      </p:sp>
      <p:pic>
        <p:nvPicPr>
          <p:cNvPr id="3" name="Picture 2"/>
          <p:cNvPicPr>
            <a:picLocks noChangeAspect="1"/>
          </p:cNvPicPr>
          <p:nvPr/>
        </p:nvPicPr>
        <p:blipFill>
          <a:blip r:embed="rId4"/>
          <a:stretch>
            <a:fillRect/>
          </a:stretch>
        </p:blipFill>
        <p:spPr>
          <a:xfrm>
            <a:off x="822400" y="3231862"/>
            <a:ext cx="2713348" cy="487204"/>
          </a:xfrm>
          <a:prstGeom prst="rect">
            <a:avLst/>
          </a:prstGeom>
          <a:solidFill>
            <a:srgbClr val="FFFFFF">
              <a:shade val="85000"/>
            </a:srgbClr>
          </a:solidFill>
          <a:ln w="3175" cap="sq" cmpd="sng">
            <a:noFill/>
            <a:miter lim="800000"/>
          </a:ln>
          <a:effectLst/>
          <a:scene3d>
            <a:camera prst="orthographicFront"/>
            <a:lightRig rig="twoPt" dir="t">
              <a:rot lat="0" lon="0" rev="7200000"/>
            </a:lightRig>
          </a:scene3d>
          <a:sp3d>
            <a:contourClr>
              <a:srgbClr val="FFFFFF"/>
            </a:contourClr>
          </a:sp3d>
        </p:spPr>
      </p:pic>
      <p:pic>
        <p:nvPicPr>
          <p:cNvPr id="10" name="Picture 9"/>
          <p:cNvPicPr>
            <a:picLocks noChangeAspect="1"/>
          </p:cNvPicPr>
          <p:nvPr/>
        </p:nvPicPr>
        <p:blipFill>
          <a:blip r:embed="rId5"/>
          <a:stretch>
            <a:fillRect/>
          </a:stretch>
        </p:blipFill>
        <p:spPr>
          <a:xfrm>
            <a:off x="4091182" y="3231862"/>
            <a:ext cx="2713348" cy="532683"/>
          </a:xfrm>
          <a:prstGeom prst="rect">
            <a:avLst/>
          </a:prstGeom>
          <a:ln>
            <a:noFill/>
          </a:ln>
          <a:effectLst/>
        </p:spPr>
      </p:pic>
      <p:pic>
        <p:nvPicPr>
          <p:cNvPr id="11" name="Picture 10"/>
          <p:cNvPicPr>
            <a:picLocks noChangeAspect="1"/>
          </p:cNvPicPr>
          <p:nvPr/>
        </p:nvPicPr>
        <p:blipFill>
          <a:blip r:embed="rId6"/>
          <a:stretch>
            <a:fillRect/>
          </a:stretch>
        </p:blipFill>
        <p:spPr>
          <a:xfrm>
            <a:off x="7151761" y="3320253"/>
            <a:ext cx="1415778" cy="300316"/>
          </a:xfrm>
          <a:prstGeom prst="rect">
            <a:avLst/>
          </a:prstGeom>
          <a:ln>
            <a:noFill/>
          </a:ln>
        </p:spPr>
      </p:pic>
    </p:spTree>
    <p:extLst>
      <p:ext uri="{BB962C8B-B14F-4D97-AF65-F5344CB8AC3E}">
        <p14:creationId xmlns:p14="http://schemas.microsoft.com/office/powerpoint/2010/main" val="4447723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403" y="1039813"/>
            <a:ext cx="8249771" cy="3231654"/>
          </a:xfrm>
          <a:prstGeom prst="rect">
            <a:avLst/>
          </a:prstGeom>
          <a:noFill/>
        </p:spPr>
        <p:txBody>
          <a:bodyPr wrap="square" rtlCol="0">
            <a:spAutoFit/>
          </a:bodyPr>
          <a:lstStyle/>
          <a:p>
            <a:pPr marL="285750" indent="-285750">
              <a:buFont typeface="Arial"/>
              <a:buChar char="•"/>
            </a:pPr>
            <a:r>
              <a:rPr lang="en-US" dirty="0" smtClean="0"/>
              <a:t>When n &gt; 20 we need to approximate the U-critical from the normal population. We compute </a:t>
            </a:r>
            <a:r>
              <a:rPr lang="en-CA" i="1" dirty="0"/>
              <a:t>μ, </a:t>
            </a:r>
            <a:r>
              <a:rPr lang="en-CA" i="1" dirty="0" smtClean="0"/>
              <a:t>σ</a:t>
            </a:r>
            <a:r>
              <a:rPr lang="en-CA" i="1" baseline="30000" dirty="0" smtClean="0"/>
              <a:t>2</a:t>
            </a:r>
            <a:r>
              <a:rPr lang="en-CA" i="1" dirty="0" smtClean="0"/>
              <a:t> </a:t>
            </a:r>
            <a:r>
              <a:rPr lang="en-CA" dirty="0" smtClean="0"/>
              <a:t>as follows and then use these parameters to compute a z-score</a:t>
            </a:r>
          </a:p>
          <a:p>
            <a:pPr marL="285750" indent="-285750">
              <a:buFont typeface="Arial"/>
              <a:buChar char="•"/>
            </a:pPr>
            <a:endParaRPr lang="en-CA" baseline="30000" dirty="0"/>
          </a:p>
          <a:p>
            <a:pPr marL="285750" indent="-285750">
              <a:buFont typeface="Arial"/>
              <a:buChar char="•"/>
            </a:pPr>
            <a:endParaRPr lang="en-CA" baseline="30000" dirty="0"/>
          </a:p>
          <a:p>
            <a:endParaRPr lang="en-US" dirty="0"/>
          </a:p>
          <a:p>
            <a:pPr marL="285750" indent="-285750">
              <a:buFont typeface="Arial"/>
              <a:buChar char="•"/>
            </a:pPr>
            <a:r>
              <a:rPr lang="en-US" dirty="0" smtClean="0"/>
              <a:t>Where </a:t>
            </a:r>
            <a:r>
              <a:rPr lang="en-US" i="1" dirty="0" smtClean="0"/>
              <a:t>n</a:t>
            </a:r>
            <a:r>
              <a:rPr lang="en-US" i="1" baseline="-25000" dirty="0" smtClean="0"/>
              <a:t>1</a:t>
            </a:r>
            <a:r>
              <a:rPr lang="en-US" dirty="0" smtClean="0"/>
              <a:t> and</a:t>
            </a:r>
            <a:r>
              <a:rPr lang="en-US" i="1" dirty="0" smtClean="0"/>
              <a:t> n</a:t>
            </a:r>
            <a:r>
              <a:rPr lang="en-US" i="1" baseline="-25000" dirty="0" smtClean="0"/>
              <a:t>2</a:t>
            </a:r>
            <a:r>
              <a:rPr lang="en-US" i="1" dirty="0" smtClean="0"/>
              <a:t> </a:t>
            </a:r>
            <a:r>
              <a:rPr lang="en-US" dirty="0" smtClean="0"/>
              <a:t>are the number of items in each group</a:t>
            </a:r>
          </a:p>
          <a:p>
            <a:pPr marL="285750" indent="-285750">
              <a:buFont typeface="Arial"/>
              <a:buChar char="•"/>
            </a:pPr>
            <a:r>
              <a:rPr lang="en-US" dirty="0" smtClean="0"/>
              <a:t>We compute z with a </a:t>
            </a:r>
            <a:r>
              <a:rPr lang="en-CA" dirty="0"/>
              <a:t>continuity correction factor </a:t>
            </a:r>
            <a:r>
              <a:rPr lang="en-CA" dirty="0" smtClean="0"/>
              <a:t>of 0.5</a:t>
            </a:r>
          </a:p>
          <a:p>
            <a:pPr marL="285750" indent="-285750">
              <a:buFont typeface="Arial"/>
              <a:buChar char="•"/>
            </a:pPr>
            <a:endParaRPr lang="en-CA" dirty="0"/>
          </a:p>
          <a:p>
            <a:pPr marL="285750" indent="-285750">
              <a:buFont typeface="Arial"/>
              <a:buChar char="•"/>
            </a:pPr>
            <a:endParaRPr lang="en-CA" dirty="0" smtClean="0"/>
          </a:p>
          <a:p>
            <a:pPr marL="285750" indent="-285750">
              <a:buFont typeface="Arial"/>
              <a:buChar char="•"/>
            </a:pPr>
            <a:r>
              <a:rPr lang="en-CA" dirty="0"/>
              <a:t>U</a:t>
            </a:r>
            <a:r>
              <a:rPr lang="en-CA" dirty="0" smtClean="0"/>
              <a:t>-Critical</a:t>
            </a:r>
          </a:p>
          <a:p>
            <a:pPr marL="285750" indent="-285750">
              <a:buFont typeface="Arial"/>
              <a:buChar char="•"/>
            </a:pPr>
            <a:r>
              <a:rPr lang="en-CA" dirty="0" smtClean="0"/>
              <a:t>If U is less than U-critical, reject </a:t>
            </a:r>
            <a:r>
              <a:rPr lang="en-CA" dirty="0" err="1" smtClean="0"/>
              <a:t>H</a:t>
            </a:r>
            <a:r>
              <a:rPr lang="en-CA" baseline="-25000" dirty="0" err="1" smtClean="0"/>
              <a:t>o</a:t>
            </a:r>
            <a:r>
              <a:rPr lang="en-CA" dirty="0" smtClean="0"/>
              <a:t>: results are different</a:t>
            </a:r>
            <a:endParaRPr lang="en-CA" dirty="0"/>
          </a:p>
          <a:p>
            <a:endParaRPr lang="en-CA" dirty="0" smtClean="0"/>
          </a:p>
        </p:txBody>
      </p:sp>
      <p:pic>
        <p:nvPicPr>
          <p:cNvPr id="11" name="Picture 10"/>
          <p:cNvPicPr>
            <a:picLocks noChangeAspect="1"/>
          </p:cNvPicPr>
          <p:nvPr/>
        </p:nvPicPr>
        <p:blipFill rotWithShape="1">
          <a:blip r:embed="rId3"/>
          <a:srcRect l="22505" t="3" b="-2"/>
          <a:stretch/>
        </p:blipFill>
        <p:spPr>
          <a:xfrm>
            <a:off x="1340813" y="3374635"/>
            <a:ext cx="3250055" cy="277337"/>
          </a:xfrm>
          <a:prstGeom prst="rect">
            <a:avLst/>
          </a:prstGeom>
        </p:spPr>
      </p:pic>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400" dirty="0" smtClean="0"/>
          </a:p>
          <a:p>
            <a:endParaRPr lang="en-US" sz="1800" dirty="0" smtClean="0"/>
          </a:p>
          <a:p>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Mann-Whitney U </a:t>
            </a:r>
            <a:r>
              <a:rPr lang="en-US" sz="2500" dirty="0" smtClean="0">
                <a:solidFill>
                  <a:schemeClr val="bg1"/>
                </a:solidFill>
              </a:rPr>
              <a:t>test when n &gt; 20</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144</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
        <p:nvSpPr>
          <p:cNvPr id="2" name="TextBox 1"/>
          <p:cNvSpPr txBox="1"/>
          <p:nvPr/>
        </p:nvSpPr>
        <p:spPr>
          <a:xfrm>
            <a:off x="85404" y="4582598"/>
            <a:ext cx="3147015" cy="369332"/>
          </a:xfrm>
          <a:prstGeom prst="rect">
            <a:avLst/>
          </a:prstGeom>
          <a:noFill/>
        </p:spPr>
        <p:txBody>
          <a:bodyPr wrap="none" rtlCol="0">
            <a:spAutoFit/>
          </a:bodyPr>
          <a:lstStyle/>
          <a:p>
            <a:r>
              <a:rPr lang="en-US" dirty="0" smtClean="0">
                <a:solidFill>
                  <a:schemeClr val="bg1">
                    <a:lumMod val="65000"/>
                  </a:schemeClr>
                </a:solidFill>
              </a:rPr>
              <a:t>See file: Mann-</a:t>
            </a:r>
            <a:r>
              <a:rPr lang="en-US" dirty="0" err="1" smtClean="0">
                <a:solidFill>
                  <a:schemeClr val="bg1">
                    <a:lumMod val="65000"/>
                  </a:schemeClr>
                </a:solidFill>
              </a:rPr>
              <a:t>Whitney_U.xmls</a:t>
            </a:r>
            <a:endParaRPr lang="en-US" dirty="0" smtClean="0">
              <a:solidFill>
                <a:schemeClr val="bg1">
                  <a:lumMod val="65000"/>
                </a:schemeClr>
              </a:solidFill>
            </a:endParaRPr>
          </a:p>
        </p:txBody>
      </p:sp>
      <p:pic>
        <p:nvPicPr>
          <p:cNvPr id="8" name="Picture 7"/>
          <p:cNvPicPr>
            <a:picLocks noChangeAspect="1"/>
          </p:cNvPicPr>
          <p:nvPr/>
        </p:nvPicPr>
        <p:blipFill>
          <a:blip r:embed="rId5"/>
          <a:stretch>
            <a:fillRect/>
          </a:stretch>
        </p:blipFill>
        <p:spPr>
          <a:xfrm>
            <a:off x="381355" y="1741515"/>
            <a:ext cx="1015952" cy="501929"/>
          </a:xfrm>
          <a:prstGeom prst="rect">
            <a:avLst/>
          </a:prstGeom>
        </p:spPr>
      </p:pic>
      <p:pic>
        <p:nvPicPr>
          <p:cNvPr id="9" name="Picture 8"/>
          <p:cNvPicPr>
            <a:picLocks noChangeAspect="1"/>
          </p:cNvPicPr>
          <p:nvPr/>
        </p:nvPicPr>
        <p:blipFill>
          <a:blip r:embed="rId6"/>
          <a:stretch>
            <a:fillRect/>
          </a:stretch>
        </p:blipFill>
        <p:spPr>
          <a:xfrm>
            <a:off x="1766904" y="1692802"/>
            <a:ext cx="2188947" cy="599355"/>
          </a:xfrm>
          <a:prstGeom prst="rect">
            <a:avLst/>
          </a:prstGeom>
        </p:spPr>
      </p:pic>
      <p:pic>
        <p:nvPicPr>
          <p:cNvPr id="10" name="Picture 9"/>
          <p:cNvPicPr>
            <a:picLocks noChangeAspect="1"/>
          </p:cNvPicPr>
          <p:nvPr/>
        </p:nvPicPr>
        <p:blipFill>
          <a:blip r:embed="rId7"/>
          <a:stretch>
            <a:fillRect/>
          </a:stretch>
        </p:blipFill>
        <p:spPr>
          <a:xfrm>
            <a:off x="495865" y="2842437"/>
            <a:ext cx="1640838" cy="534077"/>
          </a:xfrm>
          <a:prstGeom prst="rect">
            <a:avLst/>
          </a:prstGeom>
        </p:spPr>
      </p:pic>
    </p:spTree>
    <p:extLst>
      <p:ext uri="{BB962C8B-B14F-4D97-AF65-F5344CB8AC3E}">
        <p14:creationId xmlns:p14="http://schemas.microsoft.com/office/powerpoint/2010/main" val="19272131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83928" y="2501469"/>
            <a:ext cx="4044806" cy="2056271"/>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337850" y="2501468"/>
            <a:ext cx="4066849" cy="2056271"/>
          </a:xfrm>
          <a:prstGeom prst="rect">
            <a:avLst/>
          </a:prstGeom>
        </p:spPr>
      </p:pic>
      <p:sp>
        <p:nvSpPr>
          <p:cNvPr id="8" name="TextBox 7"/>
          <p:cNvSpPr txBox="1"/>
          <p:nvPr/>
        </p:nvSpPr>
        <p:spPr>
          <a:xfrm>
            <a:off x="1332847" y="4557738"/>
            <a:ext cx="2582758" cy="369332"/>
          </a:xfrm>
          <a:prstGeom prst="rect">
            <a:avLst/>
          </a:prstGeom>
          <a:noFill/>
        </p:spPr>
        <p:txBody>
          <a:bodyPr wrap="none" rtlCol="0">
            <a:spAutoFit/>
          </a:bodyPr>
          <a:lstStyle/>
          <a:p>
            <a:r>
              <a:rPr lang="en-US" dirty="0" smtClean="0"/>
              <a:t>E.g., questionnaire score</a:t>
            </a:r>
            <a:endParaRPr lang="en-US" dirty="0"/>
          </a:p>
        </p:txBody>
      </p:sp>
      <p:sp>
        <p:nvSpPr>
          <p:cNvPr id="9" name="TextBox 8"/>
          <p:cNvSpPr txBox="1"/>
          <p:nvPr/>
        </p:nvSpPr>
        <p:spPr>
          <a:xfrm>
            <a:off x="5352063" y="4557800"/>
            <a:ext cx="1917600" cy="646331"/>
          </a:xfrm>
          <a:prstGeom prst="rect">
            <a:avLst/>
          </a:prstGeom>
          <a:noFill/>
        </p:spPr>
        <p:txBody>
          <a:bodyPr wrap="none" rtlCol="0">
            <a:spAutoFit/>
          </a:bodyPr>
          <a:lstStyle/>
          <a:p>
            <a:r>
              <a:rPr lang="en-US" dirty="0" smtClean="0"/>
              <a:t>E.g., duration time</a:t>
            </a:r>
          </a:p>
          <a:p>
            <a:endParaRPr lang="en-US" dirty="0"/>
          </a:p>
        </p:txBody>
      </p:sp>
      <p:sp>
        <p:nvSpPr>
          <p:cNvPr id="10"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Lognormal distribution</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69830" y="1035915"/>
            <a:ext cx="7713395" cy="923330"/>
          </a:xfrm>
          <a:prstGeom prst="rect">
            <a:avLst/>
          </a:prstGeom>
          <a:noFill/>
        </p:spPr>
        <p:txBody>
          <a:bodyPr wrap="square" rtlCol="0">
            <a:spAutoFit/>
          </a:bodyPr>
          <a:lstStyle/>
          <a:p>
            <a:pPr marL="285750" indent="-285750">
              <a:buFont typeface="Arial"/>
              <a:buChar char="•"/>
            </a:pPr>
            <a:r>
              <a:rPr lang="en-US" dirty="0" smtClean="0"/>
              <a:t>Task-time-duration data is not normally distributed</a:t>
            </a:r>
          </a:p>
          <a:p>
            <a:pPr marL="285750" indent="-285750">
              <a:buFont typeface="Arial"/>
              <a:buChar char="•"/>
            </a:pPr>
            <a:r>
              <a:rPr lang="en-US" dirty="0" smtClean="0"/>
              <a:t>Because it’s positively skewed</a:t>
            </a:r>
          </a:p>
          <a:p>
            <a:pPr marL="742950" lvl="1" indent="-285750">
              <a:buFont typeface="Arial"/>
              <a:buChar char="•"/>
            </a:pPr>
            <a:r>
              <a:rPr lang="en-US" dirty="0" smtClean="0"/>
              <a:t>the mean is not a good measure of the center of the distribution</a:t>
            </a:r>
          </a:p>
        </p:txBody>
      </p:sp>
      <p:grpSp>
        <p:nvGrpSpPr>
          <p:cNvPr id="13" name="Group 12"/>
          <p:cNvGrpSpPr/>
          <p:nvPr/>
        </p:nvGrpSpPr>
        <p:grpSpPr>
          <a:xfrm>
            <a:off x="2547493" y="2557556"/>
            <a:ext cx="2830089" cy="1871569"/>
            <a:chOff x="2515744" y="2557556"/>
            <a:chExt cx="2830089" cy="1871569"/>
          </a:xfrm>
        </p:grpSpPr>
        <p:cxnSp>
          <p:nvCxnSpPr>
            <p:cNvPr id="5" name="Straight Connector 4"/>
            <p:cNvCxnSpPr/>
            <p:nvPr/>
          </p:nvCxnSpPr>
          <p:spPr>
            <a:xfrm flipV="1">
              <a:off x="2515744" y="2557556"/>
              <a:ext cx="12213" cy="1842994"/>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322033" y="2564882"/>
              <a:ext cx="23800" cy="186424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10844570" y="903547"/>
            <a:ext cx="184666" cy="369332"/>
          </a:xfrm>
          <a:prstGeom prst="rect">
            <a:avLst/>
          </a:prstGeom>
          <a:noFill/>
        </p:spPr>
        <p:txBody>
          <a:bodyPr wrap="none" rtlCol="0">
            <a:spAutoFit/>
          </a:bodyPr>
          <a:lstStyle/>
          <a:p>
            <a:endParaRPr lang="en-US" dirty="0"/>
          </a:p>
        </p:txBody>
      </p:sp>
      <p:sp>
        <p:nvSpPr>
          <p:cNvPr id="11" name="Slide Number Placeholder 10"/>
          <p:cNvSpPr>
            <a:spLocks noGrp="1"/>
          </p:cNvSpPr>
          <p:nvPr>
            <p:ph type="sldNum" sz="quarter" idx="12"/>
          </p:nvPr>
        </p:nvSpPr>
        <p:spPr/>
        <p:txBody>
          <a:bodyPr/>
          <a:lstStyle/>
          <a:p>
            <a:fld id="{DCB82ED2-ACBB-2046-9075-6288EA005F68}" type="slidenum">
              <a:rPr lang="en-US" smtClean="0"/>
              <a:t>145</a:t>
            </a:fld>
            <a:endParaRPr lang="en-US"/>
          </a:p>
        </p:txBody>
      </p:sp>
      <p:pic>
        <p:nvPicPr>
          <p:cNvPr id="15" name="Picture 14"/>
          <p:cNvPicPr>
            <a:picLocks noChangeAspect="1"/>
          </p:cNvPicPr>
          <p:nvPr/>
        </p:nvPicPr>
        <p:blipFill>
          <a:blip r:embed="rId7"/>
          <a:stretch>
            <a:fillRect/>
          </a:stretch>
        </p:blipFill>
        <p:spPr>
          <a:xfrm>
            <a:off x="8335175" y="39460"/>
            <a:ext cx="778588" cy="781083"/>
          </a:xfrm>
          <a:prstGeom prst="rect">
            <a:avLst/>
          </a:prstGeom>
        </p:spPr>
      </p:pic>
    </p:spTree>
    <p:extLst>
      <p:ext uri="{BB962C8B-B14F-4D97-AF65-F5344CB8AC3E}">
        <p14:creationId xmlns:p14="http://schemas.microsoft.com/office/powerpoint/2010/main" val="415747522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84" y="1016592"/>
            <a:ext cx="8992865" cy="3767138"/>
          </a:xfrm>
        </p:spPr>
        <p:txBody>
          <a:bodyPr>
            <a:normAutofit/>
          </a:bodyPr>
          <a:lstStyle/>
          <a:p>
            <a:r>
              <a:rPr lang="en-CA" sz="1800" dirty="0" smtClean="0"/>
              <a:t>The right graph is </a:t>
            </a:r>
            <a:r>
              <a:rPr lang="en-CA" sz="1800" dirty="0"/>
              <a:t>a</a:t>
            </a:r>
            <a:r>
              <a:rPr lang="en-CA" sz="1800" dirty="0" smtClean="0"/>
              <a:t> logarithm of the data from the left graph</a:t>
            </a:r>
          </a:p>
          <a:p>
            <a:r>
              <a:rPr lang="en-US" sz="1800" dirty="0" smtClean="0"/>
              <a:t>Note how the </a:t>
            </a:r>
            <a:r>
              <a:rPr lang="en-US" sz="1800" b="1" dirty="0" smtClean="0"/>
              <a:t>logarithm</a:t>
            </a:r>
            <a:r>
              <a:rPr lang="en-US" sz="1800" dirty="0" smtClean="0"/>
              <a:t> of the </a:t>
            </a:r>
            <a:r>
              <a:rPr lang="en-US" sz="1800" dirty="0"/>
              <a:t>distribution </a:t>
            </a:r>
            <a:r>
              <a:rPr lang="en-US" sz="1800" dirty="0" smtClean="0"/>
              <a:t>loses </a:t>
            </a:r>
            <a:r>
              <a:rPr lang="en-US" sz="1800" dirty="0"/>
              <a:t>it </a:t>
            </a:r>
            <a:r>
              <a:rPr lang="en-US" sz="1800" dirty="0" err="1" smtClean="0"/>
              <a:t>skewness</a:t>
            </a:r>
            <a:r>
              <a:rPr lang="en-US" sz="1800" dirty="0" smtClean="0"/>
              <a:t> a becomes normal</a:t>
            </a:r>
            <a:endParaRPr lang="en-CA" sz="1800" dirty="0"/>
          </a:p>
          <a:p>
            <a:r>
              <a:rPr lang="en-CA" sz="1800" dirty="0" smtClean="0"/>
              <a:t>Then we can find the central value using the standard mean operation on the resulting distribution</a:t>
            </a:r>
          </a:p>
          <a:p>
            <a:r>
              <a:rPr lang="en-CA" sz="1800" dirty="0" smtClean="0"/>
              <a:t>Last, we compute inverse operation (</a:t>
            </a:r>
            <a:r>
              <a:rPr lang="en-CA" sz="1800" b="1" dirty="0" smtClean="0"/>
              <a:t>exponent</a:t>
            </a:r>
            <a:r>
              <a:rPr lang="en-CA" sz="1800" dirty="0" smtClean="0"/>
              <a:t>) on the value to retrieve the actual mean</a:t>
            </a:r>
          </a:p>
          <a:p>
            <a:r>
              <a:rPr lang="en-US" sz="1800" dirty="0" smtClean="0"/>
              <a:t>This process is known as computing the geometric mean</a:t>
            </a:r>
            <a:endParaRPr lang="en-US" sz="1800" dirty="0"/>
          </a:p>
          <a:p>
            <a:endParaRPr lang="en-US" sz="1800"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9876" y="2965266"/>
            <a:ext cx="3534984" cy="1799341"/>
          </a:xfrm>
          <a:prstGeom prst="rect">
            <a:avLst/>
          </a:prstGeom>
        </p:spPr>
      </p:pic>
      <p:sp>
        <p:nvSpPr>
          <p:cNvPr id="8"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Lognormal – Central value for time duration</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pic>
        <p:nvPicPr>
          <p:cNvPr id="2" name="Picture 1"/>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7352" b="7409"/>
          <a:stretch/>
        </p:blipFill>
        <p:spPr>
          <a:xfrm>
            <a:off x="4718595" y="3002345"/>
            <a:ext cx="2562985" cy="1762265"/>
          </a:xfrm>
          <a:prstGeom prst="rect">
            <a:avLst/>
          </a:prstGeom>
        </p:spPr>
      </p:pic>
      <p:cxnSp>
        <p:nvCxnSpPr>
          <p:cNvPr id="7" name="Straight Arrow Connector 6"/>
          <p:cNvCxnSpPr/>
          <p:nvPr/>
        </p:nvCxnSpPr>
        <p:spPr>
          <a:xfrm>
            <a:off x="4204093" y="3837644"/>
            <a:ext cx="1029004"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440486" y="3466859"/>
            <a:ext cx="598879" cy="369332"/>
          </a:xfrm>
          <a:prstGeom prst="rect">
            <a:avLst/>
          </a:prstGeom>
          <a:noFill/>
        </p:spPr>
        <p:txBody>
          <a:bodyPr wrap="none" rtlCol="0">
            <a:spAutoFit/>
          </a:bodyPr>
          <a:lstStyle/>
          <a:p>
            <a:r>
              <a:rPr lang="en-US" dirty="0" err="1" smtClean="0">
                <a:solidFill>
                  <a:srgbClr val="7F7F7F"/>
                </a:solidFill>
              </a:rPr>
              <a:t>ln</a:t>
            </a:r>
            <a:r>
              <a:rPr lang="en-US" dirty="0" smtClean="0">
                <a:solidFill>
                  <a:srgbClr val="7F7F7F"/>
                </a:solidFill>
              </a:rPr>
              <a:t>(x)</a:t>
            </a:r>
            <a:endParaRPr lang="en-US" dirty="0">
              <a:solidFill>
                <a:srgbClr val="7F7F7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146</a:t>
            </a:fld>
            <a:endParaRPr lang="en-US"/>
          </a:p>
        </p:txBody>
      </p:sp>
      <p:pic>
        <p:nvPicPr>
          <p:cNvPr id="10" name="Picture 9"/>
          <p:cNvPicPr>
            <a:picLocks noChangeAspect="1"/>
          </p:cNvPicPr>
          <p:nvPr/>
        </p:nvPicPr>
        <p:blipFill>
          <a:blip r:embed="rId6"/>
          <a:stretch>
            <a:fillRect/>
          </a:stretch>
        </p:blipFill>
        <p:spPr>
          <a:xfrm>
            <a:off x="8335175" y="39460"/>
            <a:ext cx="778588" cy="781083"/>
          </a:xfrm>
          <a:prstGeom prst="rect">
            <a:avLst/>
          </a:prstGeom>
        </p:spPr>
      </p:pic>
    </p:spTree>
    <p:extLst>
      <p:ext uri="{BB962C8B-B14F-4D97-AF65-F5344CB8AC3E}">
        <p14:creationId xmlns:p14="http://schemas.microsoft.com/office/powerpoint/2010/main" val="12063471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4147" y="1034068"/>
            <a:ext cx="2929007" cy="646331"/>
          </a:xfrm>
          <a:prstGeom prst="rect">
            <a:avLst/>
          </a:prstGeom>
          <a:noFill/>
        </p:spPr>
        <p:txBody>
          <a:bodyPr wrap="none" rtlCol="0">
            <a:spAutoFit/>
          </a:bodyPr>
          <a:lstStyle/>
          <a:p>
            <a:pPr marL="285750" indent="-285750">
              <a:buFont typeface="Arial"/>
              <a:buChar char="•"/>
            </a:pPr>
            <a:r>
              <a:rPr lang="en-US" dirty="0" smtClean="0"/>
              <a:t>Geometric mean</a:t>
            </a:r>
            <a:endParaRPr lang="en-US" dirty="0"/>
          </a:p>
          <a:p>
            <a:pPr marL="742950" lvl="1" indent="-285750">
              <a:buFont typeface="Arial"/>
              <a:buChar char="•"/>
            </a:pPr>
            <a:r>
              <a:rPr lang="en-US" dirty="0" smtClean="0"/>
              <a:t>GEOMEAN () in Excel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82" y="3470407"/>
            <a:ext cx="2223999" cy="6981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808" y="1699748"/>
            <a:ext cx="1328559" cy="921508"/>
          </a:xfrm>
          <a:prstGeom prst="rect">
            <a:avLst/>
          </a:prstGeom>
        </p:spPr>
      </p:pic>
      <p:sp>
        <p:nvSpPr>
          <p:cNvPr id="10"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Fundamental measures – Central value for time duration</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4" name="Rectangle 3"/>
          <p:cNvSpPr/>
          <p:nvPr/>
        </p:nvSpPr>
        <p:spPr>
          <a:xfrm>
            <a:off x="562834" y="2868665"/>
            <a:ext cx="2214857" cy="123334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4561" y="2896073"/>
            <a:ext cx="2022982" cy="646331"/>
          </a:xfrm>
          <a:prstGeom prst="rect">
            <a:avLst/>
          </a:prstGeom>
        </p:spPr>
        <p:txBody>
          <a:bodyPr wrap="square">
            <a:spAutoFit/>
          </a:bodyPr>
          <a:lstStyle/>
          <a:p>
            <a:pPr marL="285750" indent="-285750">
              <a:buFont typeface="Arial"/>
              <a:buChar char="•"/>
            </a:pPr>
            <a:r>
              <a:rPr lang="en-US" dirty="0">
                <a:solidFill>
                  <a:srgbClr val="7F7F7F"/>
                </a:solidFill>
              </a:rPr>
              <a:t>Data =  [ 2, 1, 6 ]</a:t>
            </a:r>
          </a:p>
          <a:p>
            <a:pPr marL="285750" indent="-285750">
              <a:buFont typeface="Arial"/>
              <a:buChar char="•"/>
            </a:pPr>
            <a:r>
              <a:rPr lang="en-US" dirty="0" err="1"/>
              <a:t>Geomean</a:t>
            </a:r>
            <a:r>
              <a:rPr lang="en-US" dirty="0"/>
              <a:t> =</a:t>
            </a:r>
          </a:p>
        </p:txBody>
      </p:sp>
      <p:sp>
        <p:nvSpPr>
          <p:cNvPr id="8" name="TextBox 7"/>
          <p:cNvSpPr txBox="1"/>
          <p:nvPr/>
        </p:nvSpPr>
        <p:spPr>
          <a:xfrm>
            <a:off x="101558" y="4326514"/>
            <a:ext cx="8032968" cy="369332"/>
          </a:xfrm>
          <a:prstGeom prst="rect">
            <a:avLst/>
          </a:prstGeom>
          <a:noFill/>
        </p:spPr>
        <p:txBody>
          <a:bodyPr wrap="none" rtlCol="0">
            <a:spAutoFit/>
          </a:bodyPr>
          <a:lstStyle/>
          <a:p>
            <a:pPr marL="285750" indent="-285750">
              <a:buFont typeface="Arial"/>
              <a:buChar char="•"/>
            </a:pPr>
            <a:r>
              <a:rPr lang="en-US" dirty="0" smtClean="0"/>
              <a:t>Optimal approach for time when data size is 25 or less, otherwise use the median</a:t>
            </a:r>
            <a:endParaRPr lang="en-US" dirty="0"/>
          </a:p>
        </p:txBody>
      </p:sp>
      <p:sp>
        <p:nvSpPr>
          <p:cNvPr id="3" name="Slide Number Placeholder 2"/>
          <p:cNvSpPr>
            <a:spLocks noGrp="1"/>
          </p:cNvSpPr>
          <p:nvPr>
            <p:ph type="sldNum" sz="quarter" idx="12"/>
          </p:nvPr>
        </p:nvSpPr>
        <p:spPr/>
        <p:txBody>
          <a:bodyPr/>
          <a:lstStyle/>
          <a:p>
            <a:fld id="{DCB82ED2-ACBB-2046-9075-6288EA005F68}" type="slidenum">
              <a:rPr lang="en-US" smtClean="0"/>
              <a:t>147</a:t>
            </a:fld>
            <a:endParaRPr lang="en-US"/>
          </a:p>
        </p:txBody>
      </p:sp>
      <p:pic>
        <p:nvPicPr>
          <p:cNvPr id="11" name="Picture 10"/>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6494890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619" y="1047100"/>
            <a:ext cx="8229600" cy="3683301"/>
          </a:xfrm>
        </p:spPr>
        <p:txBody>
          <a:bodyPr>
            <a:normAutofit/>
          </a:bodyPr>
          <a:lstStyle/>
          <a:p>
            <a:r>
              <a:rPr lang="en-US" sz="1800" dirty="0" smtClean="0"/>
              <a:t>We have learned how to compute the central value of time when</a:t>
            </a:r>
            <a:r>
              <a:rPr lang="en-US" sz="1800" dirty="0"/>
              <a:t> </a:t>
            </a:r>
            <a:r>
              <a:rPr lang="en-US" sz="1800" dirty="0" smtClean="0"/>
              <a:t>the number of data points is less than 26</a:t>
            </a:r>
          </a:p>
          <a:p>
            <a:pPr lvl="1"/>
            <a:r>
              <a:rPr lang="en-US" sz="1800" dirty="0"/>
              <a:t>Excel: GEOMEAN(</a:t>
            </a:r>
            <a:r>
              <a:rPr lang="en-US" sz="1800" dirty="0" smtClean="0"/>
              <a:t>)</a:t>
            </a:r>
          </a:p>
          <a:p>
            <a:r>
              <a:rPr lang="en-US" sz="1800" dirty="0" smtClean="0"/>
              <a:t>Another way to compute the </a:t>
            </a:r>
            <a:r>
              <a:rPr lang="en-US" sz="1800" dirty="0" err="1" smtClean="0"/>
              <a:t>geomean</a:t>
            </a:r>
            <a:r>
              <a:rPr lang="en-US" sz="1800" dirty="0"/>
              <a:t> </a:t>
            </a:r>
            <a:r>
              <a:rPr lang="en-US" sz="1800" dirty="0" smtClean="0"/>
              <a:t>consists in taking the logarithm of every time value, compute the arithmetic mean on these values and then convert back the log mean into its original unit using the exponent operation</a:t>
            </a:r>
          </a:p>
          <a:p>
            <a:pPr lvl="1"/>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Task time – </a:t>
            </a:r>
            <a:r>
              <a:rPr lang="en-US" sz="2500" dirty="0" err="1" smtClean="0">
                <a:solidFill>
                  <a:schemeClr val="bg1"/>
                </a:solidFill>
              </a:rPr>
              <a:t>Geomean</a:t>
            </a:r>
            <a:r>
              <a:rPr lang="en-US" sz="2500" dirty="0" smtClean="0">
                <a:solidFill>
                  <a:schemeClr val="bg1"/>
                </a:solidFill>
              </a:rPr>
              <a:t> with natural logarithm</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Rectangle 5"/>
          <p:cNvSpPr/>
          <p:nvPr/>
        </p:nvSpPr>
        <p:spPr>
          <a:xfrm>
            <a:off x="187326" y="3191830"/>
            <a:ext cx="4765010" cy="106549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232" y="3219238"/>
            <a:ext cx="4563104" cy="923330"/>
          </a:xfrm>
          <a:prstGeom prst="rect">
            <a:avLst/>
          </a:prstGeom>
        </p:spPr>
        <p:txBody>
          <a:bodyPr wrap="square">
            <a:spAutoFit/>
          </a:bodyPr>
          <a:lstStyle/>
          <a:p>
            <a:pPr marL="285750" indent="-285750">
              <a:buFont typeface="Arial"/>
              <a:buChar char="•"/>
            </a:pPr>
            <a:r>
              <a:rPr lang="en-US" dirty="0">
                <a:solidFill>
                  <a:srgbClr val="7F7F7F"/>
                </a:solidFill>
              </a:rPr>
              <a:t>Data =  [ 2, 1, 6 ]</a:t>
            </a:r>
          </a:p>
          <a:p>
            <a:pPr marL="285750" indent="-285750">
              <a:buFont typeface="Arial"/>
              <a:buChar char="•"/>
            </a:pPr>
            <a:r>
              <a:rPr lang="en-US" dirty="0" smtClean="0"/>
              <a:t>GEOMEAN(2, 1 6)  =  2.29</a:t>
            </a:r>
          </a:p>
          <a:p>
            <a:pPr marL="285750" indent="-285750">
              <a:buFont typeface="Arial"/>
              <a:buChar char="•"/>
            </a:pPr>
            <a:r>
              <a:rPr lang="en-US" dirty="0" smtClean="0"/>
              <a:t>EXP(AVERAGE(LN(2), LN(1), LN(6))) = 2.29</a:t>
            </a:r>
            <a:endParaRPr lang="en-US" dirty="0"/>
          </a:p>
        </p:txBody>
      </p:sp>
      <p:sp>
        <p:nvSpPr>
          <p:cNvPr id="4" name="Slide Number Placeholder 3"/>
          <p:cNvSpPr>
            <a:spLocks noGrp="1"/>
          </p:cNvSpPr>
          <p:nvPr>
            <p:ph type="sldNum" sz="quarter" idx="12"/>
          </p:nvPr>
        </p:nvSpPr>
        <p:spPr/>
        <p:txBody>
          <a:bodyPr/>
          <a:lstStyle/>
          <a:p>
            <a:fld id="{DCB82ED2-ACBB-2046-9075-6288EA005F68}" type="slidenum">
              <a:rPr lang="en-US" smtClean="0"/>
              <a:t>148</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901745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9829" y="1030373"/>
            <a:ext cx="8119180" cy="646331"/>
          </a:xfrm>
          <a:prstGeom prst="rect">
            <a:avLst/>
          </a:prstGeom>
          <a:noFill/>
        </p:spPr>
        <p:txBody>
          <a:bodyPr wrap="square" rtlCol="0">
            <a:spAutoFit/>
          </a:bodyPr>
          <a:lstStyle/>
          <a:p>
            <a:pPr marL="285750" indent="-285750">
              <a:buFont typeface="Arial"/>
              <a:buChar char="•"/>
            </a:pPr>
            <a:r>
              <a:rPr lang="en-US" dirty="0" smtClean="0"/>
              <a:t>Geometric Standard Deviation</a:t>
            </a:r>
          </a:p>
          <a:p>
            <a:pPr marL="742950" lvl="1" indent="-285750">
              <a:buFont typeface="Arial"/>
              <a:buChar char="•"/>
            </a:pPr>
            <a:r>
              <a:rPr lang="en-US" dirty="0" smtClean="0"/>
              <a:t>Similar to </a:t>
            </a:r>
            <a:r>
              <a:rPr lang="en-US" dirty="0" err="1" smtClean="0"/>
              <a:t>geomean</a:t>
            </a:r>
            <a:r>
              <a:rPr lang="en-US" dirty="0" smtClean="0"/>
              <a:t> method</a:t>
            </a:r>
          </a:p>
        </p:txBody>
      </p:sp>
      <p:sp>
        <p:nvSpPr>
          <p:cNvPr id="14" name="Rectangle 13"/>
          <p:cNvSpPr/>
          <p:nvPr/>
        </p:nvSpPr>
        <p:spPr>
          <a:xfrm>
            <a:off x="1073605" y="2560144"/>
            <a:ext cx="184666" cy="461665"/>
          </a:xfrm>
          <a:prstGeom prst="rect">
            <a:avLst/>
          </a:prstGeom>
        </p:spPr>
        <p:txBody>
          <a:bodyPr wrap="none">
            <a:spAutoFit/>
          </a:bodyPr>
          <a:lstStyle/>
          <a:p>
            <a:endParaRPr lang="en-US" sz="2400" dirty="0" smtClean="0">
              <a:solidFill>
                <a:srgbClr val="FF0000"/>
              </a:solidFill>
            </a:endParaRPr>
          </a:p>
        </p:txBody>
      </p:sp>
      <p:sp>
        <p:nvSpPr>
          <p:cNvPr id="15" name="Title 1"/>
          <p:cNvSpPr txBox="1">
            <a:spLocks/>
          </p:cNvSpPr>
          <p:nvPr/>
        </p:nvSpPr>
        <p:spPr>
          <a:xfrm>
            <a:off x="0" y="0"/>
            <a:ext cx="9144000" cy="857250"/>
          </a:xfrm>
          <a:prstGeom prst="rect">
            <a:avLst/>
          </a:prstGeom>
          <a:solidFill>
            <a:schemeClr val="bg1">
              <a:lumMod val="75000"/>
            </a:schemeClr>
          </a:solidFill>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Fundamental measures – Spread Geo Standard Deviation </a:t>
            </a:r>
            <a:endParaRPr lang="en-US" sz="2500" dirty="0">
              <a:solidFill>
                <a:schemeClr val="bg1"/>
              </a:solidFill>
            </a:endParaRPr>
          </a:p>
          <a:p>
            <a:pPr algn="l">
              <a:lnSpc>
                <a:spcPct val="80000"/>
              </a:lnSpc>
            </a:pPr>
            <a:endParaRPr lang="en-US" sz="2500"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149</a:t>
            </a:fld>
            <a:endParaRPr lang="en-US"/>
          </a:p>
        </p:txBody>
      </p:sp>
      <p:pic>
        <p:nvPicPr>
          <p:cNvPr id="33" name="Picture 32"/>
          <p:cNvPicPr>
            <a:picLocks noChangeAspect="1"/>
          </p:cNvPicPr>
          <p:nvPr/>
        </p:nvPicPr>
        <p:blipFill>
          <a:blip r:embed="rId3"/>
          <a:stretch>
            <a:fillRect/>
          </a:stretch>
        </p:blipFill>
        <p:spPr>
          <a:xfrm>
            <a:off x="8335175" y="39460"/>
            <a:ext cx="778588" cy="781083"/>
          </a:xfrm>
          <a:prstGeom prst="rect">
            <a:avLst/>
          </a:prstGeom>
        </p:spPr>
      </p:pic>
      <p:sp>
        <p:nvSpPr>
          <p:cNvPr id="11" name="Rectangle 10"/>
          <p:cNvSpPr/>
          <p:nvPr/>
        </p:nvSpPr>
        <p:spPr>
          <a:xfrm>
            <a:off x="176213" y="1830982"/>
            <a:ext cx="4765010" cy="106549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8119" y="1858390"/>
            <a:ext cx="4563104" cy="923330"/>
          </a:xfrm>
          <a:prstGeom prst="rect">
            <a:avLst/>
          </a:prstGeom>
        </p:spPr>
        <p:txBody>
          <a:bodyPr wrap="square">
            <a:spAutoFit/>
          </a:bodyPr>
          <a:lstStyle/>
          <a:p>
            <a:pPr marL="285750" indent="-285750">
              <a:buFont typeface="Arial"/>
              <a:buChar char="•"/>
            </a:pPr>
            <a:r>
              <a:rPr lang="en-US" dirty="0">
                <a:solidFill>
                  <a:srgbClr val="7F7F7F"/>
                </a:solidFill>
              </a:rPr>
              <a:t>Data =  [ 2, 1, 6 ]</a:t>
            </a:r>
          </a:p>
          <a:p>
            <a:pPr marL="285750" indent="-285750">
              <a:buFont typeface="Arial"/>
              <a:buChar char="•"/>
            </a:pPr>
            <a:r>
              <a:rPr lang="en-US" dirty="0" smtClean="0"/>
              <a:t>GEO STDEV (2, 1 6)  =  2.29</a:t>
            </a:r>
          </a:p>
          <a:p>
            <a:pPr marL="285750" indent="-285750">
              <a:buFont typeface="Arial"/>
              <a:buChar char="•"/>
            </a:pPr>
            <a:r>
              <a:rPr lang="en-US" dirty="0" smtClean="0"/>
              <a:t>EXP(STDEV(LN(2), LN(1), LN(6))) = 2.46</a:t>
            </a:r>
            <a:endParaRPr lang="en-US" dirty="0"/>
          </a:p>
        </p:txBody>
      </p:sp>
      <p:sp>
        <p:nvSpPr>
          <p:cNvPr id="2" name="TextBox 1"/>
          <p:cNvSpPr txBox="1"/>
          <p:nvPr/>
        </p:nvSpPr>
        <p:spPr>
          <a:xfrm>
            <a:off x="5070139" y="2160812"/>
            <a:ext cx="2291125" cy="369332"/>
          </a:xfrm>
          <a:prstGeom prst="rect">
            <a:avLst/>
          </a:prstGeom>
          <a:noFill/>
        </p:spPr>
        <p:txBody>
          <a:bodyPr wrap="none" rtlCol="0">
            <a:spAutoFit/>
          </a:bodyPr>
          <a:lstStyle/>
          <a:p>
            <a:r>
              <a:rPr lang="en-US" dirty="0" smtClean="0">
                <a:solidFill>
                  <a:srgbClr val="7F7F7F"/>
                </a:solidFill>
              </a:rPr>
              <a:t>Notice how they differ</a:t>
            </a:r>
            <a:endParaRPr lang="en-US" dirty="0">
              <a:solidFill>
                <a:srgbClr val="7F7F7F"/>
              </a:solidFill>
            </a:endParaRPr>
          </a:p>
        </p:txBody>
      </p:sp>
      <p:cxnSp>
        <p:nvCxnSpPr>
          <p:cNvPr id="5" name="Straight Arrow Connector 4"/>
          <p:cNvCxnSpPr>
            <a:stCxn id="2" idx="1"/>
          </p:cNvCxnSpPr>
          <p:nvPr/>
        </p:nvCxnSpPr>
        <p:spPr>
          <a:xfrm flipH="1" flipV="1">
            <a:off x="3310091" y="2319886"/>
            <a:ext cx="1760048" cy="25592"/>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 idx="1"/>
          </p:cNvCxnSpPr>
          <p:nvPr/>
        </p:nvCxnSpPr>
        <p:spPr>
          <a:xfrm flipH="1">
            <a:off x="4370120" y="2345478"/>
            <a:ext cx="700019" cy="184666"/>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633465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9215" y="1025839"/>
            <a:ext cx="9003985" cy="5078314"/>
          </a:xfrm>
          <a:prstGeom prst="rect">
            <a:avLst/>
          </a:prstGeom>
          <a:noFill/>
        </p:spPr>
        <p:txBody>
          <a:bodyPr wrap="square" rtlCol="0">
            <a:spAutoFit/>
          </a:bodyPr>
          <a:lstStyle/>
          <a:p>
            <a:pPr marL="285750" indent="-285750">
              <a:buFont typeface="Arial"/>
              <a:buChar char="•"/>
            </a:pPr>
            <a:r>
              <a:rPr lang="en-US" dirty="0" smtClean="0"/>
              <a:t>Experimental design is the </a:t>
            </a:r>
            <a:r>
              <a:rPr lang="en-US" dirty="0"/>
              <a:t>process of organizing an experiment properly to get the right type and amount of data to answer </a:t>
            </a:r>
            <a:r>
              <a:rPr lang="en-US" dirty="0" smtClean="0"/>
              <a:t>research goals</a:t>
            </a:r>
          </a:p>
          <a:p>
            <a:pPr marL="285750" indent="-285750">
              <a:buFont typeface="Arial"/>
              <a:buChar char="•"/>
            </a:pPr>
            <a:r>
              <a:rPr lang="en-US" dirty="0" smtClean="0"/>
              <a:t>Experimental </a:t>
            </a:r>
            <a:r>
              <a:rPr lang="en-US" dirty="0"/>
              <a:t>bias is a key thing to watch </a:t>
            </a:r>
            <a:r>
              <a:rPr lang="en-US" dirty="0" smtClean="0"/>
              <a:t>for</a:t>
            </a:r>
          </a:p>
          <a:p>
            <a:pPr marL="742950" lvl="1" indent="-285750">
              <a:buFont typeface="Arial"/>
              <a:buChar char="•"/>
            </a:pPr>
            <a:r>
              <a:rPr lang="en-US" dirty="0" smtClean="0"/>
              <a:t>Satisfaction </a:t>
            </a:r>
            <a:r>
              <a:rPr lang="en-US" dirty="0"/>
              <a:t>scores in research lab tend to be </a:t>
            </a:r>
            <a:r>
              <a:rPr lang="en-US" dirty="0" smtClean="0"/>
              <a:t>inflated</a:t>
            </a:r>
            <a:endParaRPr lang="en-US" dirty="0"/>
          </a:p>
          <a:p>
            <a:pPr marL="1200150" lvl="2" indent="-285750">
              <a:buFont typeface="Arial"/>
              <a:buChar char="•"/>
            </a:pPr>
            <a:r>
              <a:rPr lang="en-US" dirty="0" smtClean="0"/>
              <a:t>Lab is not </a:t>
            </a:r>
            <a:r>
              <a:rPr lang="en-US" dirty="0"/>
              <a:t>an ecological </a:t>
            </a:r>
            <a:r>
              <a:rPr lang="en-US" dirty="0" smtClean="0"/>
              <a:t>environment </a:t>
            </a:r>
            <a:r>
              <a:rPr lang="en-US" dirty="0"/>
              <a:t>to play </a:t>
            </a:r>
            <a:r>
              <a:rPr lang="en-US" dirty="0" smtClean="0"/>
              <a:t>games</a:t>
            </a:r>
          </a:p>
          <a:p>
            <a:pPr marL="1200150" lvl="2" indent="-285750">
              <a:buFont typeface="Arial"/>
              <a:buChar char="•"/>
            </a:pPr>
            <a:r>
              <a:rPr lang="en-US" dirty="0" err="1"/>
              <a:t>Playtesting</a:t>
            </a:r>
            <a:r>
              <a:rPr lang="en-US" dirty="0"/>
              <a:t> can be an exciting experience for </a:t>
            </a:r>
            <a:r>
              <a:rPr lang="en-US" dirty="0" smtClean="0"/>
              <a:t>participants</a:t>
            </a:r>
            <a:endParaRPr lang="en-US" dirty="0"/>
          </a:p>
          <a:p>
            <a:pPr marL="1200150" lvl="2" indent="-285750">
              <a:buFont typeface="Arial"/>
              <a:buChar char="•"/>
            </a:pPr>
            <a:r>
              <a:rPr lang="en-US" dirty="0"/>
              <a:t>Participants pay more attention to </a:t>
            </a:r>
            <a:r>
              <a:rPr lang="en-US" dirty="0" smtClean="0"/>
              <a:t>details and apply themselves more than normally</a:t>
            </a:r>
          </a:p>
          <a:p>
            <a:pPr marL="742950" lvl="1" indent="-285750">
              <a:buFont typeface="Arial"/>
              <a:buChar char="•"/>
            </a:pPr>
            <a:r>
              <a:rPr lang="en-US" dirty="0" smtClean="0"/>
              <a:t>Measures of perceived usability, difficulty and satisfaction have dependencies:</a:t>
            </a:r>
          </a:p>
          <a:p>
            <a:pPr marL="1200150" lvl="2" indent="-285750">
              <a:buFont typeface="Arial"/>
              <a:buChar char="•"/>
            </a:pPr>
            <a:r>
              <a:rPr lang="en-US" dirty="0" smtClean="0"/>
              <a:t>Moderator can influence in both directions</a:t>
            </a:r>
          </a:p>
          <a:p>
            <a:pPr marL="1200150" lvl="2" indent="-285750">
              <a:buFont typeface="Arial"/>
              <a:buChar char="•"/>
            </a:pPr>
            <a:r>
              <a:rPr lang="en-US" dirty="0" smtClean="0"/>
              <a:t>Disrupting the gameplay experience (flow) can negatively affect satisfaction</a:t>
            </a:r>
          </a:p>
          <a:p>
            <a:pPr marL="285750" indent="-285750">
              <a:buFont typeface="Arial"/>
              <a:buChar char="•"/>
            </a:pPr>
            <a:r>
              <a:rPr lang="en-US" dirty="0" smtClean="0"/>
              <a:t>Order effect</a:t>
            </a:r>
            <a:endParaRPr lang="en-US" dirty="0"/>
          </a:p>
          <a:p>
            <a:pPr marL="742950" lvl="1" indent="-285750">
              <a:buFont typeface="Arial"/>
              <a:buChar char="•"/>
            </a:pPr>
            <a:r>
              <a:rPr lang="en-US" dirty="0"/>
              <a:t>Variability on treatment inference must be controlled (</a:t>
            </a:r>
            <a:r>
              <a:rPr lang="en-US" i="1" dirty="0"/>
              <a:t>e.g., </a:t>
            </a:r>
            <a:r>
              <a:rPr lang="en-US" dirty="0"/>
              <a:t>A/B/n testing)</a:t>
            </a:r>
          </a:p>
          <a:p>
            <a:pPr marL="742950" lvl="1" indent="-285750">
              <a:buFont typeface="Arial"/>
              <a:buChar char="•"/>
            </a:pPr>
            <a:r>
              <a:rPr lang="en-US" dirty="0"/>
              <a:t>We must watch for </a:t>
            </a:r>
            <a:r>
              <a:rPr lang="en-US" dirty="0" err="1"/>
              <a:t>sequencial</a:t>
            </a:r>
            <a:r>
              <a:rPr lang="en-US" dirty="0"/>
              <a:t> effect (learning, acclimatization)</a:t>
            </a:r>
          </a:p>
          <a:p>
            <a:endParaRPr lang="en-US" dirty="0" smtClean="0"/>
          </a:p>
          <a:p>
            <a:pPr lvl="1"/>
            <a:endParaRPr lang="en-US" dirty="0" smtClean="0"/>
          </a:p>
          <a:p>
            <a:pPr marL="0" lvl="1"/>
            <a:endParaRPr lang="en-US" dirty="0"/>
          </a:p>
          <a:p>
            <a:endParaRPr lang="en-US" dirty="0" smtClean="0"/>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Experimental design and caveats </a:t>
            </a:r>
            <a:br>
              <a:rPr lang="en-US" sz="2700" dirty="0" smtClean="0">
                <a:solidFill>
                  <a:srgbClr val="FFFFFF"/>
                </a:solidFill>
              </a:rPr>
            </a:br>
            <a:r>
              <a:rPr lang="en-US" sz="3800" dirty="0" smtClean="0">
                <a:solidFill>
                  <a:srgbClr val="FFFFFF"/>
                </a:solidFill>
              </a:rPr>
              <a:t>Design</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15</a:t>
            </a:fld>
            <a:endParaRPr lang="en-US"/>
          </a:p>
        </p:txBody>
      </p:sp>
      <p:pic>
        <p:nvPicPr>
          <p:cNvPr id="6" name="Picture 5"/>
          <p:cNvPicPr>
            <a:picLocks noChangeAspect="1"/>
          </p:cNvPicPr>
          <p:nvPr/>
        </p:nvPicPr>
        <p:blipFill>
          <a:blip r:embed="rId3"/>
          <a:stretch>
            <a:fillRect/>
          </a:stretch>
        </p:blipFill>
        <p:spPr>
          <a:xfrm>
            <a:off x="8335175" y="39267"/>
            <a:ext cx="778588" cy="781083"/>
          </a:xfrm>
          <a:prstGeom prst="rect">
            <a:avLst/>
          </a:prstGeom>
        </p:spPr>
      </p:pic>
    </p:spTree>
    <p:extLst>
      <p:ext uri="{BB962C8B-B14F-4D97-AF65-F5344CB8AC3E}">
        <p14:creationId xmlns:p14="http://schemas.microsoft.com/office/powerpoint/2010/main" val="14748286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8734" y="1671865"/>
            <a:ext cx="4289484" cy="3400931"/>
          </a:xfrm>
          <a:prstGeom prst="rect">
            <a:avLst/>
          </a:prstGeom>
          <a:noFill/>
        </p:spPr>
        <p:txBody>
          <a:bodyPr wrap="square" rtlCol="0">
            <a:spAutoFit/>
          </a:bodyPr>
          <a:lstStyle/>
          <a:p>
            <a:pPr marL="285750" indent="-285750">
              <a:lnSpc>
                <a:spcPct val="110000"/>
              </a:lnSpc>
              <a:buFont typeface="Arial"/>
              <a:buChar char="•"/>
            </a:pPr>
            <a:r>
              <a:rPr lang="en-US" sz="1500" i="1" dirty="0" err="1" smtClean="0">
                <a:solidFill>
                  <a:schemeClr val="tx1">
                    <a:lumMod val="50000"/>
                    <a:lumOff val="50000"/>
                  </a:schemeClr>
                </a:solidFill>
              </a:rPr>
              <a:t>x</a:t>
            </a:r>
            <a:r>
              <a:rPr lang="en-US" sz="1500" i="1" baseline="-25000" dirty="0" err="1" smtClean="0">
                <a:solidFill>
                  <a:schemeClr val="tx1">
                    <a:lumMod val="50000"/>
                    <a:lumOff val="50000"/>
                  </a:schemeClr>
                </a:solidFill>
              </a:rPr>
              <a:t>log</a:t>
            </a:r>
            <a:r>
              <a:rPr lang="en-US" sz="1500" dirty="0" smtClean="0">
                <a:solidFill>
                  <a:schemeClr val="tx1">
                    <a:lumMod val="50000"/>
                    <a:lumOff val="50000"/>
                  </a:schemeClr>
                </a:solidFill>
              </a:rPr>
              <a:t>: mean in logarithm unit</a:t>
            </a:r>
          </a:p>
          <a:p>
            <a:pPr marL="285750" indent="-285750">
              <a:lnSpc>
                <a:spcPct val="110000"/>
              </a:lnSpc>
              <a:buFont typeface="Arial"/>
              <a:buChar char="•"/>
            </a:pPr>
            <a:r>
              <a:rPr lang="en-US" sz="1500" i="1" dirty="0" smtClean="0">
                <a:solidFill>
                  <a:schemeClr val="tx1">
                    <a:lumMod val="50000"/>
                    <a:lumOff val="50000"/>
                  </a:schemeClr>
                </a:solidFill>
              </a:rPr>
              <a:t>s</a:t>
            </a:r>
            <a:r>
              <a:rPr lang="en-US" sz="1500" i="1" baseline="-25000" dirty="0" smtClean="0">
                <a:solidFill>
                  <a:schemeClr val="tx1">
                    <a:lumMod val="50000"/>
                    <a:lumOff val="50000"/>
                  </a:schemeClr>
                </a:solidFill>
              </a:rPr>
              <a:t>log</a:t>
            </a:r>
            <a:r>
              <a:rPr lang="en-US" sz="1500" dirty="0" smtClean="0">
                <a:solidFill>
                  <a:schemeClr val="tx1">
                    <a:lumMod val="50000"/>
                    <a:lumOff val="50000"/>
                  </a:schemeClr>
                </a:solidFill>
              </a:rPr>
              <a:t>: standard deviation in logarithm unit</a:t>
            </a:r>
          </a:p>
          <a:p>
            <a:pPr marL="285750" indent="-285750">
              <a:lnSpc>
                <a:spcPct val="110000"/>
              </a:lnSpc>
              <a:buFont typeface="Arial"/>
              <a:buChar char="•"/>
            </a:pPr>
            <a:r>
              <a:rPr lang="en-US" sz="1500" i="1" dirty="0">
                <a:solidFill>
                  <a:schemeClr val="tx1">
                    <a:lumMod val="50000"/>
                    <a:lumOff val="50000"/>
                  </a:schemeClr>
                </a:solidFill>
              </a:rPr>
              <a:t>n</a:t>
            </a:r>
            <a:r>
              <a:rPr lang="en-US" sz="1500" dirty="0">
                <a:solidFill>
                  <a:schemeClr val="tx1">
                    <a:lumMod val="50000"/>
                    <a:lumOff val="50000"/>
                  </a:schemeClr>
                </a:solidFill>
              </a:rPr>
              <a:t>:    number of </a:t>
            </a:r>
            <a:r>
              <a:rPr lang="en-US" sz="1500" dirty="0" smtClean="0">
                <a:solidFill>
                  <a:schemeClr val="tx1">
                    <a:lumMod val="50000"/>
                    <a:lumOff val="50000"/>
                  </a:schemeClr>
                </a:solidFill>
              </a:rPr>
              <a:t>participants</a:t>
            </a:r>
          </a:p>
          <a:p>
            <a:pPr marL="285750" indent="-285750">
              <a:lnSpc>
                <a:spcPct val="110000"/>
              </a:lnSpc>
              <a:buFont typeface="Arial"/>
              <a:buChar char="•"/>
            </a:pPr>
            <a:r>
              <a:rPr lang="en-US" sz="1500" dirty="0">
                <a:solidFill>
                  <a:schemeClr val="tx1">
                    <a:lumMod val="50000"/>
                    <a:lumOff val="50000"/>
                  </a:schemeClr>
                </a:solidFill>
              </a:rPr>
              <a:t>Data = [2,1,6</a:t>
            </a:r>
            <a:r>
              <a:rPr lang="en-US" sz="1500" dirty="0" smtClean="0">
                <a:solidFill>
                  <a:schemeClr val="tx1">
                    <a:lumMod val="50000"/>
                    <a:lumOff val="50000"/>
                  </a:schemeClr>
                </a:solidFill>
              </a:rPr>
              <a:t>]</a:t>
            </a:r>
            <a:endParaRPr lang="en-US" sz="1500" i="1" dirty="0" smtClean="0"/>
          </a:p>
          <a:p>
            <a:pPr marL="285750" indent="-285750">
              <a:lnSpc>
                <a:spcPct val="110000"/>
              </a:lnSpc>
              <a:buFont typeface="Arial"/>
              <a:buChar char="•"/>
            </a:pPr>
            <a:r>
              <a:rPr lang="en-US" sz="1500" i="1" dirty="0" err="1" smtClean="0"/>
              <a:t>x</a:t>
            </a:r>
            <a:r>
              <a:rPr lang="en-US" sz="1500" baseline="-25000" dirty="0" err="1" smtClean="0"/>
              <a:t>log</a:t>
            </a:r>
            <a:r>
              <a:rPr lang="en-US" sz="1500" dirty="0" smtClean="0"/>
              <a:t> </a:t>
            </a:r>
            <a:r>
              <a:rPr lang="en-US" sz="1500" dirty="0"/>
              <a:t>= AVERAGE(LN(2), LN(1), LN(6)) = </a:t>
            </a:r>
            <a:r>
              <a:rPr lang="en-US" sz="1500" dirty="0" smtClean="0"/>
              <a:t>0.83</a:t>
            </a:r>
            <a:endParaRPr lang="en-US" sz="1500" dirty="0"/>
          </a:p>
          <a:p>
            <a:pPr marL="285750" indent="-285750">
              <a:lnSpc>
                <a:spcPct val="110000"/>
              </a:lnSpc>
              <a:buFont typeface="Arial"/>
              <a:buChar char="•"/>
            </a:pPr>
            <a:r>
              <a:rPr lang="en-US" sz="1500" i="1" dirty="0" smtClean="0"/>
              <a:t>s</a:t>
            </a:r>
            <a:r>
              <a:rPr lang="en-US" sz="1500" baseline="-25000" dirty="0" smtClean="0"/>
              <a:t>log</a:t>
            </a:r>
            <a:r>
              <a:rPr lang="en-US" sz="1500" dirty="0" smtClean="0"/>
              <a:t> = STDEV(LN(2), LN(1), LN(6)) = 0.9</a:t>
            </a:r>
          </a:p>
          <a:p>
            <a:pPr marL="285750" indent="-285750">
              <a:lnSpc>
                <a:spcPct val="110000"/>
              </a:lnSpc>
              <a:buFont typeface="Arial"/>
              <a:buChar char="•"/>
            </a:pPr>
            <a:r>
              <a:rPr lang="en-US" sz="1500" i="1" dirty="0"/>
              <a:t>t</a:t>
            </a:r>
            <a:r>
              <a:rPr lang="en-US" sz="1500" baseline="-25000" dirty="0" smtClean="0"/>
              <a:t>0.05,2</a:t>
            </a:r>
            <a:r>
              <a:rPr lang="en-US" sz="1500" dirty="0" smtClean="0"/>
              <a:t> = TINV(0.05, 3-1) =  4.3</a:t>
            </a:r>
          </a:p>
          <a:p>
            <a:pPr marL="285750" indent="-285750">
              <a:lnSpc>
                <a:spcPct val="110000"/>
              </a:lnSpc>
              <a:buFont typeface="Arial"/>
              <a:buChar char="•"/>
            </a:pPr>
            <a:r>
              <a:rPr lang="en-US" dirty="0"/>
              <a:t>Confidence interval on the mean =</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p:txBody>
      </p:sp>
      <p:sp>
        <p:nvSpPr>
          <p:cNvPr id="2" name="Content Placeholder 1"/>
          <p:cNvSpPr>
            <a:spLocks noGrp="1"/>
          </p:cNvSpPr>
          <p:nvPr>
            <p:ph idx="1"/>
          </p:nvPr>
        </p:nvSpPr>
        <p:spPr>
          <a:xfrm>
            <a:off x="60482" y="1079826"/>
            <a:ext cx="8463201" cy="542540"/>
          </a:xfrm>
        </p:spPr>
        <p:txBody>
          <a:bodyPr>
            <a:normAutofit fontScale="92500" lnSpcReduction="20000"/>
          </a:bodyPr>
          <a:lstStyle/>
          <a:p>
            <a:r>
              <a:rPr lang="en-US" sz="1800" dirty="0" smtClean="0"/>
              <a:t>We need to use the same approach to compute the standard deviation on these values The rest is the same</a:t>
            </a:r>
          </a:p>
          <a:p>
            <a:pPr marL="457200" lvl="1" indent="0">
              <a:buNone/>
            </a:pPr>
            <a:endParaRPr lang="en-US" sz="1800" dirty="0" smtClean="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8254" t="20162" r="2388" b="21775"/>
          <a:stretch/>
        </p:blipFill>
        <p:spPr>
          <a:xfrm>
            <a:off x="741716" y="3744841"/>
            <a:ext cx="1515160" cy="512043"/>
          </a:xfrm>
          <a:prstGeom prst="rect">
            <a:avLst/>
          </a:prstGeom>
        </p:spPr>
      </p:pic>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Task time – Confidence interval on the mean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1" name="Rectangle 10"/>
          <p:cNvSpPr/>
          <p:nvPr/>
        </p:nvSpPr>
        <p:spPr>
          <a:xfrm>
            <a:off x="184151" y="1671862"/>
            <a:ext cx="4247366" cy="322496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r="15056"/>
          <a:stretch/>
        </p:blipFill>
        <p:spPr>
          <a:xfrm>
            <a:off x="670151" y="4302026"/>
            <a:ext cx="3505525" cy="465090"/>
          </a:xfrm>
          <a:prstGeom prst="rect">
            <a:avLst/>
          </a:prstGeom>
        </p:spPr>
      </p:pic>
      <p:sp>
        <p:nvSpPr>
          <p:cNvPr id="7" name="Slide Number Placeholder 6"/>
          <p:cNvSpPr>
            <a:spLocks noGrp="1"/>
          </p:cNvSpPr>
          <p:nvPr>
            <p:ph type="sldNum" sz="quarter" idx="12"/>
          </p:nvPr>
        </p:nvSpPr>
        <p:spPr/>
        <p:txBody>
          <a:bodyPr/>
          <a:lstStyle/>
          <a:p>
            <a:fld id="{DCB82ED2-ACBB-2046-9075-6288EA005F68}" type="slidenum">
              <a:rPr lang="en-US" smtClean="0"/>
              <a:t>150</a:t>
            </a:fld>
            <a:endParaRPr lang="en-US"/>
          </a:p>
        </p:txBody>
      </p:sp>
      <p:pic>
        <p:nvPicPr>
          <p:cNvPr id="12" name="Picture 11"/>
          <p:cNvPicPr>
            <a:picLocks noChangeAspect="1"/>
          </p:cNvPicPr>
          <p:nvPr/>
        </p:nvPicPr>
        <p:blipFill>
          <a:blip r:embed="rId5"/>
          <a:stretch>
            <a:fillRect/>
          </a:stretch>
        </p:blipFill>
        <p:spPr>
          <a:xfrm>
            <a:off x="8335175" y="39460"/>
            <a:ext cx="778588" cy="781083"/>
          </a:xfrm>
          <a:prstGeom prst="rect">
            <a:avLst/>
          </a:prstGeom>
        </p:spPr>
      </p:pic>
      <p:sp>
        <p:nvSpPr>
          <p:cNvPr id="3" name="TextBox 2"/>
          <p:cNvSpPr txBox="1"/>
          <p:nvPr/>
        </p:nvSpPr>
        <p:spPr>
          <a:xfrm>
            <a:off x="4552301" y="4459339"/>
            <a:ext cx="3508396" cy="307777"/>
          </a:xfrm>
          <a:prstGeom prst="rect">
            <a:avLst/>
          </a:prstGeom>
          <a:noFill/>
        </p:spPr>
        <p:txBody>
          <a:bodyPr wrap="none" rtlCol="0">
            <a:spAutoFit/>
          </a:bodyPr>
          <a:lstStyle/>
          <a:p>
            <a:r>
              <a:rPr lang="en-CA" sz="1400" dirty="0" smtClean="0">
                <a:solidFill>
                  <a:schemeClr val="bg1">
                    <a:lumMod val="65000"/>
                  </a:schemeClr>
                </a:solidFill>
              </a:rPr>
              <a:t>Note: </a:t>
            </a:r>
            <a:r>
              <a:rPr lang="en-CA" sz="1400" dirty="0" err="1" smtClean="0">
                <a:solidFill>
                  <a:schemeClr val="bg1">
                    <a:lumMod val="65000"/>
                  </a:schemeClr>
                </a:solidFill>
              </a:rPr>
              <a:t>X</a:t>
            </a:r>
            <a:r>
              <a:rPr lang="en-CA" sz="1400" baseline="-25000" dirty="0" err="1" smtClean="0">
                <a:solidFill>
                  <a:schemeClr val="bg1">
                    <a:lumMod val="65000"/>
                  </a:schemeClr>
                </a:solidFill>
              </a:rPr>
              <a:t>log</a:t>
            </a:r>
            <a:r>
              <a:rPr lang="en-CA" sz="1400" dirty="0" smtClean="0">
                <a:solidFill>
                  <a:schemeClr val="bg1">
                    <a:lumMod val="65000"/>
                  </a:schemeClr>
                </a:solidFill>
              </a:rPr>
              <a:t> should be </a:t>
            </a:r>
            <a:r>
              <a:rPr lang="en-CA" sz="1400" dirty="0" err="1" smtClean="0">
                <a:solidFill>
                  <a:schemeClr val="bg1">
                    <a:lumMod val="65000"/>
                  </a:schemeClr>
                </a:solidFill>
              </a:rPr>
              <a:t>X</a:t>
            </a:r>
            <a:r>
              <a:rPr lang="en-CA" sz="1400" baseline="-25000" dirty="0" err="1" smtClean="0">
                <a:solidFill>
                  <a:schemeClr val="bg1">
                    <a:lumMod val="65000"/>
                  </a:schemeClr>
                </a:solidFill>
              </a:rPr>
              <a:t>ln</a:t>
            </a:r>
            <a:r>
              <a:rPr lang="en-CA" sz="1400" dirty="0" smtClean="0">
                <a:solidFill>
                  <a:schemeClr val="bg1">
                    <a:lumMod val="65000"/>
                  </a:schemeClr>
                </a:solidFill>
              </a:rPr>
              <a:t> (same thing for of S</a:t>
            </a:r>
            <a:r>
              <a:rPr lang="en-CA" sz="1400" baseline="-25000" dirty="0" smtClean="0">
                <a:solidFill>
                  <a:schemeClr val="bg1">
                    <a:lumMod val="65000"/>
                  </a:schemeClr>
                </a:solidFill>
              </a:rPr>
              <a:t>log</a:t>
            </a:r>
            <a:r>
              <a:rPr lang="en-CA" sz="1400" dirty="0" smtClean="0">
                <a:solidFill>
                  <a:schemeClr val="bg1">
                    <a:lumMod val="65000"/>
                  </a:schemeClr>
                </a:solidFill>
              </a:rPr>
              <a:t>)</a:t>
            </a:r>
            <a:endParaRPr lang="fr-CA" sz="1400" dirty="0">
              <a:solidFill>
                <a:schemeClr val="bg1">
                  <a:lumMod val="65000"/>
                </a:schemeClr>
              </a:solidFill>
            </a:endParaRPr>
          </a:p>
        </p:txBody>
      </p:sp>
    </p:spTree>
    <p:extLst>
      <p:ext uri="{BB962C8B-B14F-4D97-AF65-F5344CB8AC3E}">
        <p14:creationId xmlns:p14="http://schemas.microsoft.com/office/powerpoint/2010/main" val="24808192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7199" y="1749521"/>
            <a:ext cx="6695816" cy="3051605"/>
          </a:xfrm>
          <a:prstGeom prst="rect">
            <a:avLst/>
          </a:prstGeom>
        </p:spPr>
        <p:txBody>
          <a:bodyPr wrap="square">
            <a:spAutoFit/>
          </a:bodyPr>
          <a:lstStyle/>
          <a:p>
            <a:pPr marL="285750" indent="-285750">
              <a:lnSpc>
                <a:spcPct val="120000"/>
              </a:lnSpc>
              <a:buFont typeface="Arial"/>
              <a:buChar char="•"/>
            </a:pPr>
            <a:r>
              <a:rPr lang="en-CA" i="1" dirty="0" smtClean="0">
                <a:solidFill>
                  <a:srgbClr val="7F7F7F"/>
                </a:solidFill>
              </a:rPr>
              <a:t>n</a:t>
            </a:r>
            <a:r>
              <a:rPr lang="en-CA" dirty="0" smtClean="0">
                <a:solidFill>
                  <a:srgbClr val="7F7F7F"/>
                </a:solidFill>
              </a:rPr>
              <a:t> is </a:t>
            </a:r>
            <a:r>
              <a:rPr lang="en-CA" dirty="0">
                <a:solidFill>
                  <a:srgbClr val="7F7F7F"/>
                </a:solidFill>
              </a:rPr>
              <a:t>the number of data </a:t>
            </a:r>
            <a:r>
              <a:rPr lang="en-CA" dirty="0" smtClean="0">
                <a:solidFill>
                  <a:srgbClr val="7F7F7F"/>
                </a:solidFill>
              </a:rPr>
              <a:t>points</a:t>
            </a:r>
          </a:p>
          <a:p>
            <a:pPr marL="285750" indent="-285750">
              <a:lnSpc>
                <a:spcPct val="120000"/>
              </a:lnSpc>
              <a:buFont typeface="Arial"/>
              <a:buChar char="•"/>
            </a:pPr>
            <a:r>
              <a:rPr lang="en-CA" i="1" dirty="0">
                <a:solidFill>
                  <a:srgbClr val="7F7F7F"/>
                </a:solidFill>
              </a:rPr>
              <a:t>p</a:t>
            </a:r>
            <a:r>
              <a:rPr lang="en-CA" dirty="0" smtClean="0">
                <a:solidFill>
                  <a:srgbClr val="7F7F7F"/>
                </a:solidFill>
              </a:rPr>
              <a:t> is 0.5 for the median</a:t>
            </a:r>
          </a:p>
          <a:p>
            <a:pPr marL="285750" indent="-285750">
              <a:lnSpc>
                <a:spcPct val="120000"/>
              </a:lnSpc>
              <a:buFont typeface="Arial"/>
              <a:buChar char="•"/>
            </a:pPr>
            <a:r>
              <a:rPr lang="en-CA" i="1" dirty="0">
                <a:solidFill>
                  <a:srgbClr val="7F7F7F"/>
                </a:solidFill>
              </a:rPr>
              <a:t>z</a:t>
            </a:r>
            <a:r>
              <a:rPr lang="en-CA" baseline="-25000" dirty="0" smtClean="0">
                <a:solidFill>
                  <a:srgbClr val="7F7F7F"/>
                </a:solidFill>
              </a:rPr>
              <a:t>(</a:t>
            </a:r>
            <a:r>
              <a:rPr lang="en-CA" baseline="-25000" dirty="0">
                <a:solidFill>
                  <a:srgbClr val="7F7F7F"/>
                </a:solidFill>
              </a:rPr>
              <a:t>1-𝛼/2) </a:t>
            </a:r>
            <a:r>
              <a:rPr lang="en-CA" dirty="0">
                <a:solidFill>
                  <a:srgbClr val="7F7F7F"/>
                </a:solidFill>
              </a:rPr>
              <a:t>is </a:t>
            </a:r>
            <a:r>
              <a:rPr lang="en-CA" dirty="0" smtClean="0">
                <a:solidFill>
                  <a:srgbClr val="7F7F7F"/>
                </a:solidFill>
              </a:rPr>
              <a:t>the number of  standard deviation</a:t>
            </a:r>
          </a:p>
          <a:p>
            <a:pPr marL="285750" indent="-285750">
              <a:lnSpc>
                <a:spcPct val="120000"/>
              </a:lnSpc>
              <a:buFont typeface="Arial"/>
              <a:buChar char="•"/>
            </a:pPr>
            <a:r>
              <a:rPr lang="en-US" dirty="0" smtClean="0">
                <a:solidFill>
                  <a:srgbClr val="000000"/>
                </a:solidFill>
                <a:ea typeface="Lucida Grande"/>
                <a:cs typeface="Lucida Grande"/>
              </a:rPr>
              <a:t>EXCEL @ 95%: </a:t>
            </a:r>
            <a:r>
              <a:rPr lang="en-US" dirty="0">
                <a:solidFill>
                  <a:srgbClr val="000000"/>
                </a:solidFill>
                <a:ea typeface="Lucida Grande"/>
                <a:cs typeface="Lucida Grande"/>
              </a:rPr>
              <a:t>NORMSINV(1-0.05/2</a:t>
            </a:r>
            <a:r>
              <a:rPr lang="en-US" dirty="0" smtClean="0">
                <a:solidFill>
                  <a:srgbClr val="000000"/>
                </a:solidFill>
                <a:ea typeface="Lucida Grande"/>
                <a:cs typeface="Lucida Grande"/>
              </a:rPr>
              <a:t>)</a:t>
            </a:r>
          </a:p>
          <a:p>
            <a:pPr marL="285750" indent="-285750">
              <a:lnSpc>
                <a:spcPct val="120000"/>
              </a:lnSpc>
              <a:buFont typeface="Arial"/>
              <a:buChar char="•"/>
            </a:pPr>
            <a:endParaRPr lang="en-US" dirty="0">
              <a:solidFill>
                <a:srgbClr val="000000"/>
              </a:solidFill>
              <a:ea typeface="Lucida Grande"/>
              <a:cs typeface="Lucida Grande"/>
            </a:endParaRPr>
          </a:p>
          <a:p>
            <a:pPr marL="285750" indent="-285750">
              <a:lnSpc>
                <a:spcPct val="120000"/>
              </a:lnSpc>
              <a:buFont typeface="Arial"/>
              <a:buChar char="•"/>
            </a:pPr>
            <a:endParaRPr lang="en-US" dirty="0" smtClean="0">
              <a:solidFill>
                <a:srgbClr val="000000"/>
              </a:solidFill>
              <a:ea typeface="Lucida Grande"/>
              <a:cs typeface="Lucida Grande"/>
            </a:endParaRPr>
          </a:p>
          <a:p>
            <a:pPr marL="285750" indent="-285750">
              <a:lnSpc>
                <a:spcPct val="120000"/>
              </a:lnSpc>
              <a:buFont typeface="Arial"/>
              <a:buChar char="•"/>
            </a:pPr>
            <a:r>
              <a:rPr lang="en-US" dirty="0"/>
              <a:t>Note: the two values we receive are the </a:t>
            </a:r>
            <a:r>
              <a:rPr lang="en-US" dirty="0" smtClean="0"/>
              <a:t>indices of the upper and lower bound of the CI</a:t>
            </a:r>
            <a:endParaRPr lang="en-US" dirty="0"/>
          </a:p>
          <a:p>
            <a:pPr marL="285750" indent="-285750">
              <a:lnSpc>
                <a:spcPct val="110000"/>
              </a:lnSpc>
              <a:buFont typeface="Arial"/>
              <a:buChar char="•"/>
            </a:pPr>
            <a:endParaRPr lang="en-CA" dirty="0"/>
          </a:p>
        </p:txBody>
      </p:sp>
      <p:sp>
        <p:nvSpPr>
          <p:cNvPr id="2" name="Content Placeholder 1"/>
          <p:cNvSpPr>
            <a:spLocks noGrp="1"/>
          </p:cNvSpPr>
          <p:nvPr>
            <p:ph idx="1"/>
          </p:nvPr>
        </p:nvSpPr>
        <p:spPr>
          <a:xfrm>
            <a:off x="53987" y="1024942"/>
            <a:ext cx="8365886" cy="1227577"/>
          </a:xfrm>
        </p:spPr>
        <p:txBody>
          <a:bodyPr>
            <a:normAutofit/>
          </a:bodyPr>
          <a:lstStyle/>
          <a:p>
            <a:r>
              <a:rPr lang="en-US" sz="1800" dirty="0" smtClean="0"/>
              <a:t>When the amount of data points is more than 25, the median is recommended to estimate the central value. A confidence interval should also be computed</a:t>
            </a:r>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endParaRPr lang="en-US" sz="1800" dirty="0" smtClean="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644" y="3164060"/>
            <a:ext cx="2686649" cy="601789"/>
          </a:xfrm>
          <a:prstGeom prst="rect">
            <a:avLst/>
          </a:prstGeom>
        </p:spPr>
      </p:pic>
      <p:sp>
        <p:nvSpPr>
          <p:cNvPr id="11"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Task time – Confidence interval on the median - Example</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2" name="Rectangle 11"/>
          <p:cNvSpPr/>
          <p:nvPr/>
        </p:nvSpPr>
        <p:spPr>
          <a:xfrm>
            <a:off x="187325" y="1678137"/>
            <a:ext cx="6875689" cy="3026841"/>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151</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8191588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232" y="1026570"/>
            <a:ext cx="8229600" cy="3683301"/>
          </a:xfrm>
        </p:spPr>
        <p:txBody>
          <a:bodyPr>
            <a:normAutofit/>
          </a:bodyPr>
          <a:lstStyle/>
          <a:p>
            <a:r>
              <a:rPr lang="en-US" sz="1800" dirty="0" smtClean="0"/>
              <a:t>Compute the median and confidence intervals of this time data produced by 30 participants:</a:t>
            </a:r>
          </a:p>
          <a:p>
            <a:r>
              <a:rPr lang="de-DE" sz="1800" dirty="0" smtClean="0"/>
              <a:t>155   </a:t>
            </a:r>
            <a:r>
              <a:rPr lang="de-DE" sz="1800" dirty="0"/>
              <a:t>33 </a:t>
            </a:r>
            <a:r>
              <a:rPr lang="de-DE" sz="1800" dirty="0" smtClean="0"/>
              <a:t>  120   157   </a:t>
            </a:r>
            <a:r>
              <a:rPr lang="de-DE" sz="1800" dirty="0"/>
              <a:t>99 </a:t>
            </a:r>
            <a:r>
              <a:rPr lang="de-DE" sz="1800" dirty="0" smtClean="0"/>
              <a:t>  143   90   91   143   163   183   </a:t>
            </a:r>
            <a:r>
              <a:rPr lang="de-DE" sz="1800" dirty="0"/>
              <a:t>189 </a:t>
            </a:r>
            <a:r>
              <a:rPr lang="de-DE" sz="1800" dirty="0" smtClean="0"/>
              <a:t>  175   158   112   180   84   183   114   133   138   </a:t>
            </a:r>
            <a:r>
              <a:rPr lang="de-DE" sz="1800" dirty="0"/>
              <a:t>110 </a:t>
            </a:r>
            <a:r>
              <a:rPr lang="de-DE" sz="1800" dirty="0" smtClean="0"/>
              <a:t>  191   88   174   162   159   76   84   </a:t>
            </a:r>
            <a:r>
              <a:rPr lang="de-DE" sz="1800" dirty="0"/>
              <a:t>96 </a:t>
            </a:r>
            <a:endParaRPr lang="en-US" sz="1800" dirty="0" smtClean="0"/>
          </a:p>
          <a:p>
            <a:r>
              <a:rPr lang="en-US" sz="1800" dirty="0" smtClean="0">
                <a:solidFill>
                  <a:srgbClr val="7F7F7F"/>
                </a:solidFill>
              </a:rPr>
              <a:t>The data is already entered in: </a:t>
            </a:r>
            <a:r>
              <a:rPr lang="en-US" sz="1800" dirty="0" err="1" smtClean="0">
                <a:solidFill>
                  <a:srgbClr val="7F7F7F"/>
                </a:solidFill>
              </a:rPr>
              <a:t>TaskTimeExercise_data.xlsx</a:t>
            </a:r>
            <a:endParaRPr lang="en-US" sz="1800" dirty="0" smtClean="0">
              <a:solidFill>
                <a:srgbClr val="7F7F7F"/>
              </a:solidFill>
            </a:endParaRPr>
          </a:p>
        </p:txBody>
      </p:sp>
      <p:sp>
        <p:nvSpPr>
          <p:cNvPr id="6" name="Title 1"/>
          <p:cNvSpPr txBox="1">
            <a:spLocks/>
          </p:cNvSpPr>
          <p:nvPr/>
        </p:nvSpPr>
        <p:spPr>
          <a:xfrm>
            <a:off x="0" y="-1523"/>
            <a:ext cx="9144000" cy="857250"/>
          </a:xfrm>
          <a:prstGeom prst="rect">
            <a:avLst/>
          </a:prstGeom>
          <a:solidFill>
            <a:srgbClr val="FF6600"/>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Task time – Confidence interval on the median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152</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2994966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232" y="1026570"/>
            <a:ext cx="8229600" cy="3683301"/>
          </a:xfrm>
        </p:spPr>
        <p:txBody>
          <a:bodyPr>
            <a:normAutofit/>
          </a:bodyPr>
          <a:lstStyle/>
          <a:p>
            <a:r>
              <a:rPr lang="en-US" sz="1800" dirty="0" smtClean="0">
                <a:solidFill>
                  <a:srgbClr val="7F7F7F"/>
                </a:solidFill>
              </a:rPr>
              <a:t>See solution file: </a:t>
            </a:r>
            <a:r>
              <a:rPr lang="en-US" sz="1800" dirty="0" err="1" smtClean="0">
                <a:solidFill>
                  <a:srgbClr val="7F7F7F"/>
                </a:solidFill>
              </a:rPr>
              <a:t>TaskTimeExercise.xlsm</a:t>
            </a:r>
            <a:endParaRPr lang="en-US" sz="1800" dirty="0">
              <a:solidFill>
                <a:srgbClr val="7F7F7F"/>
              </a:solidFill>
            </a:endParaRPr>
          </a:p>
        </p:txBody>
      </p:sp>
      <p:sp>
        <p:nvSpPr>
          <p:cNvPr id="6" name="Title 1"/>
          <p:cNvSpPr txBox="1">
            <a:spLocks/>
          </p:cNvSpPr>
          <p:nvPr/>
        </p:nvSpPr>
        <p:spPr>
          <a:xfrm>
            <a:off x="0" y="-1523"/>
            <a:ext cx="9144000" cy="857250"/>
          </a:xfrm>
          <a:prstGeom prst="rect">
            <a:avLst/>
          </a:prstGeom>
          <a:solidFill>
            <a:srgbClr val="77933C"/>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solution: Task time – Confidence interval on the median</a:t>
            </a: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3" name="Picture 2"/>
          <p:cNvPicPr>
            <a:picLocks noChangeAspect="1"/>
          </p:cNvPicPr>
          <p:nvPr/>
        </p:nvPicPr>
        <p:blipFill>
          <a:blip r:embed="rId3"/>
          <a:stretch>
            <a:fillRect/>
          </a:stretch>
        </p:blipFill>
        <p:spPr>
          <a:xfrm>
            <a:off x="201302" y="1374292"/>
            <a:ext cx="3228796" cy="3243020"/>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27202" y="1545845"/>
            <a:ext cx="3276331" cy="2997472"/>
          </a:xfrm>
          <a:prstGeom prst="rect">
            <a:avLst/>
          </a:prstGeom>
        </p:spPr>
      </p:pic>
      <p:sp>
        <p:nvSpPr>
          <p:cNvPr id="7" name="Slide Number Placeholder 6"/>
          <p:cNvSpPr>
            <a:spLocks noGrp="1"/>
          </p:cNvSpPr>
          <p:nvPr>
            <p:ph type="sldNum" sz="quarter" idx="12"/>
          </p:nvPr>
        </p:nvSpPr>
        <p:spPr/>
        <p:txBody>
          <a:bodyPr/>
          <a:lstStyle/>
          <a:p>
            <a:fld id="{DCB82ED2-ACBB-2046-9075-6288EA005F68}" type="slidenum">
              <a:rPr lang="en-US" smtClean="0"/>
              <a:t>153</a:t>
            </a:fld>
            <a:endParaRPr lang="en-US"/>
          </a:p>
        </p:txBody>
      </p:sp>
      <p:pic>
        <p:nvPicPr>
          <p:cNvPr id="8" name="Picture 7"/>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20814598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3"/>
            <a:ext cx="9144000" cy="857250"/>
          </a:xfrm>
          <a:prstGeom prst="rect">
            <a:avLst/>
          </a:prstGeom>
          <a:solidFill>
            <a:srgbClr val="FF6600"/>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Lab exercises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z="1800" smtClean="0"/>
              <a:t>154</a:t>
            </a:fld>
            <a:endParaRPr lang="en-US" sz="1800"/>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grpSp>
        <p:nvGrpSpPr>
          <p:cNvPr id="68" name="Group 67"/>
          <p:cNvGrpSpPr/>
          <p:nvPr/>
        </p:nvGrpSpPr>
        <p:grpSpPr>
          <a:xfrm>
            <a:off x="176213" y="1430594"/>
            <a:ext cx="2640922" cy="3388892"/>
            <a:chOff x="194868" y="1088678"/>
            <a:chExt cx="2640922" cy="3388892"/>
          </a:xfrm>
        </p:grpSpPr>
        <p:cxnSp>
          <p:nvCxnSpPr>
            <p:cNvPr id="4" name="Straight Connector 3"/>
            <p:cNvCxnSpPr/>
            <p:nvPr/>
          </p:nvCxnSpPr>
          <p:spPr>
            <a:xfrm>
              <a:off x="1028039" y="1088678"/>
              <a:ext cx="0" cy="3096881"/>
            </a:xfrm>
            <a:prstGeom prst="line">
              <a:avLst/>
            </a:prstGeom>
            <a:ln>
              <a:prstDash val="dot"/>
            </a:ln>
          </p:spPr>
          <p:style>
            <a:lnRef idx="1">
              <a:schemeClr val="dk1"/>
            </a:lnRef>
            <a:fillRef idx="2">
              <a:schemeClr val="dk1"/>
            </a:fillRef>
            <a:effectRef idx="1">
              <a:schemeClr val="dk1"/>
            </a:effectRef>
            <a:fontRef idx="minor">
              <a:schemeClr val="dk1"/>
            </a:fontRef>
          </p:style>
        </p:cxnSp>
        <p:grpSp>
          <p:nvGrpSpPr>
            <p:cNvPr id="15" name="Group 14"/>
            <p:cNvGrpSpPr/>
            <p:nvPr/>
          </p:nvGrpSpPr>
          <p:grpSpPr>
            <a:xfrm>
              <a:off x="1040549" y="1401169"/>
              <a:ext cx="1795241" cy="332652"/>
              <a:chOff x="1038118" y="1401169"/>
              <a:chExt cx="1795241" cy="332652"/>
            </a:xfrm>
          </p:grpSpPr>
          <p:cxnSp>
            <p:nvCxnSpPr>
              <p:cNvPr id="12" name="Straight Connector 11"/>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5" name="Rectangle 4"/>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10" name="Rectangle 9"/>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21" name="Group 20"/>
            <p:cNvGrpSpPr/>
            <p:nvPr/>
          </p:nvGrpSpPr>
          <p:grpSpPr>
            <a:xfrm>
              <a:off x="1040549" y="1873618"/>
              <a:ext cx="1795241" cy="332652"/>
              <a:chOff x="1038118" y="1401169"/>
              <a:chExt cx="1795241" cy="332652"/>
            </a:xfrm>
          </p:grpSpPr>
          <p:cxnSp>
            <p:nvCxnSpPr>
              <p:cNvPr id="24" name="Straight Connector 23"/>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25" name="Straight Connector 24"/>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22" name="Rectangle 21"/>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23" name="Rectangle 22"/>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26" name="Group 25"/>
            <p:cNvGrpSpPr/>
            <p:nvPr/>
          </p:nvGrpSpPr>
          <p:grpSpPr>
            <a:xfrm>
              <a:off x="1040549" y="2346067"/>
              <a:ext cx="1795241" cy="332652"/>
              <a:chOff x="1038118" y="1401169"/>
              <a:chExt cx="1795241" cy="332652"/>
            </a:xfrm>
          </p:grpSpPr>
          <p:cxnSp>
            <p:nvCxnSpPr>
              <p:cNvPr id="29" name="Straight Connector 28"/>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27" name="Rectangle 26"/>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28" name="Rectangle 27"/>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31" name="Group 30"/>
            <p:cNvGrpSpPr/>
            <p:nvPr/>
          </p:nvGrpSpPr>
          <p:grpSpPr>
            <a:xfrm>
              <a:off x="1040549" y="2818516"/>
              <a:ext cx="1795241" cy="332652"/>
              <a:chOff x="1038118" y="1401169"/>
              <a:chExt cx="1795241" cy="332652"/>
            </a:xfrm>
          </p:grpSpPr>
          <p:cxnSp>
            <p:nvCxnSpPr>
              <p:cNvPr id="34" name="Straight Connector 33"/>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35" name="Straight Connector 34"/>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32" name="Rectangle 31"/>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33" name="Rectangle 32"/>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36" name="Group 35"/>
            <p:cNvGrpSpPr/>
            <p:nvPr/>
          </p:nvGrpSpPr>
          <p:grpSpPr>
            <a:xfrm>
              <a:off x="1040549" y="3290965"/>
              <a:ext cx="1795241" cy="332652"/>
              <a:chOff x="1038118" y="1401169"/>
              <a:chExt cx="1795241" cy="332652"/>
            </a:xfrm>
          </p:grpSpPr>
          <p:cxnSp>
            <p:nvCxnSpPr>
              <p:cNvPr id="39" name="Straight Connector 38"/>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40" name="Straight Connector 39"/>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37" name="Rectangle 36"/>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38" name="Rectangle 37"/>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47" name="Group 46"/>
            <p:cNvGrpSpPr/>
            <p:nvPr/>
          </p:nvGrpSpPr>
          <p:grpSpPr>
            <a:xfrm>
              <a:off x="1038118" y="3888500"/>
              <a:ext cx="1795241" cy="589070"/>
              <a:chOff x="1038118" y="1401169"/>
              <a:chExt cx="1795241" cy="589070"/>
            </a:xfrm>
          </p:grpSpPr>
          <p:cxnSp>
            <p:nvCxnSpPr>
              <p:cNvPr id="51" name="Straight Connector 50"/>
              <p:cNvCxnSpPr/>
              <p:nvPr/>
            </p:nvCxnSpPr>
            <p:spPr>
              <a:xfrm>
                <a:off x="1986741" y="1698228"/>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flipV="1">
                <a:off x="1038118" y="1695704"/>
                <a:ext cx="241891" cy="2524"/>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48" name="Rectangle 47"/>
              <p:cNvSpPr/>
              <p:nvPr/>
            </p:nvSpPr>
            <p:spPr>
              <a:xfrm>
                <a:off x="1199377" y="1401169"/>
                <a:ext cx="817601" cy="589070"/>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NPS</a:t>
                </a:r>
                <a:endParaRPr lang="en-US" dirty="0"/>
              </a:p>
            </p:txBody>
          </p:sp>
          <p:sp>
            <p:nvSpPr>
              <p:cNvPr id="49" name="Rectangle 48"/>
              <p:cNvSpPr/>
              <p:nvPr/>
            </p:nvSpPr>
            <p:spPr>
              <a:xfrm>
                <a:off x="2168158" y="1401169"/>
                <a:ext cx="665201" cy="589070"/>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SUS</a:t>
                </a:r>
                <a:endParaRPr lang="en-US" dirty="0"/>
              </a:p>
            </p:txBody>
          </p:sp>
        </p:grpSp>
        <p:pic>
          <p:nvPicPr>
            <p:cNvPr id="56" name="Picture 55"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2662331"/>
              <a:ext cx="360000" cy="360000"/>
            </a:xfrm>
            <a:prstGeom prst="rect">
              <a:avLst/>
            </a:prstGeom>
          </p:spPr>
        </p:pic>
        <p:pic>
          <p:nvPicPr>
            <p:cNvPr id="57" name="Picture 56"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2251951"/>
              <a:ext cx="360000" cy="360000"/>
            </a:xfrm>
            <a:prstGeom prst="rect">
              <a:avLst/>
            </a:prstGeom>
          </p:spPr>
        </p:pic>
        <p:pic>
          <p:nvPicPr>
            <p:cNvPr id="58" name="Picture 57"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1841571"/>
              <a:ext cx="360000" cy="360000"/>
            </a:xfrm>
            <a:prstGeom prst="rect">
              <a:avLst/>
            </a:prstGeom>
          </p:spPr>
        </p:pic>
        <p:pic>
          <p:nvPicPr>
            <p:cNvPr id="59" name="Picture 58"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1431191"/>
              <a:ext cx="360000" cy="360000"/>
            </a:xfrm>
            <a:prstGeom prst="rect">
              <a:avLst/>
            </a:prstGeom>
          </p:spPr>
        </p:pic>
        <p:pic>
          <p:nvPicPr>
            <p:cNvPr id="60" name="Picture 59"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3072711"/>
              <a:ext cx="360000" cy="360000"/>
            </a:xfrm>
            <a:prstGeom prst="rect">
              <a:avLst/>
            </a:prstGeom>
          </p:spPr>
        </p:pic>
        <p:pic>
          <p:nvPicPr>
            <p:cNvPr id="62" name="Picture 61"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1441429"/>
              <a:ext cx="395998" cy="395998"/>
            </a:xfrm>
            <a:prstGeom prst="rect">
              <a:avLst/>
            </a:prstGeom>
          </p:spPr>
        </p:pic>
        <p:pic>
          <p:nvPicPr>
            <p:cNvPr id="63" name="Picture 62"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1851809"/>
              <a:ext cx="395998" cy="395998"/>
            </a:xfrm>
            <a:prstGeom prst="rect">
              <a:avLst/>
            </a:prstGeom>
          </p:spPr>
        </p:pic>
        <p:pic>
          <p:nvPicPr>
            <p:cNvPr id="64" name="Picture 63"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2262189"/>
              <a:ext cx="395998" cy="395998"/>
            </a:xfrm>
            <a:prstGeom prst="rect">
              <a:avLst/>
            </a:prstGeom>
          </p:spPr>
        </p:pic>
        <p:pic>
          <p:nvPicPr>
            <p:cNvPr id="65" name="Picture 64"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2672569"/>
              <a:ext cx="395998" cy="395998"/>
            </a:xfrm>
            <a:prstGeom prst="rect">
              <a:avLst/>
            </a:prstGeom>
          </p:spPr>
        </p:pic>
        <p:pic>
          <p:nvPicPr>
            <p:cNvPr id="66" name="Picture 65"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3082946"/>
              <a:ext cx="395998" cy="395998"/>
            </a:xfrm>
            <a:prstGeom prst="rect">
              <a:avLst/>
            </a:prstGeom>
          </p:spPr>
        </p:pic>
      </p:grpSp>
      <p:sp>
        <p:nvSpPr>
          <p:cNvPr id="67" name="TextBox 66"/>
          <p:cNvSpPr txBox="1"/>
          <p:nvPr/>
        </p:nvSpPr>
        <p:spPr>
          <a:xfrm>
            <a:off x="194301" y="1245240"/>
            <a:ext cx="2622833" cy="36933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smtClean="0"/>
              <a:t>Study A: 11 Participants</a:t>
            </a:r>
            <a:endParaRPr lang="en-US" dirty="0"/>
          </a:p>
        </p:txBody>
      </p:sp>
      <p:sp>
        <p:nvSpPr>
          <p:cNvPr id="153" name="TextBox 152"/>
          <p:cNvSpPr txBox="1"/>
          <p:nvPr/>
        </p:nvSpPr>
        <p:spPr>
          <a:xfrm>
            <a:off x="2901514" y="181065"/>
            <a:ext cx="1238515" cy="4708981"/>
          </a:xfrm>
          <a:prstGeom prst="rect">
            <a:avLst/>
          </a:prstGeom>
          <a:noFill/>
        </p:spPr>
        <p:txBody>
          <a:bodyPr wrap="none" rtlCol="0">
            <a:spAutoFit/>
          </a:bodyPr>
          <a:lstStyle/>
          <a:p>
            <a:r>
              <a:rPr lang="en-US" sz="30000" dirty="0" smtClean="0">
                <a:solidFill>
                  <a:schemeClr val="bg1">
                    <a:lumMod val="75000"/>
                  </a:schemeClr>
                </a:solidFill>
                <a:latin typeface="Arial Narrow"/>
                <a:cs typeface="Arial Narrow"/>
              </a:rPr>
              <a:t>}</a:t>
            </a:r>
            <a:endParaRPr lang="en-US" sz="30000" dirty="0">
              <a:solidFill>
                <a:schemeClr val="bg1">
                  <a:lumMod val="75000"/>
                </a:schemeClr>
              </a:solidFill>
            </a:endParaRPr>
          </a:p>
        </p:txBody>
      </p:sp>
      <p:sp>
        <p:nvSpPr>
          <p:cNvPr id="154" name="TextBox 153"/>
          <p:cNvSpPr txBox="1"/>
          <p:nvPr/>
        </p:nvSpPr>
        <p:spPr>
          <a:xfrm>
            <a:off x="4049318" y="2469012"/>
            <a:ext cx="1219536" cy="1015663"/>
          </a:xfrm>
          <a:prstGeom prst="rect">
            <a:avLst/>
          </a:prstGeom>
          <a:noFill/>
        </p:spPr>
        <p:txBody>
          <a:bodyPr wrap="square" rtlCol="0">
            <a:spAutoFit/>
          </a:bodyPr>
          <a:lstStyle/>
          <a:p>
            <a:r>
              <a:rPr lang="en-US" sz="6000" dirty="0" smtClean="0">
                <a:solidFill>
                  <a:srgbClr val="BFBFBF"/>
                </a:solidFill>
              </a:rPr>
              <a:t>X 3</a:t>
            </a:r>
            <a:endParaRPr lang="en-US" sz="6000" dirty="0">
              <a:solidFill>
                <a:srgbClr val="BFBFBF"/>
              </a:solidFill>
            </a:endParaRPr>
          </a:p>
        </p:txBody>
      </p:sp>
      <p:sp>
        <p:nvSpPr>
          <p:cNvPr id="155" name="TextBox 154"/>
          <p:cNvSpPr txBox="1"/>
          <p:nvPr/>
        </p:nvSpPr>
        <p:spPr>
          <a:xfrm>
            <a:off x="5355870" y="1743085"/>
            <a:ext cx="2622833" cy="2585323"/>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Study </a:t>
            </a:r>
            <a:r>
              <a:rPr lang="en-US" dirty="0" smtClean="0"/>
              <a:t>A</a:t>
            </a:r>
          </a:p>
          <a:p>
            <a:pPr marL="285750" indent="-285750">
              <a:buFont typeface="Arial"/>
              <a:buChar char="•"/>
            </a:pPr>
            <a:r>
              <a:rPr lang="en-US" dirty="0" smtClean="0">
                <a:solidFill>
                  <a:schemeClr val="bg1">
                    <a:lumMod val="50000"/>
                  </a:schemeClr>
                </a:solidFill>
              </a:rPr>
              <a:t>Week 11</a:t>
            </a:r>
          </a:p>
          <a:p>
            <a:pPr marL="285750" indent="-285750">
              <a:buFont typeface="Arial"/>
              <a:buChar char="•"/>
            </a:pPr>
            <a:r>
              <a:rPr lang="en-US" dirty="0" smtClean="0">
                <a:solidFill>
                  <a:schemeClr val="bg1">
                    <a:lumMod val="50000"/>
                  </a:schemeClr>
                </a:solidFill>
              </a:rPr>
              <a:t>11 Participants</a:t>
            </a:r>
          </a:p>
          <a:p>
            <a:r>
              <a:rPr lang="en-US" dirty="0" smtClean="0"/>
              <a:t>Study B</a:t>
            </a:r>
          </a:p>
          <a:p>
            <a:pPr marL="285750" indent="-285750">
              <a:buFont typeface="Arial"/>
              <a:buChar char="•"/>
            </a:pPr>
            <a:r>
              <a:rPr lang="en-US" dirty="0" smtClean="0">
                <a:solidFill>
                  <a:srgbClr val="7F7F7F"/>
                </a:solidFill>
              </a:rPr>
              <a:t>Week 12</a:t>
            </a:r>
          </a:p>
          <a:p>
            <a:pPr marL="285750" indent="-285750">
              <a:buFont typeface="Arial"/>
              <a:buChar char="•"/>
            </a:pPr>
            <a:r>
              <a:rPr lang="en-US" dirty="0" smtClean="0">
                <a:solidFill>
                  <a:srgbClr val="7F7F7F"/>
                </a:solidFill>
              </a:rPr>
              <a:t>12 Participants</a:t>
            </a:r>
          </a:p>
          <a:p>
            <a:r>
              <a:rPr lang="en-US" dirty="0" smtClean="0"/>
              <a:t>Study C</a:t>
            </a:r>
          </a:p>
          <a:p>
            <a:pPr marL="285750" indent="-285750">
              <a:buFont typeface="Arial"/>
              <a:buChar char="•"/>
            </a:pPr>
            <a:r>
              <a:rPr lang="en-US" dirty="0" smtClean="0">
                <a:solidFill>
                  <a:srgbClr val="7F7F7F"/>
                </a:solidFill>
              </a:rPr>
              <a:t>Week 13</a:t>
            </a:r>
          </a:p>
          <a:p>
            <a:pPr marL="285750" indent="-285750">
              <a:buFont typeface="Arial"/>
              <a:buChar char="•"/>
            </a:pPr>
            <a:r>
              <a:rPr lang="en-US" dirty="0" smtClean="0">
                <a:solidFill>
                  <a:srgbClr val="7F7F7F"/>
                </a:solidFill>
              </a:rPr>
              <a:t>14 Participants</a:t>
            </a:r>
            <a:endParaRPr lang="en-US" dirty="0">
              <a:solidFill>
                <a:srgbClr val="7F7F7F"/>
              </a:solidFill>
            </a:endParaRPr>
          </a:p>
        </p:txBody>
      </p:sp>
    </p:spTree>
    <p:extLst>
      <p:ext uri="{BB962C8B-B14F-4D97-AF65-F5344CB8AC3E}">
        <p14:creationId xmlns:p14="http://schemas.microsoft.com/office/powerpoint/2010/main" val="26499223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3"/>
            <a:ext cx="9144000" cy="857250"/>
          </a:xfrm>
          <a:prstGeom prst="rect">
            <a:avLst/>
          </a:prstGeom>
          <a:solidFill>
            <a:srgbClr val="FF6600"/>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Lab exercises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z="1800" smtClean="0"/>
              <a:t>155</a:t>
            </a:fld>
            <a:endParaRPr lang="en-US" sz="1800"/>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
        <p:nvSpPr>
          <p:cNvPr id="9" name="Content Placeholder 8"/>
          <p:cNvSpPr txBox="1">
            <a:spLocks noGrp="1"/>
          </p:cNvSpPr>
          <p:nvPr>
            <p:ph idx="1"/>
          </p:nvPr>
        </p:nvSpPr>
        <p:spPr>
          <a:xfrm>
            <a:off x="55563" y="1027113"/>
            <a:ext cx="8229600" cy="1311128"/>
          </a:xfrm>
          <a:prstGeom prst="rect">
            <a:avLst/>
          </a:prstGeom>
          <a:noFill/>
        </p:spPr>
        <p:txBody>
          <a:bodyPr wrap="square" rtlCol="0">
            <a:spAutoFit/>
          </a:bodyPr>
          <a:lstStyle/>
          <a:p>
            <a:r>
              <a:rPr lang="en-US" sz="1800" dirty="0" smtClean="0"/>
              <a:t>You tested the onboarding of a game iteratively 3 times on three groups of participants</a:t>
            </a:r>
          </a:p>
          <a:p>
            <a:pPr lvl="1"/>
            <a:r>
              <a:rPr lang="en-US" sz="1800" dirty="0" smtClean="0"/>
              <a:t>The results can be found in </a:t>
            </a:r>
            <a:r>
              <a:rPr lang="en-US" sz="1800" dirty="0" err="1" smtClean="0"/>
              <a:t>lastExercise.xlms</a:t>
            </a:r>
            <a:r>
              <a:rPr lang="en-US" sz="1800" dirty="0" smtClean="0"/>
              <a:t> file</a:t>
            </a:r>
          </a:p>
          <a:p>
            <a:r>
              <a:rPr lang="en-US" sz="1800" dirty="0" smtClean="0"/>
              <a:t>Questions: any evidence that things are progressing?</a:t>
            </a:r>
          </a:p>
        </p:txBody>
      </p:sp>
    </p:spTree>
    <p:extLst>
      <p:ext uri="{BB962C8B-B14F-4D97-AF65-F5344CB8AC3E}">
        <p14:creationId xmlns:p14="http://schemas.microsoft.com/office/powerpoint/2010/main" val="380315022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8000"/>
            <a:extLst>
              <a:ext uri="{BEBA8EAE-BF5A-486C-A8C5-ECC9F3942E4B}">
                <a14:imgProps xmlns:a14="http://schemas.microsoft.com/office/drawing/2010/main">
                  <a14:imgLayer r:embed="rId4">
                    <a14:imgEffect>
                      <a14:backgroundRemoval t="10000" b="97833" l="10000" r="90000"/>
                    </a14:imgEffect>
                    <a14:imgEffect>
                      <a14:saturation sat="0"/>
                    </a14:imgEffect>
                  </a14:imgLayer>
                </a14:imgProps>
              </a:ext>
            </a:extLst>
          </a:blip>
          <a:stretch>
            <a:fillRect/>
          </a:stretch>
        </p:blipFill>
        <p:spPr>
          <a:xfrm>
            <a:off x="2698833" y="-1523"/>
            <a:ext cx="7293856" cy="5470391"/>
          </a:xfrm>
          <a:prstGeom prst="rect">
            <a:avLst/>
          </a:prstGeom>
        </p:spPr>
      </p:pic>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dirty="0"/>
              <a:t>Suppose that </a:t>
            </a:r>
            <a:r>
              <a:rPr lang="en-US" sz="1800" dirty="0" smtClean="0"/>
              <a:t>70 </a:t>
            </a:r>
            <a:r>
              <a:rPr lang="en-US" sz="1800" dirty="0"/>
              <a:t>out of </a:t>
            </a:r>
            <a:r>
              <a:rPr lang="en-US" sz="1800" dirty="0" smtClean="0"/>
              <a:t>100 </a:t>
            </a:r>
            <a:r>
              <a:rPr lang="en-US" sz="1800" dirty="0"/>
              <a:t>participants completed a task of successfully </a:t>
            </a:r>
            <a:r>
              <a:rPr lang="en-US" sz="1800" dirty="0" smtClean="0"/>
              <a:t>beating the boss. </a:t>
            </a:r>
            <a:r>
              <a:rPr lang="en-CA" sz="1800" dirty="0" smtClean="0"/>
              <a:t>What is the worst case scenario when the game is released (assuming the participants invited are a good representation of the population)?</a:t>
            </a:r>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Example</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156</a:t>
            </a:fld>
            <a:endParaRPr lang="en-US"/>
          </a:p>
        </p:txBody>
      </p:sp>
      <p:pic>
        <p:nvPicPr>
          <p:cNvPr id="7" name="Picture 6"/>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404612422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8000"/>
            <a:extLst>
              <a:ext uri="{BEBA8EAE-BF5A-486C-A8C5-ECC9F3942E4B}">
                <a14:imgProps xmlns:a14="http://schemas.microsoft.com/office/drawing/2010/main">
                  <a14:imgLayer r:embed="rId4">
                    <a14:imgEffect>
                      <a14:backgroundRemoval t="10000" b="97833" l="10000" r="90000"/>
                    </a14:imgEffect>
                    <a14:imgEffect>
                      <a14:saturation sat="0"/>
                    </a14:imgEffect>
                  </a14:imgLayer>
                </a14:imgProps>
              </a:ext>
            </a:extLst>
          </a:blip>
          <a:stretch>
            <a:fillRect/>
          </a:stretch>
        </p:blipFill>
        <p:spPr>
          <a:xfrm>
            <a:off x="2698833" y="-1523"/>
            <a:ext cx="7293856" cy="5470391"/>
          </a:xfrm>
          <a:prstGeom prst="rect">
            <a:avLst/>
          </a:prstGeom>
        </p:spPr>
      </p:pic>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Success rate produces dichotomous data, </a:t>
            </a:r>
            <a:r>
              <a:rPr lang="en-US" sz="1800" i="1" dirty="0" smtClean="0"/>
              <a:t>e.g.</a:t>
            </a:r>
            <a:r>
              <a:rPr lang="en-US" sz="1800" dirty="0" smtClean="0"/>
              <a:t>, participants succeed </a:t>
            </a:r>
            <a:r>
              <a:rPr lang="en-US" sz="1800" dirty="0"/>
              <a:t>a </a:t>
            </a:r>
            <a:r>
              <a:rPr lang="en-US" sz="1800" dirty="0" smtClean="0"/>
              <a:t>task or not, convert or not, get a 10 XP reward or not </a:t>
            </a:r>
          </a:p>
          <a:p>
            <a:r>
              <a:rPr lang="en-US" sz="1800" dirty="0" smtClean="0"/>
              <a:t>Success rate is a fundamental metric in user research</a:t>
            </a:r>
          </a:p>
          <a:p>
            <a:r>
              <a:rPr lang="en-US" sz="1800" dirty="0" smtClean="0"/>
              <a:t>Thus we will examine the </a:t>
            </a:r>
            <a:r>
              <a:rPr lang="en-US" sz="1800" b="1" dirty="0" smtClean="0"/>
              <a:t>Wald </a:t>
            </a:r>
            <a:r>
              <a:rPr lang="en-US" sz="1800" dirty="0" smtClean="0"/>
              <a:t>and </a:t>
            </a:r>
            <a:r>
              <a:rPr lang="en-US" sz="1800" b="1" dirty="0" smtClean="0"/>
              <a:t>Wilson</a:t>
            </a:r>
            <a:r>
              <a:rPr lang="en-US" sz="1800" dirty="0" smtClean="0"/>
              <a:t> interval methods to measure confidence intervals of success proportions</a:t>
            </a:r>
          </a:p>
          <a:p>
            <a:r>
              <a:rPr lang="en-US" sz="1800" dirty="0" smtClean="0"/>
              <a:t>As you now know, </a:t>
            </a:r>
            <a:r>
              <a:rPr lang="en-US" sz="1800" u="sng" dirty="0" smtClean="0"/>
              <a:t>reporting findings as point estimate is unscientific</a:t>
            </a:r>
            <a:r>
              <a:rPr lang="en-US" sz="1800" dirty="0" smtClean="0"/>
              <a:t>. </a:t>
            </a:r>
            <a:r>
              <a:rPr lang="en-US" sz="1800" dirty="0"/>
              <a:t>The chance that the sample point estimate is the same as the unknown population completion rate is </a:t>
            </a:r>
            <a:r>
              <a:rPr lang="en-US" sz="1800" dirty="0" smtClean="0"/>
              <a:t>very unlikely. </a:t>
            </a:r>
            <a:r>
              <a:rPr lang="en-US" sz="1800" u="sng" dirty="0" smtClean="0"/>
              <a:t>We always present confidence intervals</a:t>
            </a:r>
          </a:p>
          <a:p>
            <a:r>
              <a:rPr lang="en-US" sz="1800" dirty="0" smtClean="0"/>
              <a:t>Later, we will examine the </a:t>
            </a:r>
            <a:r>
              <a:rPr lang="en-US" sz="1800" b="1" dirty="0" err="1" smtClean="0"/>
              <a:t>McNemar</a:t>
            </a:r>
            <a:r>
              <a:rPr lang="en-US" sz="1800" dirty="0"/>
              <a:t>, </a:t>
            </a:r>
            <a:r>
              <a:rPr lang="en-US" sz="1800" b="1" dirty="0"/>
              <a:t>Fisher</a:t>
            </a:r>
            <a:r>
              <a:rPr lang="en-US" sz="1800" dirty="0"/>
              <a:t> and </a:t>
            </a:r>
            <a:r>
              <a:rPr lang="en-US" sz="1800" b="1" dirty="0"/>
              <a:t>N-1 Chi </a:t>
            </a:r>
            <a:r>
              <a:rPr lang="en-US" sz="1800" b="1" dirty="0" smtClean="0"/>
              <a:t>Square </a:t>
            </a:r>
            <a:r>
              <a:rPr lang="en-US" sz="1800" dirty="0" smtClean="0"/>
              <a:t>methods</a:t>
            </a:r>
            <a:r>
              <a:rPr lang="en-US" sz="1800" b="1" dirty="0" smtClean="0"/>
              <a:t> </a:t>
            </a:r>
            <a:r>
              <a:rPr lang="en-US" sz="1800" dirty="0" smtClean="0"/>
              <a:t>to determine when success rates from different treatment levels are statistically different from one another (A/B testing)</a:t>
            </a:r>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endParaRPr lang="en-US" sz="2500" dirty="0" smtClean="0">
              <a:solidFill>
                <a:schemeClr val="bg1"/>
              </a:solidFill>
            </a:endParaRPr>
          </a:p>
          <a:p>
            <a:pPr algn="l">
              <a:lnSpc>
                <a:spcPct val="80000"/>
              </a:lnSpc>
            </a:pPr>
            <a:r>
              <a:rPr lang="en-US" sz="3500" dirty="0" smtClean="0">
                <a:solidFill>
                  <a:schemeClr val="bg1"/>
                </a:solidFill>
              </a:rPr>
              <a:t>Appendix</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157</a:t>
            </a:fld>
            <a:endParaRPr lang="en-US"/>
          </a:p>
        </p:txBody>
      </p:sp>
      <p:pic>
        <p:nvPicPr>
          <p:cNvPr id="7" name="Picture 6"/>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26688594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8000"/>
            <a:extLst>
              <a:ext uri="{BEBA8EAE-BF5A-486C-A8C5-ECC9F3942E4B}">
                <a14:imgProps xmlns:a14="http://schemas.microsoft.com/office/drawing/2010/main">
                  <a14:imgLayer r:embed="rId4">
                    <a14:imgEffect>
                      <a14:backgroundRemoval t="10000" b="97833" l="10000" r="90000"/>
                    </a14:imgEffect>
                    <a14:imgEffect>
                      <a14:saturation sat="0"/>
                    </a14:imgEffect>
                  </a14:imgLayer>
                </a14:imgProps>
              </a:ext>
            </a:extLst>
          </a:blip>
          <a:stretch>
            <a:fillRect/>
          </a:stretch>
        </p:blipFill>
        <p:spPr>
          <a:xfrm>
            <a:off x="2698833" y="-1523"/>
            <a:ext cx="7293856" cy="5470391"/>
          </a:xfrm>
          <a:prstGeom prst="rect">
            <a:avLst/>
          </a:prstGeom>
        </p:spPr>
      </p:pic>
      <p:sp>
        <p:nvSpPr>
          <p:cNvPr id="4" name="Content Placeholder 2"/>
          <p:cNvSpPr txBox="1">
            <a:spLocks/>
          </p:cNvSpPr>
          <p:nvPr/>
        </p:nvSpPr>
        <p:spPr>
          <a:xfrm>
            <a:off x="55167" y="1039813"/>
            <a:ext cx="878975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dirty="0"/>
              <a:t>Suppose that </a:t>
            </a:r>
            <a:r>
              <a:rPr lang="en-US" sz="1800" dirty="0" smtClean="0"/>
              <a:t>70 </a:t>
            </a:r>
            <a:r>
              <a:rPr lang="en-US" sz="1800" dirty="0"/>
              <a:t>out of </a:t>
            </a:r>
            <a:r>
              <a:rPr lang="en-US" sz="1800" dirty="0" smtClean="0"/>
              <a:t>100 </a:t>
            </a:r>
            <a:r>
              <a:rPr lang="en-US" sz="1800" dirty="0"/>
              <a:t>participants completed a task of successfully </a:t>
            </a:r>
            <a:r>
              <a:rPr lang="en-US" sz="1800" dirty="0" smtClean="0"/>
              <a:t>beating the boss. </a:t>
            </a:r>
            <a:r>
              <a:rPr lang="en-CA" sz="1800" dirty="0" smtClean="0"/>
              <a:t>What is the worst case scenario when the game is released (assuming the participants invited are a good </a:t>
            </a:r>
            <a:r>
              <a:rPr lang="en-CA" sz="1800" dirty="0" err="1" smtClean="0"/>
              <a:t>represntation</a:t>
            </a:r>
            <a:r>
              <a:rPr lang="en-CA" sz="1800" dirty="0" smtClean="0"/>
              <a:t> of the population)?</a:t>
            </a:r>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Example</a:t>
            </a:r>
          </a:p>
          <a:p>
            <a:pPr algn="l">
              <a:lnSpc>
                <a:spcPct val="80000"/>
              </a:lnSpc>
            </a:pPr>
            <a:r>
              <a:rPr lang="en-US" sz="3500" dirty="0">
                <a:solidFill>
                  <a:schemeClr val="bg1"/>
                </a:solidFill>
              </a:rPr>
              <a:t>Appendix</a:t>
            </a:r>
          </a:p>
        </p:txBody>
      </p:sp>
      <p:sp>
        <p:nvSpPr>
          <p:cNvPr id="6" name="Slide Number Placeholder 5"/>
          <p:cNvSpPr>
            <a:spLocks noGrp="1"/>
          </p:cNvSpPr>
          <p:nvPr>
            <p:ph type="sldNum" sz="quarter" idx="12"/>
          </p:nvPr>
        </p:nvSpPr>
        <p:spPr/>
        <p:txBody>
          <a:bodyPr/>
          <a:lstStyle/>
          <a:p>
            <a:fld id="{DCB82ED2-ACBB-2046-9075-6288EA005F68}" type="slidenum">
              <a:rPr lang="en-US" smtClean="0"/>
              <a:t>158</a:t>
            </a:fld>
            <a:endParaRPr lang="en-US"/>
          </a:p>
        </p:txBody>
      </p:sp>
      <p:pic>
        <p:nvPicPr>
          <p:cNvPr id="7" name="Picture 6"/>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8123309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4928" y="3252612"/>
            <a:ext cx="1675511" cy="622011"/>
          </a:xfrm>
          <a:prstGeom prst="rect">
            <a:avLst/>
          </a:prstGeom>
        </p:spPr>
      </p:pic>
      <p:sp>
        <p:nvSpPr>
          <p:cNvPr id="4" name="Content Placeholder 2"/>
          <p:cNvSpPr txBox="1">
            <a:spLocks/>
          </p:cNvSpPr>
          <p:nvPr/>
        </p:nvSpPr>
        <p:spPr>
          <a:xfrm>
            <a:off x="-2564" y="1037841"/>
            <a:ext cx="9146564" cy="14288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dirty="0" smtClean="0"/>
              <a:t>The Wald interval method was </a:t>
            </a:r>
            <a:r>
              <a:rPr lang="en-US" sz="1800" dirty="0"/>
              <a:t>d</a:t>
            </a:r>
            <a:r>
              <a:rPr lang="en-US" sz="1800" dirty="0" smtClean="0"/>
              <a:t>eveloped </a:t>
            </a:r>
            <a:r>
              <a:rPr lang="en-US" sz="1800" dirty="0"/>
              <a:t>by </a:t>
            </a:r>
            <a:r>
              <a:rPr lang="en-US" sz="1800" dirty="0" smtClean="0"/>
              <a:t>Laplace about </a:t>
            </a:r>
            <a:r>
              <a:rPr lang="en-US" sz="1800" dirty="0"/>
              <a:t>200 years ago and </a:t>
            </a:r>
            <a:r>
              <a:rPr lang="en-US" sz="1800" dirty="0" smtClean="0"/>
              <a:t>is still </a:t>
            </a:r>
            <a:r>
              <a:rPr lang="en-US" sz="1800" dirty="0"/>
              <a:t>used today. </a:t>
            </a:r>
          </a:p>
          <a:p>
            <a:pPr indent="-285750"/>
            <a:r>
              <a:rPr lang="en-US" sz="1800" dirty="0" smtClean="0"/>
              <a:t>Now known </a:t>
            </a:r>
            <a:r>
              <a:rPr lang="en-US" sz="1800" dirty="0"/>
              <a:t>as the Wald </a:t>
            </a:r>
            <a:r>
              <a:rPr lang="en-US" sz="1800" dirty="0" smtClean="0"/>
              <a:t>interval method after </a:t>
            </a:r>
            <a:r>
              <a:rPr lang="en-US" sz="1800" dirty="0"/>
              <a:t>the 20</a:t>
            </a:r>
            <a:r>
              <a:rPr lang="en-US" sz="1800" baseline="30000" dirty="0"/>
              <a:t>th</a:t>
            </a:r>
            <a:r>
              <a:rPr lang="en-US" sz="1800" dirty="0"/>
              <a:t> century statistician Abraham </a:t>
            </a:r>
            <a:r>
              <a:rPr lang="en-US" sz="1800" dirty="0" smtClean="0"/>
              <a:t>Wald</a:t>
            </a:r>
          </a:p>
          <a:p>
            <a:pPr indent="-285750"/>
            <a:r>
              <a:rPr lang="en-US" sz="1800" dirty="0" smtClean="0">
                <a:solidFill>
                  <a:srgbClr val="7F7F7F"/>
                </a:solidFill>
              </a:rPr>
              <a:t>Works when </a:t>
            </a:r>
            <a:r>
              <a:rPr lang="en-US" sz="1800" i="1" dirty="0" smtClean="0">
                <a:solidFill>
                  <a:srgbClr val="7F7F7F"/>
                </a:solidFill>
              </a:rPr>
              <a:t>n</a:t>
            </a:r>
            <a:r>
              <a:rPr lang="en-US" sz="1800" dirty="0" smtClean="0">
                <a:solidFill>
                  <a:srgbClr val="7F7F7F"/>
                </a:solidFill>
              </a:rPr>
              <a:t> ≥ 100</a:t>
            </a:r>
            <a:endParaRPr lang="en-US" sz="1800" dirty="0" smtClean="0"/>
          </a:p>
          <a:p>
            <a:pPr marL="457200" lvl="1" indent="0">
              <a:buNone/>
            </a:pPr>
            <a:endParaRPr lang="en-US" sz="1800" dirty="0" smtClean="0"/>
          </a:p>
          <a:p>
            <a:pPr marL="457200" lvl="1" indent="0">
              <a:buNone/>
            </a:pPr>
            <a:endParaRPr lang="en-US" sz="1800" dirty="0" smtClean="0"/>
          </a:p>
          <a:p>
            <a:pPr marL="457200" lvl="1" indent="0">
              <a:buNone/>
            </a:pPr>
            <a:endParaRPr lang="en-US" sz="1800" dirty="0" smtClean="0"/>
          </a:p>
          <a:p>
            <a:pPr marL="457200" lvl="1" indent="0">
              <a:buNone/>
            </a:pPr>
            <a:endParaRPr lang="en-US" sz="1800" dirty="0"/>
          </a:p>
          <a:p>
            <a:pPr marL="457200" lvl="1" indent="0">
              <a:buNone/>
            </a:pPr>
            <a:endParaRPr lang="en-US" sz="1800" dirty="0"/>
          </a:p>
        </p:txBody>
      </p:sp>
      <p:sp>
        <p:nvSpPr>
          <p:cNvPr id="9" name="TextBox 8"/>
          <p:cNvSpPr txBox="1"/>
          <p:nvPr/>
        </p:nvSpPr>
        <p:spPr>
          <a:xfrm>
            <a:off x="319804" y="2337919"/>
            <a:ext cx="4083169" cy="3083922"/>
          </a:xfrm>
          <a:prstGeom prst="rect">
            <a:avLst/>
          </a:prstGeom>
          <a:noFill/>
        </p:spPr>
        <p:txBody>
          <a:bodyPr wrap="none" rtlCol="0">
            <a:spAutoFit/>
          </a:bodyPr>
          <a:lstStyle/>
          <a:p>
            <a:pPr marL="285750" indent="-285750">
              <a:lnSpc>
                <a:spcPct val="120000"/>
              </a:lnSpc>
              <a:buFont typeface="Arial"/>
              <a:buChar char="•"/>
            </a:pPr>
            <a:r>
              <a:rPr lang="en-US" dirty="0" smtClean="0"/>
              <a:t>   </a:t>
            </a:r>
            <a:r>
              <a:rPr lang="en-US" dirty="0" smtClean="0">
                <a:solidFill>
                  <a:srgbClr val="7F7F7F"/>
                </a:solidFill>
              </a:rPr>
              <a:t>is the success rate proportion</a:t>
            </a:r>
          </a:p>
          <a:p>
            <a:pPr marL="285750" indent="-285750">
              <a:lnSpc>
                <a:spcPct val="120000"/>
              </a:lnSpc>
              <a:buFont typeface="Arial"/>
              <a:buChar char="•"/>
            </a:pPr>
            <a:r>
              <a:rPr lang="en-US" dirty="0" smtClean="0"/>
              <a:t>           </a:t>
            </a:r>
            <a:r>
              <a:rPr lang="en-US" dirty="0" smtClean="0">
                <a:solidFill>
                  <a:srgbClr val="7F7F7F"/>
                </a:solidFill>
              </a:rPr>
              <a:t>in Excel </a:t>
            </a:r>
            <a:r>
              <a:rPr lang="en-US" sz="1400" dirty="0" smtClean="0">
                <a:solidFill>
                  <a:srgbClr val="7F7F7F"/>
                </a:solidFill>
                <a:latin typeface="Lucida Grande"/>
                <a:ea typeface="Lucida Grande"/>
                <a:cs typeface="Lucida Grande"/>
              </a:rPr>
              <a:t>NORMINV</a:t>
            </a:r>
            <a:r>
              <a:rPr lang="en-US" sz="1400" dirty="0">
                <a:solidFill>
                  <a:srgbClr val="7F7F7F"/>
                </a:solidFill>
                <a:latin typeface="Lucida Grande"/>
                <a:ea typeface="Lucida Grande"/>
                <a:cs typeface="Lucida Grande"/>
              </a:rPr>
              <a:t>(</a:t>
            </a:r>
            <a:r>
              <a:rPr lang="en-US" sz="1400" dirty="0" smtClean="0">
                <a:solidFill>
                  <a:srgbClr val="7F7F7F"/>
                </a:solidFill>
                <a:latin typeface="Lucida Grande"/>
                <a:ea typeface="Lucida Grande"/>
                <a:cs typeface="Lucida Grande"/>
              </a:rPr>
              <a:t>0.975,0,1</a:t>
            </a:r>
            <a:r>
              <a:rPr lang="en-US" sz="1400" dirty="0">
                <a:solidFill>
                  <a:srgbClr val="7F7F7F"/>
                </a:solidFill>
                <a:latin typeface="Lucida Grande"/>
                <a:ea typeface="Lucida Grande"/>
                <a:cs typeface="Lucida Grande"/>
              </a:rPr>
              <a:t>)</a:t>
            </a:r>
            <a:endParaRPr lang="en-US" dirty="0" smtClean="0">
              <a:solidFill>
                <a:srgbClr val="7F7F7F"/>
              </a:solidFill>
            </a:endParaRPr>
          </a:p>
          <a:p>
            <a:pPr marL="285750" indent="-285750">
              <a:lnSpc>
                <a:spcPct val="120000"/>
              </a:lnSpc>
              <a:buFont typeface="Arial"/>
              <a:buChar char="•"/>
            </a:pPr>
            <a:r>
              <a:rPr lang="en-US" dirty="0" smtClean="0"/>
              <a:t>Wald Intervals</a:t>
            </a:r>
          </a:p>
          <a:p>
            <a:pPr marL="285750" indent="-285750">
              <a:lnSpc>
                <a:spcPct val="120000"/>
              </a:lnSpc>
              <a:buFont typeface="Arial"/>
              <a:buChar char="•"/>
            </a:pPr>
            <a:r>
              <a:rPr lang="en-US" dirty="0" smtClean="0"/>
              <a:t>WI  =</a:t>
            </a:r>
          </a:p>
          <a:p>
            <a:pPr>
              <a:lnSpc>
                <a:spcPct val="120000"/>
              </a:lnSpc>
            </a:pPr>
            <a:endParaRPr lang="en-US" sz="100" dirty="0"/>
          </a:p>
          <a:p>
            <a:pPr marL="285750" indent="-285750">
              <a:lnSpc>
                <a:spcPct val="120000"/>
              </a:lnSpc>
              <a:buFont typeface="Arial"/>
              <a:buChar char="•"/>
            </a:pPr>
            <a:r>
              <a:rPr lang="en-US" i="1" dirty="0" smtClean="0">
                <a:solidFill>
                  <a:srgbClr val="7F7F7F"/>
                </a:solidFill>
              </a:rPr>
              <a:t>Success rate proportion = 70%, n = 100</a:t>
            </a:r>
          </a:p>
          <a:p>
            <a:pPr marL="285750" indent="-285750">
              <a:lnSpc>
                <a:spcPct val="120000"/>
              </a:lnSpc>
              <a:buFont typeface="Arial"/>
              <a:buChar char="•"/>
            </a:pPr>
            <a:r>
              <a:rPr lang="en-US" dirty="0" smtClean="0"/>
              <a:t>Wald Intervals =</a:t>
            </a:r>
          </a:p>
          <a:p>
            <a:pPr marL="285750" indent="-285750">
              <a:lnSpc>
                <a:spcPct val="120000"/>
              </a:lnSpc>
              <a:buFont typeface="Arial"/>
              <a:buChar char="•"/>
            </a:pPr>
            <a:endParaRPr lang="en-US" dirty="0" smtClean="0"/>
          </a:p>
          <a:p>
            <a:endParaRPr lang="en-US" dirty="0"/>
          </a:p>
          <a:p>
            <a:endParaRPr lang="en-US" dirty="0"/>
          </a:p>
        </p:txBody>
      </p:sp>
      <p:sp>
        <p:nvSpPr>
          <p:cNvPr id="7"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Wald confidence intervals method</a:t>
            </a:r>
          </a:p>
          <a:p>
            <a:pPr algn="l">
              <a:lnSpc>
                <a:spcPct val="80000"/>
              </a:lnSpc>
            </a:pPr>
            <a:r>
              <a:rPr lang="en-US" sz="3500" dirty="0">
                <a:solidFill>
                  <a:schemeClr val="bg1"/>
                </a:solidFill>
              </a:rPr>
              <a:t>Appendix</a:t>
            </a:r>
          </a:p>
        </p:txBody>
      </p:sp>
      <p:pic>
        <p:nvPicPr>
          <p:cNvPr id="10" name="Picture 9"/>
          <p:cNvPicPr>
            <a:picLocks noChangeAspect="1"/>
          </p:cNvPicPr>
          <p:nvPr/>
        </p:nvPicPr>
        <p:blipFill>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616244" y="2756023"/>
            <a:ext cx="565040" cy="306564"/>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9873" y="4395252"/>
            <a:ext cx="1840256" cy="531503"/>
          </a:xfrm>
          <a:prstGeom prst="rect">
            <a:avLst/>
          </a:prstGeom>
        </p:spPr>
      </p:pic>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l="44775"/>
          <a:stretch/>
        </p:blipFill>
        <p:spPr>
          <a:xfrm>
            <a:off x="2567544" y="4505976"/>
            <a:ext cx="1160418" cy="278105"/>
          </a:xfrm>
          <a:prstGeom prst="rect">
            <a:avLst/>
          </a:prstGeom>
        </p:spPr>
      </p:pic>
      <p:sp>
        <p:nvSpPr>
          <p:cNvPr id="14" name="Rectangle 13"/>
          <p:cNvSpPr/>
          <p:nvPr/>
        </p:nvSpPr>
        <p:spPr>
          <a:xfrm>
            <a:off x="171450" y="2420673"/>
            <a:ext cx="4231523" cy="2526082"/>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7" cstate="screen">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573874" y="2463504"/>
            <a:ext cx="215996" cy="215996"/>
          </a:xfrm>
          <a:prstGeom prst="rect">
            <a:avLst/>
          </a:prstGeom>
        </p:spPr>
      </p:pic>
      <p:grpSp>
        <p:nvGrpSpPr>
          <p:cNvPr id="8" name="Group 7"/>
          <p:cNvGrpSpPr/>
          <p:nvPr/>
        </p:nvGrpSpPr>
        <p:grpSpPr>
          <a:xfrm>
            <a:off x="4549559" y="2695501"/>
            <a:ext cx="2866825" cy="369332"/>
            <a:chOff x="4239559" y="2695501"/>
            <a:chExt cx="2866825" cy="369332"/>
          </a:xfrm>
        </p:grpSpPr>
        <p:sp>
          <p:nvSpPr>
            <p:cNvPr id="15" name="TextBox 14"/>
            <p:cNvSpPr txBox="1"/>
            <p:nvPr/>
          </p:nvSpPr>
          <p:spPr>
            <a:xfrm>
              <a:off x="4638641" y="2695501"/>
              <a:ext cx="2467743" cy="369332"/>
            </a:xfrm>
            <a:prstGeom prst="rect">
              <a:avLst/>
            </a:prstGeom>
            <a:noFill/>
          </p:spPr>
          <p:txBody>
            <a:bodyPr wrap="none" rtlCol="0">
              <a:spAutoFit/>
            </a:bodyPr>
            <a:lstStyle/>
            <a:p>
              <a:r>
                <a:rPr lang="en-US" dirty="0" smtClean="0">
                  <a:solidFill>
                    <a:srgbClr val="7F7F7F"/>
                  </a:solidFill>
                </a:rPr>
                <a:t>@ 95% level of certainty</a:t>
              </a:r>
              <a:endParaRPr lang="en-US" dirty="0">
                <a:solidFill>
                  <a:srgbClr val="7F7F7F"/>
                </a:solidFill>
              </a:endParaRPr>
            </a:p>
          </p:txBody>
        </p:sp>
        <p:cxnSp>
          <p:nvCxnSpPr>
            <p:cNvPr id="5" name="Straight Arrow Connector 4"/>
            <p:cNvCxnSpPr/>
            <p:nvPr/>
          </p:nvCxnSpPr>
          <p:spPr>
            <a:xfrm flipH="1">
              <a:off x="4239559" y="2909859"/>
              <a:ext cx="350563"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DCB82ED2-ACBB-2046-9075-6288EA005F68}" type="slidenum">
              <a:rPr lang="en-US" smtClean="0"/>
              <a:t>159</a:t>
            </a:fld>
            <a:endParaRPr lang="en-US"/>
          </a:p>
        </p:txBody>
      </p:sp>
      <p:pic>
        <p:nvPicPr>
          <p:cNvPr id="18" name="Picture 17"/>
          <p:cNvPicPr>
            <a:picLocks noChangeAspect="1"/>
          </p:cNvPicPr>
          <p:nvPr/>
        </p:nvPicPr>
        <p:blipFill>
          <a:blip r:embed="rId9"/>
          <a:stretch>
            <a:fillRect/>
          </a:stretch>
        </p:blipFill>
        <p:spPr>
          <a:xfrm>
            <a:off x="8335175" y="39460"/>
            <a:ext cx="778588" cy="781083"/>
          </a:xfrm>
          <a:prstGeom prst="rect">
            <a:avLst/>
          </a:prstGeom>
        </p:spPr>
      </p:pic>
    </p:spTree>
    <p:extLst>
      <p:ext uri="{BB962C8B-B14F-4D97-AF65-F5344CB8AC3E}">
        <p14:creationId xmlns:p14="http://schemas.microsoft.com/office/powerpoint/2010/main" val="251184092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5076" y="759086"/>
            <a:ext cx="8910088" cy="2031325"/>
          </a:xfrm>
          <a:prstGeom prst="rect">
            <a:avLst/>
          </a:prstGeom>
          <a:noFill/>
        </p:spPr>
        <p:txBody>
          <a:bodyPr wrap="square" rtlCol="0">
            <a:spAutoFit/>
          </a:bodyPr>
          <a:lstStyle/>
          <a:p>
            <a:pPr marL="285750" indent="-285750">
              <a:buFont typeface="Arial"/>
              <a:buChar char="•"/>
            </a:pPr>
            <a:endParaRPr lang="en-US" dirty="0" smtClean="0"/>
          </a:p>
          <a:p>
            <a:pPr marL="742950" lvl="1" indent="-285750">
              <a:buFont typeface="Arial"/>
              <a:buChar char="•"/>
            </a:pPr>
            <a:r>
              <a:rPr lang="en-US" dirty="0" smtClean="0"/>
              <a:t>Test different controller input for combos on same participants </a:t>
            </a:r>
          </a:p>
          <a:p>
            <a:pPr marL="742950" lvl="1" indent="-285750">
              <a:buFont typeface="Arial"/>
              <a:buChar char="•"/>
            </a:pPr>
            <a:r>
              <a:rPr lang="en-US" dirty="0" smtClean="0"/>
              <a:t>Sequential effect! </a:t>
            </a:r>
          </a:p>
          <a:p>
            <a:pPr marL="742950" lvl="1" indent="-285750">
              <a:buFont typeface="Arial"/>
              <a:buChar char="•"/>
            </a:pPr>
            <a:r>
              <a:rPr lang="en-US" dirty="0" smtClean="0"/>
              <a:t>4  control schemes to test: A, B, C and D</a:t>
            </a:r>
          </a:p>
          <a:p>
            <a:pPr marL="1200150" lvl="2" indent="-285750">
              <a:buFont typeface="Arial"/>
              <a:buChar char="•"/>
            </a:pPr>
            <a:r>
              <a:rPr lang="en-US" dirty="0" smtClean="0"/>
              <a:t>1 X 2 X 3 X 4 = 24 possible permutations</a:t>
            </a:r>
          </a:p>
          <a:p>
            <a:pPr marL="1200150" lvl="2" indent="-285750">
              <a:buFont typeface="Arial"/>
              <a:buChar char="•"/>
            </a:pPr>
            <a:r>
              <a:rPr lang="en-US" dirty="0" smtClean="0"/>
              <a:t>You would need 24 participants</a:t>
            </a:r>
            <a:endParaRPr lang="en-US" dirty="0"/>
          </a:p>
          <a:p>
            <a:pPr marL="742950" lvl="1" indent="-285750">
              <a:buFont typeface="Arial"/>
              <a:buChar char="•"/>
            </a:pPr>
            <a:r>
              <a:rPr lang="en-US" dirty="0" smtClean="0"/>
              <a:t>You may use Latin Square to randomize your design</a:t>
            </a:r>
            <a:endParaRPr lang="en-US" dirty="0"/>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a:solidFill>
                  <a:srgbClr val="FFFFFF"/>
                </a:solidFill>
              </a:rPr>
              <a:t>R</a:t>
            </a:r>
            <a:r>
              <a:rPr lang="en-US" sz="2700" dirty="0" smtClean="0">
                <a:solidFill>
                  <a:srgbClr val="FFFFFF"/>
                </a:solidFill>
              </a:rPr>
              <a:t>andomized block design</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Design</a:t>
            </a:r>
            <a:endParaRPr lang="en-US" sz="3800" dirty="0">
              <a:solidFill>
                <a:srgbClr val="FFFFF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16</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867318917"/>
              </p:ext>
            </p:extLst>
          </p:nvPr>
        </p:nvGraphicFramePr>
        <p:xfrm>
          <a:off x="408044" y="3073078"/>
          <a:ext cx="4399960" cy="1763368"/>
        </p:xfrm>
        <a:graphic>
          <a:graphicData uri="http://schemas.openxmlformats.org/drawingml/2006/table">
            <a:tbl>
              <a:tblPr firstRow="1" bandRow="1">
                <a:tableStyleId>{073A0DAA-6AF3-43AB-8588-CEC1D06C72B9}</a:tableStyleId>
              </a:tblPr>
              <a:tblGrid>
                <a:gridCol w="879992">
                  <a:extLst>
                    <a:ext uri="{9D8B030D-6E8A-4147-A177-3AD203B41FA5}">
                      <a16:colId xmlns:a16="http://schemas.microsoft.com/office/drawing/2014/main" xmlns="" val="20000"/>
                    </a:ext>
                  </a:extLst>
                </a:gridCol>
                <a:gridCol w="879992">
                  <a:extLst>
                    <a:ext uri="{9D8B030D-6E8A-4147-A177-3AD203B41FA5}">
                      <a16:colId xmlns:a16="http://schemas.microsoft.com/office/drawing/2014/main" xmlns="" val="20001"/>
                    </a:ext>
                  </a:extLst>
                </a:gridCol>
                <a:gridCol w="879992">
                  <a:extLst>
                    <a:ext uri="{9D8B030D-6E8A-4147-A177-3AD203B41FA5}">
                      <a16:colId xmlns:a16="http://schemas.microsoft.com/office/drawing/2014/main" xmlns="" val="20002"/>
                    </a:ext>
                  </a:extLst>
                </a:gridCol>
                <a:gridCol w="879992">
                  <a:extLst>
                    <a:ext uri="{9D8B030D-6E8A-4147-A177-3AD203B41FA5}">
                      <a16:colId xmlns:a16="http://schemas.microsoft.com/office/drawing/2014/main" xmlns="" val="20003"/>
                    </a:ext>
                  </a:extLst>
                </a:gridCol>
                <a:gridCol w="879992">
                  <a:extLst>
                    <a:ext uri="{9D8B030D-6E8A-4147-A177-3AD203B41FA5}">
                      <a16:colId xmlns:a16="http://schemas.microsoft.com/office/drawing/2014/main" xmlns="" val="20004"/>
                    </a:ext>
                  </a:extLst>
                </a:gridCol>
              </a:tblGrid>
              <a:tr h="358172">
                <a:tc>
                  <a:txBody>
                    <a:bodyPr/>
                    <a:lstStyle/>
                    <a:p>
                      <a:pPr algn="ctr">
                        <a:lnSpc>
                          <a:spcPct val="80000"/>
                        </a:lnSpc>
                      </a:pPr>
                      <a:r>
                        <a:rPr lang="en-US" sz="1600" dirty="0" err="1" smtClean="0"/>
                        <a:t>Seq</a:t>
                      </a:r>
                      <a:r>
                        <a:rPr lang="en-US" sz="1600" baseline="0" dirty="0" smtClean="0"/>
                        <a:t> </a:t>
                      </a:r>
                      <a:r>
                        <a:rPr lang="en-US" sz="1600" dirty="0" smtClean="0"/>
                        <a:t>#</a:t>
                      </a:r>
                      <a:endParaRPr lang="en-US" sz="1600" dirty="0"/>
                    </a:p>
                  </a:txBody>
                  <a:tcPr anchor="ctr"/>
                </a:tc>
                <a:tc>
                  <a:txBody>
                    <a:bodyPr/>
                    <a:lstStyle/>
                    <a:p>
                      <a:pPr algn="ctr">
                        <a:lnSpc>
                          <a:spcPct val="80000"/>
                        </a:lnSpc>
                      </a:pPr>
                      <a:r>
                        <a:rPr lang="en-US" sz="1600" dirty="0" smtClean="0"/>
                        <a:t>1</a:t>
                      </a:r>
                      <a:endParaRPr lang="en-US" sz="1600" dirty="0"/>
                    </a:p>
                  </a:txBody>
                  <a:tcPr anchor="ctr"/>
                </a:tc>
                <a:tc>
                  <a:txBody>
                    <a:bodyPr/>
                    <a:lstStyle/>
                    <a:p>
                      <a:pPr algn="ctr">
                        <a:lnSpc>
                          <a:spcPct val="80000"/>
                        </a:lnSpc>
                      </a:pPr>
                      <a:r>
                        <a:rPr lang="en-US" sz="1600" dirty="0" smtClean="0"/>
                        <a:t>2</a:t>
                      </a:r>
                      <a:endParaRPr lang="en-US" sz="1600" dirty="0"/>
                    </a:p>
                  </a:txBody>
                  <a:tcPr anchor="ctr"/>
                </a:tc>
                <a:tc>
                  <a:txBody>
                    <a:bodyPr/>
                    <a:lstStyle/>
                    <a:p>
                      <a:pPr algn="ctr">
                        <a:lnSpc>
                          <a:spcPct val="80000"/>
                        </a:lnSpc>
                      </a:pPr>
                      <a:r>
                        <a:rPr lang="en-US" sz="1600" dirty="0" smtClean="0"/>
                        <a:t>3</a:t>
                      </a:r>
                      <a:endParaRPr lang="en-US" sz="1600" dirty="0"/>
                    </a:p>
                  </a:txBody>
                  <a:tcPr anchor="ctr"/>
                </a:tc>
                <a:tc>
                  <a:txBody>
                    <a:bodyPr/>
                    <a:lstStyle/>
                    <a:p>
                      <a:pPr algn="ctr">
                        <a:lnSpc>
                          <a:spcPct val="80000"/>
                        </a:lnSpc>
                      </a:pPr>
                      <a:r>
                        <a:rPr lang="en-US" sz="1600" dirty="0" smtClean="0"/>
                        <a:t>4</a:t>
                      </a:r>
                      <a:endParaRPr lang="en-US" sz="1600" dirty="0"/>
                    </a:p>
                  </a:txBody>
                  <a:tcPr anchor="ctr"/>
                </a:tc>
                <a:extLst>
                  <a:ext uri="{0D108BD9-81ED-4DB2-BD59-A6C34878D82A}">
                    <a16:rowId xmlns:a16="http://schemas.microsoft.com/office/drawing/2014/main" xmlns="" val="10000"/>
                  </a:ext>
                </a:extLst>
              </a:tr>
              <a:tr h="351299">
                <a:tc>
                  <a:txBody>
                    <a:bodyPr/>
                    <a:lstStyle/>
                    <a:p>
                      <a:pPr>
                        <a:lnSpc>
                          <a:spcPct val="80000"/>
                        </a:lnSpc>
                      </a:pPr>
                      <a:r>
                        <a:rPr lang="en-US" sz="1600" dirty="0" smtClean="0"/>
                        <a:t>Group 1</a:t>
                      </a:r>
                      <a:endParaRPr lang="en-US" sz="1600" dirty="0"/>
                    </a:p>
                  </a:txBody>
                  <a:tcPr anchor="ctr"/>
                </a:tc>
                <a:tc>
                  <a:txBody>
                    <a:bodyPr/>
                    <a:lstStyle/>
                    <a:p>
                      <a:pPr algn="ctr">
                        <a:lnSpc>
                          <a:spcPct val="80000"/>
                        </a:lnSpc>
                      </a:pPr>
                      <a:r>
                        <a:rPr lang="en-US" sz="1600" dirty="0" smtClean="0">
                          <a:solidFill>
                            <a:schemeClr val="tx1"/>
                          </a:solidFill>
                        </a:rPr>
                        <a:t>A</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B</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C</a:t>
                      </a:r>
                      <a:endParaRPr lang="en-US" sz="1600" dirty="0">
                        <a:solidFill>
                          <a:schemeClr val="tx1"/>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D</a:t>
                      </a:r>
                    </a:p>
                  </a:txBody>
                  <a:tcPr anchor="ctr"/>
                </a:tc>
                <a:extLst>
                  <a:ext uri="{0D108BD9-81ED-4DB2-BD59-A6C34878D82A}">
                    <a16:rowId xmlns:a16="http://schemas.microsoft.com/office/drawing/2014/main" xmlns="" val="10001"/>
                  </a:ext>
                </a:extLst>
              </a:tr>
              <a:tr h="351299">
                <a:tc>
                  <a:txBody>
                    <a:bodyPr/>
                    <a:lstStyle/>
                    <a:p>
                      <a:pPr>
                        <a:lnSpc>
                          <a:spcPct val="80000"/>
                        </a:lnSpc>
                      </a:pPr>
                      <a:r>
                        <a:rPr lang="en-US" sz="1600" dirty="0" smtClean="0"/>
                        <a:t>Group 2</a:t>
                      </a:r>
                      <a:endParaRPr lang="en-US" sz="1600" dirty="0"/>
                    </a:p>
                  </a:txBody>
                  <a:tcPr anchor="ctr"/>
                </a:tc>
                <a:tc>
                  <a:txBody>
                    <a:bodyPr/>
                    <a:lstStyle/>
                    <a:p>
                      <a:pPr algn="ctr">
                        <a:lnSpc>
                          <a:spcPct val="80000"/>
                        </a:lnSpc>
                      </a:pPr>
                      <a:r>
                        <a:rPr lang="en-US" sz="1600" dirty="0" smtClean="0">
                          <a:solidFill>
                            <a:schemeClr val="tx1"/>
                          </a:solidFill>
                        </a:rPr>
                        <a:t>B</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C</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D</a:t>
                      </a:r>
                      <a:endParaRPr lang="en-US" sz="1600" dirty="0">
                        <a:solidFill>
                          <a:schemeClr val="tx1"/>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A</a:t>
                      </a:r>
                    </a:p>
                  </a:txBody>
                  <a:tcPr anchor="ctr"/>
                </a:tc>
                <a:extLst>
                  <a:ext uri="{0D108BD9-81ED-4DB2-BD59-A6C34878D82A}">
                    <a16:rowId xmlns:a16="http://schemas.microsoft.com/office/drawing/2014/main" xmlns="" val="10002"/>
                  </a:ext>
                </a:extLst>
              </a:tr>
              <a:tr h="351299">
                <a:tc>
                  <a:txBody>
                    <a:bodyPr/>
                    <a:lstStyle/>
                    <a:p>
                      <a:pPr>
                        <a:lnSpc>
                          <a:spcPct val="80000"/>
                        </a:lnSpc>
                      </a:pPr>
                      <a:r>
                        <a:rPr lang="en-US" sz="1600" dirty="0" smtClean="0"/>
                        <a:t>Group 3</a:t>
                      </a:r>
                      <a:endParaRPr lang="en-US" sz="1600" dirty="0"/>
                    </a:p>
                  </a:txBody>
                  <a:tcPr anchor="ctr"/>
                </a:tc>
                <a:tc>
                  <a:txBody>
                    <a:bodyPr/>
                    <a:lstStyle/>
                    <a:p>
                      <a:pPr algn="ctr">
                        <a:lnSpc>
                          <a:spcPct val="80000"/>
                        </a:lnSpc>
                      </a:pPr>
                      <a:r>
                        <a:rPr lang="en-US" sz="1600" dirty="0" smtClean="0">
                          <a:solidFill>
                            <a:schemeClr val="tx1"/>
                          </a:solidFill>
                        </a:rPr>
                        <a:t>C</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D</a:t>
                      </a:r>
                      <a:endParaRPr lang="en-US" sz="1600" dirty="0">
                        <a:solidFill>
                          <a:schemeClr val="tx1"/>
                        </a:solidFill>
                      </a:endParaRPr>
                    </a:p>
                  </a:txBody>
                  <a:tcPr anchor="ctr"/>
                </a:tc>
                <a:tc>
                  <a:txBody>
                    <a:bodyPr/>
                    <a:lstStyle/>
                    <a:p>
                      <a:pPr algn="ctr">
                        <a:lnSpc>
                          <a:spcPct val="80000"/>
                        </a:lnSpc>
                      </a:pPr>
                      <a:r>
                        <a:rPr lang="en-US" sz="1600" dirty="0" smtClean="0">
                          <a:solidFill>
                            <a:schemeClr val="tx1"/>
                          </a:solidFill>
                        </a:rPr>
                        <a:t>A</a:t>
                      </a:r>
                      <a:endParaRPr lang="en-US" sz="1600" dirty="0">
                        <a:solidFill>
                          <a:schemeClr val="tx1"/>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B</a:t>
                      </a:r>
                    </a:p>
                  </a:txBody>
                  <a:tcPr anchor="ctr"/>
                </a:tc>
                <a:extLst>
                  <a:ext uri="{0D108BD9-81ED-4DB2-BD59-A6C34878D82A}">
                    <a16:rowId xmlns:a16="http://schemas.microsoft.com/office/drawing/2014/main" xmlns="" val="10003"/>
                  </a:ext>
                </a:extLst>
              </a:tr>
              <a:tr h="351299">
                <a:tc>
                  <a:txBody>
                    <a:bodyPr/>
                    <a:lstStyle/>
                    <a:p>
                      <a:pPr>
                        <a:lnSpc>
                          <a:spcPct val="80000"/>
                        </a:lnSpc>
                      </a:pPr>
                      <a:r>
                        <a:rPr lang="en-US" sz="1600" dirty="0" smtClean="0"/>
                        <a:t>Group 4</a:t>
                      </a:r>
                      <a:endParaRPr lang="en-US" sz="1600" dirty="0"/>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D</a:t>
                      </a: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A</a:t>
                      </a: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600" dirty="0" smtClean="0">
                          <a:solidFill>
                            <a:schemeClr val="tx1"/>
                          </a:solidFill>
                        </a:rPr>
                        <a:t>B</a:t>
                      </a:r>
                    </a:p>
                  </a:txBody>
                  <a:tcPr anchor="ctr"/>
                </a:tc>
                <a:tc>
                  <a:txBody>
                    <a:bodyPr/>
                    <a:lstStyle/>
                    <a:p>
                      <a:pPr algn="ctr">
                        <a:lnSpc>
                          <a:spcPct val="80000"/>
                        </a:lnSpc>
                      </a:pPr>
                      <a:r>
                        <a:rPr lang="en-US" sz="1600" dirty="0" smtClean="0">
                          <a:solidFill>
                            <a:schemeClr val="tx1"/>
                          </a:solidFill>
                        </a:rPr>
                        <a:t>C</a:t>
                      </a:r>
                      <a:endParaRPr lang="en-US" sz="1600" dirty="0">
                        <a:solidFill>
                          <a:schemeClr val="tx1"/>
                        </a:solidFill>
                      </a:endParaRPr>
                    </a:p>
                  </a:txBody>
                  <a:tcPr anchor="ctr"/>
                </a:tc>
                <a:extLst>
                  <a:ext uri="{0D108BD9-81ED-4DB2-BD59-A6C34878D82A}">
                    <a16:rowId xmlns:a16="http://schemas.microsoft.com/office/drawing/2014/main" xmlns="" val="10004"/>
                  </a:ext>
                </a:extLst>
              </a:tr>
            </a:tbl>
          </a:graphicData>
        </a:graphic>
      </p:graphicFrame>
    </p:spTree>
    <p:custDataLst>
      <p:tags r:id="rId1"/>
    </p:custDataLst>
    <p:extLst>
      <p:ext uri="{BB962C8B-B14F-4D97-AF65-F5344CB8AC3E}">
        <p14:creationId xmlns:p14="http://schemas.microsoft.com/office/powerpoint/2010/main" val="3123462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5638" y="1763225"/>
            <a:ext cx="5827236" cy="3416320"/>
          </a:xfrm>
          <a:prstGeom prst="rect">
            <a:avLst/>
          </a:prstGeom>
          <a:noFill/>
        </p:spPr>
        <p:txBody>
          <a:bodyPr wrap="none" rtlCol="0">
            <a:spAutoFit/>
          </a:bodyPr>
          <a:lstStyle/>
          <a:p>
            <a:pPr marL="285750" indent="-285750">
              <a:buFont typeface="Arial"/>
              <a:buChar char="•"/>
            </a:pPr>
            <a:r>
              <a:rPr lang="en-US" i="1" dirty="0">
                <a:solidFill>
                  <a:schemeClr val="tx1">
                    <a:lumMod val="50000"/>
                    <a:lumOff val="50000"/>
                  </a:schemeClr>
                </a:solidFill>
              </a:rPr>
              <a:t>x</a:t>
            </a:r>
            <a:r>
              <a:rPr lang="en-US" dirty="0">
                <a:solidFill>
                  <a:schemeClr val="tx1">
                    <a:lumMod val="50000"/>
                    <a:lumOff val="50000"/>
                  </a:schemeClr>
                </a:solidFill>
              </a:rPr>
              <a:t>: </a:t>
            </a:r>
            <a:r>
              <a:rPr lang="en-US" dirty="0" smtClean="0">
                <a:solidFill>
                  <a:schemeClr val="tx1">
                    <a:lumMod val="50000"/>
                    <a:lumOff val="50000"/>
                  </a:schemeClr>
                </a:solidFill>
              </a:rPr>
              <a:t>number of successes</a:t>
            </a:r>
          </a:p>
          <a:p>
            <a:pPr marL="285750" indent="-285750">
              <a:buFont typeface="Arial"/>
              <a:buChar char="•"/>
            </a:pPr>
            <a:r>
              <a:rPr lang="en-US" i="1" dirty="0" smtClean="0">
                <a:solidFill>
                  <a:schemeClr val="tx1">
                    <a:lumMod val="50000"/>
                    <a:lumOff val="50000"/>
                  </a:schemeClr>
                </a:solidFill>
              </a:rPr>
              <a:t>n</a:t>
            </a:r>
            <a:r>
              <a:rPr lang="en-US" dirty="0" smtClean="0">
                <a:solidFill>
                  <a:schemeClr val="tx1">
                    <a:lumMod val="50000"/>
                    <a:lumOff val="50000"/>
                  </a:schemeClr>
                </a:solidFill>
              </a:rPr>
              <a:t>: number of participants</a:t>
            </a:r>
            <a:endParaRPr lang="en-US" dirty="0">
              <a:solidFill>
                <a:schemeClr val="tx1">
                  <a:lumMod val="50000"/>
                  <a:lumOff val="50000"/>
                </a:schemeClr>
              </a:solidFill>
            </a:endParaRPr>
          </a:p>
          <a:p>
            <a:pPr marL="285750" indent="-285750">
              <a:buFont typeface="Arial"/>
              <a:buChar char="•"/>
            </a:pPr>
            <a:r>
              <a:rPr lang="en-US" i="1" dirty="0" smtClean="0">
                <a:solidFill>
                  <a:schemeClr val="tx1">
                    <a:lumMod val="50000"/>
                    <a:lumOff val="50000"/>
                  </a:schemeClr>
                </a:solidFill>
              </a:rPr>
              <a:t>z</a:t>
            </a:r>
            <a:r>
              <a:rPr lang="en-US" dirty="0" smtClean="0">
                <a:solidFill>
                  <a:schemeClr val="tx1">
                    <a:lumMod val="50000"/>
                    <a:lumOff val="50000"/>
                  </a:schemeClr>
                </a:solidFill>
              </a:rPr>
              <a:t>: z-score is the number of SD at a given level of certainty</a:t>
            </a:r>
            <a:endParaRPr lang="en-US" dirty="0" smtClean="0"/>
          </a:p>
          <a:p>
            <a:pPr marL="285750" indent="-285750">
              <a:buFont typeface="Arial"/>
              <a:buChar char="•"/>
            </a:pPr>
            <a:r>
              <a:rPr lang="en-US" dirty="0" smtClean="0"/>
              <a:t>Preparation step:</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endParaRPr lang="en-US" dirty="0" smtClean="0"/>
          </a:p>
          <a:p>
            <a:pPr marL="285750" indent="-285750">
              <a:buFont typeface="Arial"/>
              <a:buChar char="•"/>
            </a:pPr>
            <a:r>
              <a:rPr lang="en-US" dirty="0" smtClean="0"/>
              <a:t>Calculate the Wilson interval =</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p:txBody>
      </p:sp>
      <p:sp>
        <p:nvSpPr>
          <p:cNvPr id="4" name="Content Placeholder 2"/>
          <p:cNvSpPr txBox="1">
            <a:spLocks/>
          </p:cNvSpPr>
          <p:nvPr/>
        </p:nvSpPr>
        <p:spPr>
          <a:xfrm>
            <a:off x="0" y="1026687"/>
            <a:ext cx="8229600" cy="10837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dirty="0" smtClean="0"/>
              <a:t>The adjusted-Wald Interval works with groups of all sizes. It’s known as the Wilson method. </a:t>
            </a:r>
            <a:r>
              <a:rPr lang="en-US" sz="1800" dirty="0"/>
              <a:t>L</a:t>
            </a:r>
            <a:r>
              <a:rPr lang="en-US" sz="1800" dirty="0" smtClean="0"/>
              <a:t>ike the Wald method, but a preparation step is needed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702" y="4266452"/>
            <a:ext cx="2351423" cy="540162"/>
          </a:xfrm>
          <a:prstGeom prst="rect">
            <a:avLst/>
          </a:prstGeom>
        </p:spPr>
      </p:pic>
      <p:sp>
        <p:nvSpPr>
          <p:cNvPr id="10"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Wilson </a:t>
            </a:r>
            <a:r>
              <a:rPr lang="en-US" sz="2500" dirty="0" err="1" smtClean="0">
                <a:solidFill>
                  <a:schemeClr val="bg1"/>
                </a:solidFill>
              </a:rPr>
              <a:t>confindence</a:t>
            </a:r>
            <a:r>
              <a:rPr lang="en-US" sz="2500" dirty="0" smtClean="0">
                <a:solidFill>
                  <a:schemeClr val="bg1"/>
                </a:solidFill>
              </a:rPr>
              <a:t> intervals method</a:t>
            </a:r>
          </a:p>
          <a:p>
            <a:pPr algn="l">
              <a:lnSpc>
                <a:spcPct val="80000"/>
              </a:lnSpc>
            </a:pPr>
            <a:r>
              <a:rPr lang="en-US" sz="3500" dirty="0">
                <a:solidFill>
                  <a:schemeClr val="bg1"/>
                </a:solidFill>
              </a:rPr>
              <a:t>Appendix</a:t>
            </a:r>
          </a:p>
        </p:txBody>
      </p:sp>
      <p:pic>
        <p:nvPicPr>
          <p:cNvPr id="11" name="Picture 10"/>
          <p:cNvPicPr>
            <a:picLocks noChangeAspect="1"/>
          </p:cNvPicPr>
          <p:nvPr/>
        </p:nvPicPr>
        <p:blipFill>
          <a:blip r:embed="rId3"/>
          <a:stretch>
            <a:fillRect/>
          </a:stretch>
        </p:blipFill>
        <p:spPr>
          <a:xfrm>
            <a:off x="672977" y="2942503"/>
            <a:ext cx="1420001" cy="360000"/>
          </a:xfrm>
          <a:prstGeom prst="rect">
            <a:avLst/>
          </a:prstGeom>
        </p:spPr>
      </p:pic>
      <p:pic>
        <p:nvPicPr>
          <p:cNvPr id="12" name="Picture 11"/>
          <p:cNvPicPr>
            <a:picLocks noChangeAspect="1"/>
          </p:cNvPicPr>
          <p:nvPr/>
        </p:nvPicPr>
        <p:blipFill>
          <a:blip r:embed="rId4"/>
          <a:stretch>
            <a:fillRect/>
          </a:stretch>
        </p:blipFill>
        <p:spPr>
          <a:xfrm>
            <a:off x="645564" y="3266013"/>
            <a:ext cx="1237304" cy="612000"/>
          </a:xfrm>
          <a:prstGeom prst="rect">
            <a:avLst/>
          </a:prstGeom>
        </p:spPr>
      </p:pic>
      <p:sp>
        <p:nvSpPr>
          <p:cNvPr id="13" name="Rectangle 12"/>
          <p:cNvSpPr/>
          <p:nvPr/>
        </p:nvSpPr>
        <p:spPr>
          <a:xfrm>
            <a:off x="186866" y="1790630"/>
            <a:ext cx="6117766" cy="3170152"/>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CB82ED2-ACBB-2046-9075-6288EA005F68}" type="slidenum">
              <a:rPr lang="en-US" smtClean="0"/>
              <a:t>160</a:t>
            </a:fld>
            <a:endParaRPr lang="en-US"/>
          </a:p>
        </p:txBody>
      </p:sp>
      <p:sp>
        <p:nvSpPr>
          <p:cNvPr id="14" name="Rectangle 13"/>
          <p:cNvSpPr/>
          <p:nvPr/>
        </p:nvSpPr>
        <p:spPr>
          <a:xfrm>
            <a:off x="4035549" y="1077891"/>
            <a:ext cx="1741228" cy="320459"/>
          </a:xfrm>
          <a:prstGeom prst="rect">
            <a:avLst/>
          </a:prstGeom>
          <a:no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15357489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81" y="1047152"/>
            <a:ext cx="8660755" cy="10175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dirty="0" smtClean="0"/>
              <a:t>Suppose that </a:t>
            </a:r>
            <a:r>
              <a:rPr lang="en-US" sz="1800" dirty="0"/>
              <a:t>7 out of 10 participants completed a task </a:t>
            </a:r>
            <a:r>
              <a:rPr lang="en-US" sz="1800" dirty="0" smtClean="0"/>
              <a:t>of</a:t>
            </a:r>
            <a:r>
              <a:rPr lang="en-US" sz="1800" dirty="0"/>
              <a:t> </a:t>
            </a:r>
            <a:r>
              <a:rPr lang="en-US" sz="1800" dirty="0" smtClean="0"/>
              <a:t>successfully using a combo after trying for 30 seconds or less. </a:t>
            </a:r>
            <a:r>
              <a:rPr lang="is-IS" sz="1800" dirty="0" smtClean="0"/>
              <a:t>What’s </a:t>
            </a:r>
            <a:r>
              <a:rPr lang="is-IS" sz="1800" dirty="0"/>
              <a:t>the confidence </a:t>
            </a:r>
            <a:r>
              <a:rPr lang="is-IS" sz="1800" dirty="0" smtClean="0"/>
              <a:t>interval of the success rate</a:t>
            </a:r>
            <a:r>
              <a:rPr lang="is-IS" sz="1800" dirty="0"/>
              <a:t> </a:t>
            </a:r>
            <a:r>
              <a:rPr lang="is-IS" sz="1800" dirty="0" smtClean="0"/>
              <a:t>(</a:t>
            </a:r>
            <a:r>
              <a:rPr lang="en-US" sz="1800" dirty="0" smtClean="0"/>
              <a:t>@ </a:t>
            </a:r>
            <a:r>
              <a:rPr lang="en-US" sz="1800" dirty="0"/>
              <a:t>95% level of </a:t>
            </a:r>
            <a:r>
              <a:rPr lang="en-US" sz="1800" dirty="0" smtClean="0"/>
              <a:t>certainty)?</a:t>
            </a:r>
          </a:p>
          <a:p>
            <a:endParaRPr lang="en-US" sz="1800" dirty="0"/>
          </a:p>
          <a:p>
            <a:endParaRPr lang="en-US" sz="1800" dirty="0"/>
          </a:p>
          <a:p>
            <a:pPr marL="457200" lvl="1" indent="0">
              <a:buNone/>
            </a:pPr>
            <a:endParaRPr lang="en-US" sz="1800" dirty="0"/>
          </a:p>
          <a:p>
            <a:pPr marL="514350" indent="-457200"/>
            <a:endParaRPr lang="is-I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Wilson intervals method  – Example</a:t>
            </a:r>
          </a:p>
          <a:p>
            <a:pPr algn="l">
              <a:lnSpc>
                <a:spcPct val="80000"/>
              </a:lnSpc>
            </a:pPr>
            <a:r>
              <a:rPr lang="en-US" sz="3500" dirty="0">
                <a:solidFill>
                  <a:schemeClr val="bg1"/>
                </a:solidFill>
              </a:rPr>
              <a:t>Appendix</a:t>
            </a:r>
          </a:p>
        </p:txBody>
      </p:sp>
      <p:sp>
        <p:nvSpPr>
          <p:cNvPr id="6" name="Rectangle 5"/>
          <p:cNvSpPr/>
          <p:nvPr/>
        </p:nvSpPr>
        <p:spPr>
          <a:xfrm>
            <a:off x="348926" y="1949093"/>
            <a:ext cx="4572000" cy="830997"/>
          </a:xfrm>
          <a:prstGeom prst="rect">
            <a:avLst/>
          </a:prstGeom>
        </p:spPr>
        <p:txBody>
          <a:bodyPr>
            <a:spAutoFit/>
          </a:bodyPr>
          <a:lstStyle/>
          <a:p>
            <a:pPr marL="285750" indent="-285750">
              <a:buFont typeface="Arial"/>
              <a:buChar char="•"/>
            </a:pPr>
            <a:r>
              <a:rPr lang="en-US" sz="1600" i="1" dirty="0">
                <a:solidFill>
                  <a:schemeClr val="tx1">
                    <a:lumMod val="50000"/>
                    <a:lumOff val="50000"/>
                  </a:schemeClr>
                </a:solidFill>
              </a:rPr>
              <a:t>x</a:t>
            </a:r>
            <a:r>
              <a:rPr lang="en-US" sz="1600" dirty="0" smtClean="0">
                <a:solidFill>
                  <a:schemeClr val="tx1">
                    <a:lumMod val="50000"/>
                    <a:lumOff val="50000"/>
                  </a:schemeClr>
                </a:solidFill>
              </a:rPr>
              <a:t> = 7</a:t>
            </a:r>
            <a:endParaRPr lang="en-US" sz="1600" dirty="0">
              <a:solidFill>
                <a:schemeClr val="tx1">
                  <a:lumMod val="50000"/>
                  <a:lumOff val="50000"/>
                </a:schemeClr>
              </a:solidFill>
            </a:endParaRPr>
          </a:p>
          <a:p>
            <a:pPr marL="285750" indent="-285750">
              <a:buFont typeface="Arial"/>
              <a:buChar char="•"/>
            </a:pPr>
            <a:r>
              <a:rPr lang="en-US" sz="1600" i="1" dirty="0" smtClean="0">
                <a:solidFill>
                  <a:schemeClr val="tx1">
                    <a:lumMod val="50000"/>
                    <a:lumOff val="50000"/>
                  </a:schemeClr>
                </a:solidFill>
              </a:rPr>
              <a:t>n</a:t>
            </a:r>
            <a:r>
              <a:rPr lang="en-US" sz="1600" dirty="0" smtClean="0">
                <a:solidFill>
                  <a:schemeClr val="tx1">
                    <a:lumMod val="50000"/>
                    <a:lumOff val="50000"/>
                  </a:schemeClr>
                </a:solidFill>
              </a:rPr>
              <a:t> = 10</a:t>
            </a:r>
            <a:endParaRPr lang="en-US" sz="1600" dirty="0">
              <a:solidFill>
                <a:schemeClr val="tx1">
                  <a:lumMod val="50000"/>
                  <a:lumOff val="50000"/>
                </a:schemeClr>
              </a:solidFill>
            </a:endParaRPr>
          </a:p>
          <a:p>
            <a:pPr marL="285750" indent="-285750">
              <a:buFont typeface="Arial"/>
              <a:buChar char="•"/>
            </a:pPr>
            <a:r>
              <a:rPr lang="en-US" sz="1600" i="1" dirty="0" smtClean="0">
                <a:solidFill>
                  <a:schemeClr val="tx1">
                    <a:lumMod val="50000"/>
                    <a:lumOff val="50000"/>
                  </a:schemeClr>
                </a:solidFill>
              </a:rPr>
              <a:t>z</a:t>
            </a:r>
            <a:r>
              <a:rPr lang="en-US" sz="1600" dirty="0">
                <a:solidFill>
                  <a:schemeClr val="tx1">
                    <a:lumMod val="50000"/>
                    <a:lumOff val="50000"/>
                  </a:schemeClr>
                </a:solidFill>
              </a:rPr>
              <a:t> </a:t>
            </a:r>
            <a:r>
              <a:rPr lang="en-US" sz="1600" dirty="0" smtClean="0">
                <a:solidFill>
                  <a:schemeClr val="tx1">
                    <a:lumMod val="50000"/>
                    <a:lumOff val="50000"/>
                  </a:schemeClr>
                </a:solidFill>
              </a:rPr>
              <a:t>= 1.96</a:t>
            </a:r>
            <a:endParaRPr lang="en-US" sz="1600"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094" y="2895913"/>
            <a:ext cx="1266237" cy="321017"/>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1767" y="2895913"/>
            <a:ext cx="2633125" cy="28799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409" y="3359289"/>
            <a:ext cx="1091738" cy="540000"/>
          </a:xfrm>
          <a:prstGeom prst="rect">
            <a:avLst/>
          </a:prstGeom>
        </p:spPr>
      </p:pic>
      <p:pic>
        <p:nvPicPr>
          <p:cNvPr id="10" name="Picture 9"/>
          <p:cNvPicPr>
            <a:picLocks noChangeAspect="1"/>
          </p:cNvPicPr>
          <p:nvPr/>
        </p:nvPicPr>
        <p:blipFill>
          <a:blip r:embed="rId5"/>
          <a:stretch>
            <a:fillRect/>
          </a:stretch>
        </p:blipFill>
        <p:spPr>
          <a:xfrm>
            <a:off x="3193494" y="3313609"/>
            <a:ext cx="3761994" cy="683999"/>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1233" y="4200467"/>
            <a:ext cx="2351423" cy="540162"/>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11769" y="4054291"/>
            <a:ext cx="4449662" cy="687346"/>
          </a:xfrm>
          <a:prstGeom prst="rect">
            <a:avLst/>
          </a:prstGeom>
        </p:spPr>
      </p:pic>
      <p:sp>
        <p:nvSpPr>
          <p:cNvPr id="14" name="Rectangle 13"/>
          <p:cNvSpPr/>
          <p:nvPr/>
        </p:nvSpPr>
        <p:spPr>
          <a:xfrm>
            <a:off x="186866" y="2802006"/>
            <a:ext cx="7570572" cy="414924"/>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6866" y="3317126"/>
            <a:ext cx="7570572" cy="680481"/>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86865" y="4090766"/>
            <a:ext cx="7570573" cy="680481"/>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CB82ED2-ACBB-2046-9075-6288EA005F68}" type="slidenum">
              <a:rPr lang="en-US" smtClean="0"/>
              <a:t>161</a:t>
            </a:fld>
            <a:endParaRPr lang="en-US"/>
          </a:p>
        </p:txBody>
      </p:sp>
      <p:pic>
        <p:nvPicPr>
          <p:cNvPr id="17" name="Picture 16"/>
          <p:cNvPicPr>
            <a:picLocks noChangeAspect="1"/>
          </p:cNvPicPr>
          <p:nvPr/>
        </p:nvPicPr>
        <p:blipFill>
          <a:blip r:embed="rId8"/>
          <a:stretch>
            <a:fillRect/>
          </a:stretch>
        </p:blipFill>
        <p:spPr>
          <a:xfrm>
            <a:off x="8335175" y="39460"/>
            <a:ext cx="778588" cy="781083"/>
          </a:xfrm>
          <a:prstGeom prst="rect">
            <a:avLst/>
          </a:prstGeom>
        </p:spPr>
      </p:pic>
    </p:spTree>
    <p:extLst>
      <p:ext uri="{BB962C8B-B14F-4D97-AF65-F5344CB8AC3E}">
        <p14:creationId xmlns:p14="http://schemas.microsoft.com/office/powerpoint/2010/main" val="29535909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137" y="1038467"/>
            <a:ext cx="8779082" cy="35913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457200"/>
            <a:r>
              <a:rPr lang="is-IS" sz="1800" dirty="0" smtClean="0"/>
              <a:t>Any </a:t>
            </a:r>
            <a:r>
              <a:rPr lang="is-IS" sz="1800" dirty="0"/>
              <a:t>value </a:t>
            </a:r>
            <a:r>
              <a:rPr lang="is-IS" sz="1800" dirty="0" smtClean="0"/>
              <a:t>within the </a:t>
            </a:r>
            <a:r>
              <a:rPr lang="is-IS" sz="1800" dirty="0"/>
              <a:t>interval of [39%, 90%] </a:t>
            </a:r>
            <a:r>
              <a:rPr lang="is-IS" sz="1800" dirty="0" smtClean="0"/>
              <a:t>is </a:t>
            </a:r>
            <a:r>
              <a:rPr lang="is-IS" sz="1800" dirty="0"/>
              <a:t>plausible</a:t>
            </a:r>
            <a:r>
              <a:rPr lang="is-IS" sz="1800" dirty="0" smtClean="0"/>
              <a:t>, those </a:t>
            </a:r>
            <a:r>
              <a:rPr lang="is-IS" sz="1800" dirty="0"/>
              <a:t>outside would be </a:t>
            </a:r>
            <a:r>
              <a:rPr lang="is-IS" sz="1800" dirty="0" smtClean="0"/>
              <a:t>implausible</a:t>
            </a:r>
          </a:p>
          <a:p>
            <a:pPr marL="514350" indent="-457200"/>
            <a:r>
              <a:rPr lang="is-IS" sz="1800" dirty="0" smtClean="0"/>
              <a:t>So, we are 95% confident that the mean completion rate of the population ranges between 39% and 90%</a:t>
            </a:r>
          </a:p>
          <a:p>
            <a:pPr marL="514350" indent="-457200"/>
            <a:r>
              <a:rPr lang="is-IS" sz="1800" dirty="0" smtClean="0"/>
              <a:t>Since we received one success score per participant, we can say:</a:t>
            </a:r>
          </a:p>
          <a:p>
            <a:pPr marL="914400" lvl="1" indent="-457200"/>
            <a:r>
              <a:rPr lang="is-IS" sz="1800" dirty="0"/>
              <a:t>A</a:t>
            </a:r>
            <a:r>
              <a:rPr lang="is-IS" sz="1800" dirty="0" smtClean="0"/>
              <a:t>ssuming that our participants represent well the population of players, it is plausible that 6 out of 10 players will be unable to use a combo within the first 30 seconds </a:t>
            </a:r>
          </a:p>
          <a:p>
            <a:pPr marL="57150" indent="0">
              <a:buNone/>
            </a:pPr>
            <a:endParaRPr lang="is-IS" sz="1800" dirty="0" smtClean="0"/>
          </a:p>
          <a:p>
            <a:pPr marL="457200" lvl="1" indent="0">
              <a:buNone/>
            </a:pPr>
            <a:endParaRPr lang="en-US" sz="1800" dirty="0"/>
          </a:p>
          <a:p>
            <a:pPr marL="457200" lvl="1" indent="0">
              <a:buNone/>
            </a:pPr>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Interpretation</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3" name="Slide Number Placeholder 2"/>
          <p:cNvSpPr>
            <a:spLocks noGrp="1"/>
          </p:cNvSpPr>
          <p:nvPr>
            <p:ph type="sldNum" sz="quarter" idx="12"/>
          </p:nvPr>
        </p:nvSpPr>
        <p:spPr/>
        <p:txBody>
          <a:bodyPr/>
          <a:lstStyle/>
          <a:p>
            <a:fld id="{DCB82ED2-ACBB-2046-9075-6288EA005F68}" type="slidenum">
              <a:rPr lang="en-US" smtClean="0"/>
              <a:t>162</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42716345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alphaModFix amt="32000"/>
            <a:extLst>
              <a:ext uri="{28A0092B-C50C-407E-A947-70E740481C1C}">
                <a14:useLocalDpi xmlns:a14="http://schemas.microsoft.com/office/drawing/2010/main"/>
              </a:ext>
            </a:extLst>
          </a:blip>
          <a:srcRect/>
          <a:stretch/>
        </p:blipFill>
        <p:spPr>
          <a:xfrm rot="20695185">
            <a:off x="6016249" y="2031997"/>
            <a:ext cx="3176596" cy="3209192"/>
          </a:xfrm>
          <a:prstGeom prst="rect">
            <a:avLst/>
          </a:prstGeom>
        </p:spPr>
      </p:pic>
      <p:sp>
        <p:nvSpPr>
          <p:cNvPr id="3" name="Content Placeholder 2"/>
          <p:cNvSpPr>
            <a:spLocks noGrp="1"/>
          </p:cNvSpPr>
          <p:nvPr>
            <p:ph idx="1"/>
          </p:nvPr>
        </p:nvSpPr>
        <p:spPr>
          <a:xfrm>
            <a:off x="64301" y="1044840"/>
            <a:ext cx="8622499" cy="3644932"/>
          </a:xfrm>
        </p:spPr>
        <p:txBody>
          <a:bodyPr>
            <a:normAutofit/>
          </a:bodyPr>
          <a:lstStyle/>
          <a:p>
            <a:r>
              <a:rPr lang="en-US" sz="1800" dirty="0"/>
              <a:t>You have tested </a:t>
            </a:r>
            <a:r>
              <a:rPr lang="en-US" sz="1800" dirty="0" smtClean="0"/>
              <a:t>a new way </a:t>
            </a:r>
            <a:r>
              <a:rPr lang="en-US" sz="1800" dirty="0"/>
              <a:t>to move letter tiles on a </a:t>
            </a:r>
            <a:r>
              <a:rPr lang="en-US" sz="1800" dirty="0" smtClean="0"/>
              <a:t>crossword game on Apple TV</a:t>
            </a:r>
            <a:r>
              <a:rPr lang="en-US" sz="1800" dirty="0"/>
              <a:t>. You observed that 8 out of 10 participants could </a:t>
            </a:r>
            <a:r>
              <a:rPr lang="en-US" sz="1800" dirty="0" smtClean="0"/>
              <a:t>successfully figure out how to move tiles in less than 30 seconds, without being administered a tutorial</a:t>
            </a:r>
            <a:r>
              <a:rPr lang="en-US" sz="1800" dirty="0"/>
              <a:t>. Now, the producer </a:t>
            </a:r>
            <a:r>
              <a:rPr lang="en-US" sz="1800" dirty="0" smtClean="0"/>
              <a:t>is </a:t>
            </a:r>
            <a:r>
              <a:rPr lang="en-US" sz="1800" dirty="0"/>
              <a:t>convinced that </a:t>
            </a:r>
            <a:r>
              <a:rPr lang="en-US" sz="1800" dirty="0" smtClean="0"/>
              <a:t>more than 75</a:t>
            </a:r>
            <a:r>
              <a:rPr lang="en-US" sz="1800" dirty="0"/>
              <a:t>% of all players will ‘get it’ without a </a:t>
            </a:r>
            <a:r>
              <a:rPr lang="en-US" sz="1800" dirty="0" smtClean="0"/>
              <a:t>tutorial and decides to drop the tutorial </a:t>
            </a:r>
          </a:p>
          <a:p>
            <a:endParaRPr lang="en-US" sz="1400" dirty="0"/>
          </a:p>
          <a:p>
            <a:pPr lvl="1"/>
            <a:r>
              <a:rPr lang="en-US" sz="1800" dirty="0" smtClean="0"/>
              <a:t>Can </a:t>
            </a:r>
            <a:r>
              <a:rPr lang="en-US" sz="1800" dirty="0"/>
              <a:t>you find any evidence at </a:t>
            </a:r>
            <a:r>
              <a:rPr lang="en-US" sz="1800" dirty="0" smtClean="0"/>
              <a:t>95% changes to be right that the producer might need to serve a tutorial? </a:t>
            </a:r>
          </a:p>
          <a:p>
            <a:pPr marL="457200" lvl="1" indent="0">
              <a:buNone/>
            </a:pPr>
            <a:endParaRPr lang="en-US" sz="1800" dirty="0"/>
          </a:p>
          <a:p>
            <a:pPr lvl="1"/>
            <a:r>
              <a:rPr lang="en-US" sz="1800" dirty="0" smtClean="0"/>
              <a:t>What can you do to bring your results closer to your producer’s expectation (75% success rate)</a:t>
            </a:r>
            <a:r>
              <a:rPr lang="en-US" sz="1800" dirty="0"/>
              <a:t>?</a:t>
            </a:r>
            <a:endParaRPr lang="en-US" sz="1800" dirty="0" smtClean="0"/>
          </a:p>
        </p:txBody>
      </p:sp>
      <p:sp>
        <p:nvSpPr>
          <p:cNvPr id="5" name="Title 1"/>
          <p:cNvSpPr txBox="1">
            <a:spLocks/>
          </p:cNvSpPr>
          <p:nvPr/>
        </p:nvSpPr>
        <p:spPr>
          <a:xfrm>
            <a:off x="0"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Success rate</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6" name="Slide Number Placeholder 5"/>
          <p:cNvSpPr>
            <a:spLocks noGrp="1"/>
          </p:cNvSpPr>
          <p:nvPr>
            <p:ph type="sldNum" sz="quarter" idx="12"/>
          </p:nvPr>
        </p:nvSpPr>
        <p:spPr/>
        <p:txBody>
          <a:bodyPr/>
          <a:lstStyle/>
          <a:p>
            <a:fld id="{DCB82ED2-ACBB-2046-9075-6288EA005F68}" type="slidenum">
              <a:rPr lang="en-US" smtClean="0"/>
              <a:t>163</a:t>
            </a:fld>
            <a:endParaRPr lang="en-US"/>
          </a:p>
        </p:txBody>
      </p:sp>
      <p:sp>
        <p:nvSpPr>
          <p:cNvPr id="2" name="TextBox 1"/>
          <p:cNvSpPr txBox="1"/>
          <p:nvPr/>
        </p:nvSpPr>
        <p:spPr>
          <a:xfrm>
            <a:off x="3264221" y="3037836"/>
            <a:ext cx="2524687" cy="307777"/>
          </a:xfrm>
          <a:prstGeom prst="rect">
            <a:avLst/>
          </a:prstGeom>
          <a:noFill/>
        </p:spPr>
        <p:txBody>
          <a:bodyPr wrap="none" rtlCol="0">
            <a:spAutoFit/>
          </a:bodyPr>
          <a:lstStyle/>
          <a:p>
            <a:r>
              <a:rPr lang="nl-NL" sz="1400" dirty="0" smtClean="0">
                <a:solidFill>
                  <a:srgbClr val="7F7F7F"/>
                </a:solidFill>
              </a:rPr>
              <a:t>Hint: NORMINV(1-(0.05/2), 0, 1</a:t>
            </a:r>
            <a:r>
              <a:rPr lang="nl-NL" sz="1400" dirty="0">
                <a:solidFill>
                  <a:srgbClr val="7F7F7F"/>
                </a:solidFill>
              </a:rPr>
              <a:t>)</a:t>
            </a:r>
            <a:endParaRPr lang="en-US" sz="1400" dirty="0">
              <a:solidFill>
                <a:srgbClr val="7F7F7F"/>
              </a:solidFill>
            </a:endParaRPr>
          </a:p>
        </p:txBody>
      </p:sp>
      <p:pic>
        <p:nvPicPr>
          <p:cNvPr id="9" name="Picture 8"/>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2454771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alphaModFix amt="32000"/>
            <a:extLst>
              <a:ext uri="{28A0092B-C50C-407E-A947-70E740481C1C}">
                <a14:useLocalDpi xmlns:a14="http://schemas.microsoft.com/office/drawing/2010/main"/>
              </a:ext>
            </a:extLst>
          </a:blip>
          <a:srcRect/>
          <a:stretch/>
        </p:blipFill>
        <p:spPr>
          <a:xfrm rot="20695185">
            <a:off x="6016249" y="2031997"/>
            <a:ext cx="3176596" cy="3209192"/>
          </a:xfrm>
          <a:prstGeom prst="rect">
            <a:avLst/>
          </a:prstGeom>
        </p:spPr>
      </p:pic>
      <p:sp>
        <p:nvSpPr>
          <p:cNvPr id="3" name="Content Placeholder 2"/>
          <p:cNvSpPr>
            <a:spLocks noGrp="1"/>
          </p:cNvSpPr>
          <p:nvPr>
            <p:ph idx="1"/>
          </p:nvPr>
        </p:nvSpPr>
        <p:spPr>
          <a:xfrm>
            <a:off x="64302" y="1033501"/>
            <a:ext cx="8229600" cy="3394472"/>
          </a:xfrm>
        </p:spPr>
        <p:txBody>
          <a:bodyPr>
            <a:noAutofit/>
          </a:bodyPr>
          <a:lstStyle/>
          <a:p>
            <a:r>
              <a:rPr lang="en-US" sz="1800" dirty="0"/>
              <a:t>Can you find any evidence at a level of confidence of </a:t>
            </a:r>
            <a:r>
              <a:rPr lang="en-US" sz="1800" dirty="0" smtClean="0"/>
              <a:t>95% </a:t>
            </a:r>
            <a:r>
              <a:rPr lang="en-US" sz="1800" dirty="0"/>
              <a:t>that he should make the tutorial? </a:t>
            </a:r>
            <a:endParaRPr lang="en-US" sz="1800" dirty="0" smtClean="0"/>
          </a:p>
          <a:p>
            <a:pPr lvl="1"/>
            <a:r>
              <a:rPr lang="en-US" sz="1800" dirty="0" smtClean="0">
                <a:solidFill>
                  <a:schemeClr val="bg1">
                    <a:lumMod val="50000"/>
                  </a:schemeClr>
                </a:solidFill>
              </a:rPr>
              <a:t>See file </a:t>
            </a:r>
            <a:r>
              <a:rPr lang="en-US" sz="1800" dirty="0" err="1" smtClean="0">
                <a:solidFill>
                  <a:schemeClr val="bg1">
                    <a:lumMod val="50000"/>
                  </a:schemeClr>
                </a:solidFill>
              </a:rPr>
              <a:t>CompletionRateClassWilsonExercise.xlsx</a:t>
            </a:r>
            <a:endParaRPr lang="en-US" sz="1800" dirty="0">
              <a:solidFill>
                <a:schemeClr val="bg1">
                  <a:lumMod val="50000"/>
                </a:schemeClr>
              </a:solidFill>
            </a:endParaRPr>
          </a:p>
          <a:p>
            <a:pPr lvl="1"/>
            <a:r>
              <a:rPr lang="en-US" sz="1800" dirty="0" smtClean="0"/>
              <a:t>Wilson interval method returns an interval of [48%, 95%], which means that 52% of all players might not ‘get it’ without a tutorial. If the game is F2P, then the producer should consider serving a short tutorial</a:t>
            </a:r>
          </a:p>
          <a:p>
            <a:r>
              <a:rPr lang="en-US" sz="1800" dirty="0"/>
              <a:t>The producer </a:t>
            </a:r>
            <a:r>
              <a:rPr lang="en-US" sz="1800" dirty="0" smtClean="0"/>
              <a:t>asks </a:t>
            </a:r>
            <a:r>
              <a:rPr lang="en-US" sz="1800" dirty="0"/>
              <a:t>you to bring your results closer to his expectation (75%). What </a:t>
            </a:r>
            <a:r>
              <a:rPr lang="en-US" sz="1800" dirty="0" smtClean="0"/>
              <a:t>can you </a:t>
            </a:r>
            <a:r>
              <a:rPr lang="en-US" sz="1800" dirty="0"/>
              <a:t>do</a:t>
            </a:r>
            <a:r>
              <a:rPr lang="en-US" sz="1800" dirty="0" smtClean="0"/>
              <a:t>?</a:t>
            </a:r>
          </a:p>
          <a:p>
            <a:pPr lvl="1"/>
            <a:r>
              <a:rPr lang="en-US" sz="1800" dirty="0" smtClean="0"/>
              <a:t>Assuming representativeness </a:t>
            </a:r>
            <a:r>
              <a:rPr lang="en-US" sz="1800" dirty="0"/>
              <a:t>is good, </a:t>
            </a:r>
            <a:r>
              <a:rPr lang="en-US" sz="1800" dirty="0" smtClean="0"/>
              <a:t>increasing </a:t>
            </a:r>
            <a:r>
              <a:rPr lang="en-US" sz="1800" dirty="0"/>
              <a:t>the group size </a:t>
            </a:r>
            <a:r>
              <a:rPr lang="en-US" sz="1800" dirty="0" smtClean="0"/>
              <a:t>to about 240 participants</a:t>
            </a:r>
            <a:r>
              <a:rPr lang="en-US" sz="1800" dirty="0"/>
              <a:t> </a:t>
            </a:r>
            <a:r>
              <a:rPr lang="en-US" sz="1800" dirty="0" smtClean="0"/>
              <a:t>will reduce the width of the confidence interval and bring the lower bound to 75%:  [75%, 95%]</a:t>
            </a:r>
            <a:endParaRPr lang="en-US" sz="1800" dirty="0"/>
          </a:p>
        </p:txBody>
      </p:sp>
      <p:sp>
        <p:nvSpPr>
          <p:cNvPr id="5" name="Title 1"/>
          <p:cNvSpPr txBox="1">
            <a:spLocks/>
          </p:cNvSpPr>
          <p:nvPr/>
        </p:nvSpPr>
        <p:spPr>
          <a:xfrm>
            <a:off x="0"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Solution: Success rate</a:t>
            </a:r>
          </a:p>
          <a:p>
            <a:pPr algn="l">
              <a:lnSpc>
                <a:spcPct val="80000"/>
              </a:lnSpc>
            </a:pPr>
            <a:r>
              <a:rPr lang="en-US" sz="3500" dirty="0">
                <a:solidFill>
                  <a:schemeClr val="bg1"/>
                </a:solidFill>
              </a:rPr>
              <a:t>Appendix</a:t>
            </a:r>
          </a:p>
        </p:txBody>
      </p:sp>
      <p:sp>
        <p:nvSpPr>
          <p:cNvPr id="4" name="Slide Number Placeholder 3"/>
          <p:cNvSpPr>
            <a:spLocks noGrp="1"/>
          </p:cNvSpPr>
          <p:nvPr>
            <p:ph type="sldNum" sz="quarter" idx="12"/>
          </p:nvPr>
        </p:nvSpPr>
        <p:spPr/>
        <p:txBody>
          <a:bodyPr/>
          <a:lstStyle/>
          <a:p>
            <a:fld id="{DCB82ED2-ACBB-2046-9075-6288EA005F68}" type="slidenum">
              <a:rPr lang="en-US" smtClean="0"/>
              <a:t>164</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5577414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0" y="1100151"/>
            <a:ext cx="8603050" cy="3729614"/>
          </a:xfrm>
        </p:spPr>
        <p:txBody>
          <a:bodyPr/>
          <a:lstStyle/>
          <a:p>
            <a:pPr marL="342900" lvl="1" indent="-342900">
              <a:buFont typeface="Arial"/>
              <a:buChar char="•"/>
            </a:pPr>
            <a:r>
              <a:rPr lang="en-US" sz="1800" dirty="0"/>
              <a:t>You tested  the effectiveness of a mini map in an open world game. You asked participants to use the mini map to travel to some destination.  Result: 8 participants out of 9 were able to reach the destination. How sure are you that at least 75% of all players will be able to use the mini map to navigate through the open world?</a:t>
            </a:r>
          </a:p>
          <a:p>
            <a:endParaRPr lang="is-IS" sz="1800" dirty="0" smtClean="0"/>
          </a:p>
          <a:p>
            <a:endParaRPr lang="is-IS" sz="1800" dirty="0" smtClean="0"/>
          </a:p>
          <a:p>
            <a:endParaRPr lang="is-IS" sz="1800" dirty="0" smtClean="0"/>
          </a:p>
          <a:p>
            <a:endParaRPr lang="en-US" sz="1800" dirty="0" smtClean="0"/>
          </a:p>
          <a:p>
            <a:endParaRPr lang="en-US" sz="1800" dirty="0" smtClean="0"/>
          </a:p>
          <a:p>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Binomial distribution – Towards A/B testing proportions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8" name="Slide Number Placeholder 7"/>
          <p:cNvSpPr>
            <a:spLocks noGrp="1"/>
          </p:cNvSpPr>
          <p:nvPr>
            <p:ph type="sldNum" sz="quarter" idx="12"/>
          </p:nvPr>
        </p:nvSpPr>
        <p:spPr/>
        <p:txBody>
          <a:bodyPr/>
          <a:lstStyle/>
          <a:p>
            <a:fld id="{DCB82ED2-ACBB-2046-9075-6288EA005F68}" type="slidenum">
              <a:rPr lang="en-US" smtClean="0"/>
              <a:t>165</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5975409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0" y="1100151"/>
            <a:ext cx="8603050" cy="3729614"/>
          </a:xfrm>
        </p:spPr>
        <p:txBody>
          <a:bodyPr/>
          <a:lstStyle/>
          <a:p>
            <a:r>
              <a:rPr lang="en-US" sz="1800" dirty="0" smtClean="0"/>
              <a:t>To estimate the </a:t>
            </a:r>
            <a:r>
              <a:rPr lang="en-US" sz="1800" dirty="0"/>
              <a:t>discrete probability </a:t>
            </a:r>
            <a:r>
              <a:rPr lang="en-US" sz="1800" dirty="0" smtClean="0"/>
              <a:t>of </a:t>
            </a:r>
            <a:r>
              <a:rPr lang="en-US" sz="1800" dirty="0"/>
              <a:t>obtaining exactly </a:t>
            </a:r>
            <a:r>
              <a:rPr lang="en-US" sz="1800" i="1" dirty="0"/>
              <a:t>x</a:t>
            </a:r>
            <a:r>
              <a:rPr lang="en-US" sz="1800" dirty="0" smtClean="0"/>
              <a:t> </a:t>
            </a:r>
            <a:r>
              <a:rPr lang="en-US" sz="1800" dirty="0"/>
              <a:t>successes out of </a:t>
            </a:r>
            <a:r>
              <a:rPr lang="en-US" sz="1800" i="1" dirty="0"/>
              <a:t>n</a:t>
            </a:r>
            <a:r>
              <a:rPr lang="en-US" sz="1800" dirty="0" smtClean="0"/>
              <a:t> </a:t>
            </a:r>
            <a:r>
              <a:rPr lang="en-US" sz="1800" dirty="0"/>
              <a:t>Bernoulli </a:t>
            </a:r>
            <a:r>
              <a:rPr lang="en-US" sz="1800" dirty="0" smtClean="0"/>
              <a:t>trials</a:t>
            </a:r>
          </a:p>
          <a:p>
            <a:r>
              <a:rPr lang="en-US" sz="1800" dirty="0" smtClean="0"/>
              <a:t>Each ‘trial’ must be binary and independent (outcomes of previous trials do not affect current and future ones)</a:t>
            </a:r>
          </a:p>
          <a:p>
            <a:r>
              <a:rPr lang="en-US" sz="1800" dirty="0" smtClean="0"/>
              <a:t>Classic use of binomial distribution: Toss dices, toss coins</a:t>
            </a:r>
            <a:r>
              <a:rPr lang="is-IS" sz="1800" dirty="0" smtClean="0"/>
              <a:t>…</a:t>
            </a:r>
          </a:p>
          <a:p>
            <a:endParaRPr lang="is-IS" sz="1800" dirty="0" smtClean="0"/>
          </a:p>
          <a:p>
            <a:endParaRPr lang="is-IS" sz="1800" dirty="0" smtClean="0"/>
          </a:p>
          <a:p>
            <a:r>
              <a:rPr lang="is-IS" sz="1800" i="1" dirty="0" smtClean="0">
                <a:solidFill>
                  <a:srgbClr val="7F7F7F"/>
                </a:solidFill>
              </a:rPr>
              <a:t>x </a:t>
            </a:r>
            <a:r>
              <a:rPr lang="is-IS" sz="1800" dirty="0" smtClean="0">
                <a:solidFill>
                  <a:srgbClr val="7F7F7F"/>
                </a:solidFill>
              </a:rPr>
              <a:t>	= number of successes</a:t>
            </a:r>
          </a:p>
          <a:p>
            <a:r>
              <a:rPr lang="is-IS" sz="1800" i="1" dirty="0" smtClean="0">
                <a:solidFill>
                  <a:srgbClr val="7F7F7F"/>
                </a:solidFill>
              </a:rPr>
              <a:t>n</a:t>
            </a:r>
            <a:r>
              <a:rPr lang="is-IS" sz="1800" dirty="0" smtClean="0">
                <a:solidFill>
                  <a:srgbClr val="7F7F7F"/>
                </a:solidFill>
              </a:rPr>
              <a:t> 	= total number of trials</a:t>
            </a:r>
          </a:p>
          <a:p>
            <a:r>
              <a:rPr lang="is-IS" sz="1800" i="1" dirty="0" smtClean="0">
                <a:solidFill>
                  <a:srgbClr val="7F7F7F"/>
                </a:solidFill>
              </a:rPr>
              <a:t>p</a:t>
            </a:r>
            <a:r>
              <a:rPr lang="is-IS" sz="1800" dirty="0" smtClean="0">
                <a:solidFill>
                  <a:srgbClr val="7F7F7F"/>
                </a:solidFill>
              </a:rPr>
              <a:t> 	= probability of getting a success (e.g., 50% for a coin and 1/6 for a dice)</a:t>
            </a:r>
          </a:p>
          <a:p>
            <a:r>
              <a:rPr lang="is-IS" sz="1800" i="1" dirty="0">
                <a:solidFill>
                  <a:srgbClr val="7F7F7F"/>
                </a:solidFill>
              </a:rPr>
              <a:t>p</a:t>
            </a:r>
            <a:r>
              <a:rPr lang="is-IS" sz="1800" i="1" dirty="0" smtClean="0">
                <a:solidFill>
                  <a:srgbClr val="7F7F7F"/>
                </a:solidFill>
              </a:rPr>
              <a:t>(x) </a:t>
            </a:r>
            <a:r>
              <a:rPr lang="is-IS" sz="1800" dirty="0" smtClean="0">
                <a:solidFill>
                  <a:srgbClr val="7F7F7F"/>
                </a:solidFill>
              </a:rPr>
              <a:t>	=</a:t>
            </a:r>
            <a:r>
              <a:rPr lang="is-IS" sz="1800" dirty="0">
                <a:solidFill>
                  <a:srgbClr val="7F7F7F"/>
                </a:solidFill>
              </a:rPr>
              <a:t> </a:t>
            </a:r>
            <a:r>
              <a:rPr lang="is-IS" sz="1800" dirty="0" smtClean="0">
                <a:solidFill>
                  <a:srgbClr val="7F7F7F"/>
                </a:solidFill>
              </a:rPr>
              <a:t>the probability of getting x success out of n trials</a:t>
            </a:r>
          </a:p>
          <a:p>
            <a:endParaRPr lang="is-IS" sz="1800" dirty="0" smtClean="0"/>
          </a:p>
          <a:p>
            <a:endParaRPr lang="is-IS" sz="1800" dirty="0" smtClean="0"/>
          </a:p>
          <a:p>
            <a:endParaRPr lang="is-IS" sz="1800" dirty="0" smtClean="0"/>
          </a:p>
          <a:p>
            <a:endParaRPr lang="en-US" sz="1800" dirty="0" smtClean="0"/>
          </a:p>
          <a:p>
            <a:endParaRPr lang="en-US" sz="1800" dirty="0" smtClean="0"/>
          </a:p>
          <a:p>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Binomial distribution – Towards A/B testing proportions </a:t>
            </a:r>
            <a:endParaRPr lang="en-US" sz="2500" u="sng" dirty="0" smtClean="0">
              <a:solidFill>
                <a:schemeClr val="bg1"/>
              </a:solidFill>
            </a:endParaRPr>
          </a:p>
          <a:p>
            <a:pPr algn="l">
              <a:lnSpc>
                <a:spcPct val="80000"/>
              </a:lnSpc>
            </a:pPr>
            <a:r>
              <a:rPr lang="en-US" sz="3500" dirty="0">
                <a:solidFill>
                  <a:schemeClr val="bg1"/>
                </a:solidFill>
              </a:rPr>
              <a:t>Appendix</a:t>
            </a:r>
          </a:p>
        </p:txBody>
      </p:sp>
      <p:grpSp>
        <p:nvGrpSpPr>
          <p:cNvPr id="7" name="Group 6"/>
          <p:cNvGrpSpPr/>
          <p:nvPr/>
        </p:nvGrpSpPr>
        <p:grpSpPr>
          <a:xfrm>
            <a:off x="650020" y="2686553"/>
            <a:ext cx="3126209" cy="628788"/>
            <a:chOff x="650019" y="2700964"/>
            <a:chExt cx="3126209" cy="628788"/>
          </a:xfrm>
        </p:grpSpPr>
        <p:pic>
          <p:nvPicPr>
            <p:cNvPr id="5" name="Picture 4"/>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650019" y="2700964"/>
              <a:ext cx="661363" cy="628788"/>
            </a:xfrm>
            <a:prstGeom prst="rect">
              <a:avLst/>
            </a:prstGeom>
          </p:spPr>
        </p:pic>
        <p:pic>
          <p:nvPicPr>
            <p:cNvPr id="6" name="Picture 5"/>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l="30422"/>
            <a:stretch/>
          </p:blipFill>
          <p:spPr>
            <a:xfrm>
              <a:off x="1389982" y="2700964"/>
              <a:ext cx="2386246" cy="628788"/>
            </a:xfrm>
            <a:prstGeom prst="rect">
              <a:avLst/>
            </a:prstGeom>
          </p:spPr>
        </p:pic>
      </p:grpSp>
      <p:sp>
        <p:nvSpPr>
          <p:cNvPr id="8" name="Slide Number Placeholder 7"/>
          <p:cNvSpPr>
            <a:spLocks noGrp="1"/>
          </p:cNvSpPr>
          <p:nvPr>
            <p:ph type="sldNum" sz="quarter" idx="12"/>
          </p:nvPr>
        </p:nvSpPr>
        <p:spPr/>
        <p:txBody>
          <a:bodyPr/>
          <a:lstStyle/>
          <a:p>
            <a:fld id="{DCB82ED2-ACBB-2046-9075-6288EA005F68}" type="slidenum">
              <a:rPr lang="en-US" smtClean="0"/>
              <a:t>166</a:t>
            </a:fld>
            <a:endParaRPr lang="en-US"/>
          </a:p>
        </p:txBody>
      </p:sp>
      <p:pic>
        <p:nvPicPr>
          <p:cNvPr id="9" name="Picture 8"/>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10612608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433" y="1100151"/>
            <a:ext cx="8883058" cy="3739614"/>
          </a:xfrm>
        </p:spPr>
        <p:txBody>
          <a:bodyPr/>
          <a:lstStyle/>
          <a:p>
            <a:pPr>
              <a:buFont typeface="+mj-lt"/>
              <a:buAutoNum type="arabicPeriod"/>
            </a:pPr>
            <a:r>
              <a:rPr lang="en-CA" sz="1800" dirty="0" smtClean="0"/>
              <a:t>We toss a coin 4 times and want to estimate the chances of getting </a:t>
            </a:r>
            <a:r>
              <a:rPr lang="en-CA" sz="1800" u="sng" dirty="0" smtClean="0"/>
              <a:t>exactly</a:t>
            </a:r>
            <a:r>
              <a:rPr lang="en-CA" sz="1800" dirty="0" smtClean="0"/>
              <a:t> 2 heads</a:t>
            </a:r>
            <a:endParaRPr lang="is-IS" sz="1800" dirty="0" smtClean="0"/>
          </a:p>
          <a:p>
            <a:pPr lvl="1"/>
            <a:r>
              <a:rPr lang="is-IS" sz="1800" dirty="0" smtClean="0">
                <a:solidFill>
                  <a:srgbClr val="7F7F7F"/>
                </a:solidFill>
              </a:rPr>
              <a:t>x = 2, n = 4, p = 0.5 (balanced coin)</a:t>
            </a:r>
          </a:p>
          <a:p>
            <a:pPr marL="0" indent="0">
              <a:buNone/>
            </a:pPr>
            <a:endParaRPr lang="is-IS" sz="1800" dirty="0" smtClean="0"/>
          </a:p>
          <a:p>
            <a:pPr marL="0" indent="0">
              <a:buNone/>
            </a:pPr>
            <a:endParaRPr lang="is-IS" sz="400" dirty="0" smtClean="0"/>
          </a:p>
          <a:p>
            <a:pPr lvl="1"/>
            <a:r>
              <a:rPr lang="en-US" sz="1800" dirty="0" smtClean="0">
                <a:solidFill>
                  <a:srgbClr val="000000"/>
                </a:solidFill>
                <a:ea typeface="Lucida Grande"/>
                <a:cs typeface="Lucida Grande"/>
              </a:rPr>
              <a:t>In Excel:</a:t>
            </a:r>
          </a:p>
          <a:p>
            <a:pPr lvl="2"/>
            <a:r>
              <a:rPr lang="en-US" sz="1400" dirty="0" smtClean="0">
                <a:solidFill>
                  <a:srgbClr val="000000"/>
                </a:solidFill>
                <a:ea typeface="Lucida Grande"/>
                <a:cs typeface="Lucida Grande"/>
              </a:rPr>
              <a:t>37.5% = COMBIN( 4, 2 ) * ( 0.5 ^ 2 ) * ( 1 - 0.5 ) ^ 2</a:t>
            </a:r>
          </a:p>
          <a:p>
            <a:pPr lvl="2"/>
            <a:r>
              <a:rPr lang="en-US" sz="1400" dirty="0" smtClean="0">
                <a:solidFill>
                  <a:srgbClr val="000000"/>
                </a:solidFill>
                <a:ea typeface="Lucida Grande"/>
                <a:cs typeface="Lucida Grande"/>
              </a:rPr>
              <a:t>Or in Excel,  BINOMDIST(2, 4, 0.5, FALSE)  </a:t>
            </a:r>
          </a:p>
          <a:p>
            <a:pPr>
              <a:buFont typeface="+mj-lt"/>
              <a:buAutoNum type="arabicPeriod"/>
            </a:pPr>
            <a:r>
              <a:rPr lang="en-US" sz="1800" dirty="0" smtClean="0">
                <a:solidFill>
                  <a:srgbClr val="000000"/>
                </a:solidFill>
                <a:ea typeface="Lucida Grande"/>
                <a:cs typeface="Lucida Grande"/>
              </a:rPr>
              <a:t>We toss a balanced coin 12 times and want to estimate the chances of getting </a:t>
            </a:r>
            <a:r>
              <a:rPr lang="en-US" sz="1800" u="sng" dirty="0" smtClean="0">
                <a:solidFill>
                  <a:srgbClr val="000000"/>
                </a:solidFill>
                <a:ea typeface="Lucida Grande"/>
                <a:cs typeface="Lucida Grande"/>
              </a:rPr>
              <a:t>at least</a:t>
            </a:r>
            <a:r>
              <a:rPr lang="en-US" sz="1800" dirty="0" smtClean="0">
                <a:solidFill>
                  <a:srgbClr val="000000"/>
                </a:solidFill>
                <a:ea typeface="Lucida Grande"/>
                <a:cs typeface="Lucida Grande"/>
              </a:rPr>
              <a:t> 10 heads</a:t>
            </a:r>
          </a:p>
          <a:p>
            <a:pPr lvl="1">
              <a:buFont typeface="Arial"/>
              <a:buChar char="•"/>
            </a:pPr>
            <a:r>
              <a:rPr lang="en-US" sz="1800" dirty="0" smtClean="0">
                <a:solidFill>
                  <a:srgbClr val="7F7F7F"/>
                </a:solidFill>
                <a:ea typeface="Lucida Grande"/>
                <a:cs typeface="Lucida Grande"/>
              </a:rPr>
              <a:t>We add the chances of getting 10, 11 and 12 heads, then we get the </a:t>
            </a:r>
            <a:r>
              <a:rPr lang="en-US" sz="1800" u="sng" dirty="0" smtClean="0">
                <a:solidFill>
                  <a:srgbClr val="7F7F7F"/>
                </a:solidFill>
                <a:ea typeface="Lucida Grande"/>
                <a:cs typeface="Lucida Grande"/>
              </a:rPr>
              <a:t>p-value</a:t>
            </a:r>
          </a:p>
          <a:p>
            <a:pPr lvl="1">
              <a:buFont typeface="Arial"/>
              <a:buChar char="•"/>
            </a:pPr>
            <a:r>
              <a:rPr lang="en-US" sz="1400" dirty="0" smtClean="0">
                <a:solidFill>
                  <a:srgbClr val="000000"/>
                </a:solidFill>
                <a:ea typeface="Lucida Grande"/>
                <a:cs typeface="Lucida Grande"/>
              </a:rPr>
              <a:t>1.93% 	= BINOMDIST(10, 1</a:t>
            </a:r>
            <a:r>
              <a:rPr lang="en-US" sz="1400" dirty="0">
                <a:solidFill>
                  <a:srgbClr val="000000"/>
                </a:solidFill>
                <a:ea typeface="Lucida Grande"/>
                <a:cs typeface="Lucida Grande"/>
              </a:rPr>
              <a:t>2</a:t>
            </a:r>
            <a:r>
              <a:rPr lang="en-US" sz="1400" dirty="0" smtClean="0">
                <a:solidFill>
                  <a:srgbClr val="000000"/>
                </a:solidFill>
                <a:ea typeface="Lucida Grande"/>
                <a:cs typeface="Lucida Grande"/>
              </a:rPr>
              <a:t>, 0.5, FALSE) + BINOMDIST(11, 1</a:t>
            </a:r>
            <a:r>
              <a:rPr lang="en-US" sz="1400" dirty="0">
                <a:solidFill>
                  <a:srgbClr val="000000"/>
                </a:solidFill>
                <a:ea typeface="Lucida Grande"/>
                <a:cs typeface="Lucida Grande"/>
              </a:rPr>
              <a:t>2</a:t>
            </a:r>
            <a:r>
              <a:rPr lang="en-US" sz="1400" dirty="0" smtClean="0">
                <a:solidFill>
                  <a:srgbClr val="000000"/>
                </a:solidFill>
                <a:ea typeface="Lucida Grande"/>
                <a:cs typeface="Lucida Grande"/>
              </a:rPr>
              <a:t>, 0.5, FALSE) + BINOMDIST(12, 1</a:t>
            </a:r>
            <a:r>
              <a:rPr lang="en-US" sz="1400" dirty="0">
                <a:solidFill>
                  <a:srgbClr val="000000"/>
                </a:solidFill>
                <a:ea typeface="Lucida Grande"/>
                <a:cs typeface="Lucida Grande"/>
              </a:rPr>
              <a:t>2</a:t>
            </a:r>
            <a:r>
              <a:rPr lang="en-US" sz="1400" dirty="0" smtClean="0">
                <a:solidFill>
                  <a:srgbClr val="000000"/>
                </a:solidFill>
                <a:ea typeface="Lucida Grande"/>
                <a:cs typeface="Lucida Grande"/>
              </a:rPr>
              <a:t>, 0.5, FALSE)</a:t>
            </a:r>
          </a:p>
          <a:p>
            <a:pPr lvl="1">
              <a:buFont typeface="Arial"/>
              <a:buChar char="•"/>
            </a:pPr>
            <a:r>
              <a:rPr lang="en-US" sz="1400" dirty="0" smtClean="0">
                <a:solidFill>
                  <a:srgbClr val="000000"/>
                </a:solidFill>
                <a:ea typeface="Lucida Grande"/>
                <a:cs typeface="Lucida Grande"/>
              </a:rPr>
              <a:t>1.93% </a:t>
            </a:r>
            <a:r>
              <a:rPr lang="en-US" sz="1800" dirty="0" smtClean="0">
                <a:solidFill>
                  <a:srgbClr val="000000"/>
                </a:solidFill>
                <a:ea typeface="Lucida Grande"/>
                <a:cs typeface="Lucida Grande"/>
              </a:rPr>
              <a:t>  	</a:t>
            </a:r>
            <a:r>
              <a:rPr lang="en-US" sz="1400" dirty="0" smtClean="0">
                <a:solidFill>
                  <a:srgbClr val="000000"/>
                </a:solidFill>
                <a:ea typeface="Lucida Grande"/>
                <a:cs typeface="Lucida Grande"/>
              </a:rPr>
              <a:t>=    - (BINOMDIST(9, 12, 0.5, </a:t>
            </a:r>
            <a:r>
              <a:rPr lang="en-US" sz="1400" dirty="0" smtClean="0">
                <a:solidFill>
                  <a:srgbClr val="7F7F7F"/>
                </a:solidFill>
                <a:ea typeface="Lucida Grande"/>
                <a:cs typeface="Lucida Grande"/>
              </a:rPr>
              <a:t>TRUE</a:t>
            </a:r>
            <a:r>
              <a:rPr lang="en-US" sz="1400" dirty="0" smtClean="0">
                <a:solidFill>
                  <a:srgbClr val="000000"/>
                </a:solidFill>
                <a:ea typeface="Lucida Grande"/>
                <a:cs typeface="Lucida Grande"/>
              </a:rPr>
              <a:t>)  -- less than 2% chances!</a:t>
            </a:r>
            <a:endParaRPr lang="en-US" sz="1400" dirty="0">
              <a:solidFill>
                <a:srgbClr val="000000"/>
              </a:solidFill>
              <a:ea typeface="Lucida Grande"/>
              <a:cs typeface="Lucida Grande"/>
            </a:endParaRPr>
          </a:p>
          <a:p>
            <a:pPr marL="457200" lvl="1" indent="0">
              <a:buNone/>
            </a:pPr>
            <a:endParaRPr lang="en-US" sz="1100" dirty="0" smtClean="0">
              <a:solidFill>
                <a:srgbClr val="000000"/>
              </a:solidFill>
              <a:ea typeface="Lucida Grande"/>
              <a:cs typeface="Lucida Grande"/>
            </a:endParaRPr>
          </a:p>
          <a:p>
            <a:pPr marL="0" indent="0">
              <a:buNone/>
            </a:pPr>
            <a:endParaRPr lang="en-US" sz="1800"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285" y="1760078"/>
            <a:ext cx="2679813" cy="425996"/>
          </a:xfrm>
          <a:prstGeom prst="rect">
            <a:avLst/>
          </a:prstGeom>
        </p:spPr>
      </p:pic>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Binomial distribution – Two examples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9" name="Rectangle 8"/>
          <p:cNvSpPr/>
          <p:nvPr/>
        </p:nvSpPr>
        <p:spPr>
          <a:xfrm>
            <a:off x="1728021" y="4662433"/>
            <a:ext cx="6762219" cy="276999"/>
          </a:xfrm>
          <a:prstGeom prst="rect">
            <a:avLst/>
          </a:prstGeom>
          <a:ln>
            <a:solidFill>
              <a:srgbClr val="7F7F7F"/>
            </a:solidFill>
          </a:ln>
          <a:effectLst/>
        </p:spPr>
        <p:txBody>
          <a:bodyPr wrap="square">
            <a:spAutoFit/>
          </a:bodyPr>
          <a:lstStyle/>
          <a:p>
            <a:r>
              <a:rPr lang="en-US" sz="1200" dirty="0">
                <a:solidFill>
                  <a:srgbClr val="7F7F7F"/>
                </a:solidFill>
                <a:ea typeface="Lucida Grande"/>
                <a:cs typeface="Lucida Grande"/>
              </a:rPr>
              <a:t>R</a:t>
            </a:r>
            <a:r>
              <a:rPr lang="en-US" sz="1200" dirty="0" smtClean="0">
                <a:solidFill>
                  <a:srgbClr val="7F7F7F"/>
                </a:solidFill>
                <a:ea typeface="Lucida Grande"/>
                <a:cs typeface="Lucida Grande"/>
              </a:rPr>
              <a:t>eturns </a:t>
            </a:r>
            <a:r>
              <a:rPr lang="en-US" sz="1200" dirty="0">
                <a:solidFill>
                  <a:srgbClr val="7F7F7F"/>
                </a:solidFill>
                <a:ea typeface="Lucida Grande"/>
                <a:cs typeface="Lucida Grande"/>
              </a:rPr>
              <a:t>the probability of getting x or fewer successes out of </a:t>
            </a:r>
            <a:r>
              <a:rPr lang="en-US" sz="1200" i="1" dirty="0">
                <a:solidFill>
                  <a:srgbClr val="7F7F7F"/>
                </a:solidFill>
                <a:ea typeface="Lucida Grande"/>
                <a:cs typeface="Lucida Grande"/>
              </a:rPr>
              <a:t>n</a:t>
            </a:r>
            <a:r>
              <a:rPr lang="en-US" sz="1200" dirty="0" smtClean="0">
                <a:solidFill>
                  <a:srgbClr val="7F7F7F"/>
                </a:solidFill>
                <a:ea typeface="Lucida Grande"/>
                <a:cs typeface="Lucida Grande"/>
              </a:rPr>
              <a:t> </a:t>
            </a:r>
            <a:r>
              <a:rPr lang="en-US" sz="1200" dirty="0">
                <a:solidFill>
                  <a:srgbClr val="7F7F7F"/>
                </a:solidFill>
                <a:ea typeface="Lucida Grande"/>
                <a:cs typeface="Lucida Grande"/>
              </a:rPr>
              <a:t>tries when the probability of success is 0.5</a:t>
            </a:r>
          </a:p>
        </p:txBody>
      </p:sp>
      <p:cxnSp>
        <p:nvCxnSpPr>
          <p:cNvPr id="11" name="Straight Arrow Connector 10"/>
          <p:cNvCxnSpPr/>
          <p:nvPr/>
        </p:nvCxnSpPr>
        <p:spPr>
          <a:xfrm flipV="1">
            <a:off x="3883754" y="4494875"/>
            <a:ext cx="0" cy="166652"/>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DCB82ED2-ACBB-2046-9075-6288EA005F68}" type="slidenum">
              <a:rPr lang="en-US" smtClean="0"/>
              <a:t>167</a:t>
            </a:fld>
            <a:endParaRPr lang="en-US" dirty="0"/>
          </a:p>
        </p:txBody>
      </p:sp>
      <p:sp>
        <p:nvSpPr>
          <p:cNvPr id="5" name="Rectangle 4"/>
          <p:cNvSpPr/>
          <p:nvPr/>
        </p:nvSpPr>
        <p:spPr>
          <a:xfrm>
            <a:off x="1686361" y="4221394"/>
            <a:ext cx="275661" cy="307777"/>
          </a:xfrm>
          <a:prstGeom prst="rect">
            <a:avLst/>
          </a:prstGeom>
        </p:spPr>
        <p:txBody>
          <a:bodyPr wrap="none">
            <a:spAutoFit/>
          </a:bodyPr>
          <a:lstStyle/>
          <a:p>
            <a:r>
              <a:rPr lang="en-US" sz="1400" dirty="0">
                <a:solidFill>
                  <a:schemeClr val="bg1">
                    <a:lumMod val="50000"/>
                  </a:schemeClr>
                </a:solidFill>
                <a:ea typeface="Lucida Grande"/>
                <a:cs typeface="Lucida Grande"/>
              </a:rPr>
              <a:t>1</a:t>
            </a:r>
            <a:endParaRPr lang="en-US" sz="1400" dirty="0">
              <a:solidFill>
                <a:schemeClr val="bg1">
                  <a:lumMod val="50000"/>
                </a:schemeClr>
              </a:solidFill>
            </a:endParaRPr>
          </a:p>
        </p:txBody>
      </p:sp>
      <p:cxnSp>
        <p:nvCxnSpPr>
          <p:cNvPr id="10" name="Straight Arrow Connector 9"/>
          <p:cNvCxnSpPr/>
          <p:nvPr/>
        </p:nvCxnSpPr>
        <p:spPr>
          <a:xfrm flipV="1">
            <a:off x="1822453" y="4507523"/>
            <a:ext cx="1" cy="154607"/>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9579191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53" y="1025254"/>
            <a:ext cx="8840590" cy="3742009"/>
          </a:xfrm>
        </p:spPr>
        <p:txBody>
          <a:bodyPr>
            <a:noAutofit/>
          </a:bodyPr>
          <a:lstStyle/>
          <a:p>
            <a:r>
              <a:rPr lang="en-US" sz="1800" dirty="0"/>
              <a:t>W</a:t>
            </a:r>
            <a:r>
              <a:rPr lang="en-US" sz="1800" dirty="0" smtClean="0"/>
              <a:t>hen </a:t>
            </a:r>
            <a:r>
              <a:rPr lang="en-US" sz="1800" dirty="0"/>
              <a:t>the number of participants </a:t>
            </a:r>
            <a:r>
              <a:rPr lang="en-US" sz="1800" dirty="0" smtClean="0"/>
              <a:t>is small, like in user research, we compute the ‘</a:t>
            </a:r>
            <a:r>
              <a:rPr lang="en-US" sz="1800" dirty="0"/>
              <a:t>exact probability’ from binomial distribution </a:t>
            </a:r>
            <a:r>
              <a:rPr lang="en-US" sz="1800" dirty="0" smtClean="0"/>
              <a:t>to infer the chances that a minimum percentage </a:t>
            </a:r>
            <a:r>
              <a:rPr lang="en-US" sz="1800" dirty="0"/>
              <a:t>of </a:t>
            </a:r>
            <a:r>
              <a:rPr lang="en-US" sz="1800" dirty="0" smtClean="0"/>
              <a:t>the population</a:t>
            </a:r>
            <a:r>
              <a:rPr lang="en-US" sz="1800" dirty="0"/>
              <a:t> </a:t>
            </a:r>
            <a:r>
              <a:rPr lang="en-US" sz="1800" dirty="0" smtClean="0"/>
              <a:t>will succeed a given task</a:t>
            </a:r>
          </a:p>
          <a:p>
            <a:r>
              <a:rPr lang="en-US" sz="1800" dirty="0" smtClean="0">
                <a:solidFill>
                  <a:srgbClr val="7F7F7F"/>
                </a:solidFill>
              </a:rPr>
              <a:t>Exact probability:  </a:t>
            </a:r>
            <a:r>
              <a:rPr lang="en-US" sz="1800" dirty="0">
                <a:solidFill>
                  <a:srgbClr val="7F7F7F"/>
                </a:solidFill>
              </a:rPr>
              <a:t>b</a:t>
            </a:r>
            <a:r>
              <a:rPr lang="en-US" sz="1800" dirty="0" smtClean="0">
                <a:solidFill>
                  <a:srgbClr val="7F7F7F"/>
                </a:solidFill>
              </a:rPr>
              <a:t>ecause </a:t>
            </a:r>
            <a:r>
              <a:rPr lang="en-US" sz="1800" dirty="0">
                <a:solidFill>
                  <a:srgbClr val="7F7F7F"/>
                </a:solidFill>
              </a:rPr>
              <a:t>the </a:t>
            </a:r>
            <a:r>
              <a:rPr lang="en-US" sz="1800" dirty="0" smtClean="0">
                <a:solidFill>
                  <a:srgbClr val="7F7F7F"/>
                </a:solidFill>
              </a:rPr>
              <a:t>probability </a:t>
            </a:r>
            <a:r>
              <a:rPr lang="en-US" sz="1800" dirty="0">
                <a:solidFill>
                  <a:srgbClr val="7F7F7F"/>
                </a:solidFill>
              </a:rPr>
              <a:t>is calculated </a:t>
            </a:r>
            <a:r>
              <a:rPr lang="en-US" sz="1800" dirty="0" smtClean="0">
                <a:solidFill>
                  <a:srgbClr val="7F7F7F"/>
                </a:solidFill>
              </a:rPr>
              <a:t>exactly </a:t>
            </a:r>
            <a:r>
              <a:rPr lang="en-US" sz="1800" dirty="0">
                <a:solidFill>
                  <a:srgbClr val="7F7F7F"/>
                </a:solidFill>
              </a:rPr>
              <a:t>rather than approximated </a:t>
            </a:r>
            <a:r>
              <a:rPr lang="en-US" sz="1800" dirty="0" smtClean="0">
                <a:solidFill>
                  <a:srgbClr val="7F7F7F"/>
                </a:solidFill>
              </a:rPr>
              <a:t>with a distribution (</a:t>
            </a:r>
            <a:r>
              <a:rPr lang="en-US" sz="1800" i="1" dirty="0" smtClean="0">
                <a:solidFill>
                  <a:srgbClr val="7F7F7F"/>
                </a:solidFill>
              </a:rPr>
              <a:t>e.g.,</a:t>
            </a:r>
            <a:r>
              <a:rPr lang="en-US" sz="1800" dirty="0" smtClean="0">
                <a:solidFill>
                  <a:srgbClr val="7F7F7F"/>
                </a:solidFill>
              </a:rPr>
              <a:t> t or </a:t>
            </a:r>
            <a:r>
              <a:rPr lang="en-US" sz="1800" dirty="0">
                <a:solidFill>
                  <a:srgbClr val="7F7F7F"/>
                </a:solidFill>
              </a:rPr>
              <a:t>z</a:t>
            </a:r>
            <a:r>
              <a:rPr lang="en-US" sz="1800" dirty="0" smtClean="0">
                <a:solidFill>
                  <a:srgbClr val="7F7F7F"/>
                </a:solidFill>
              </a:rPr>
              <a:t>). Not </a:t>
            </a:r>
            <a:r>
              <a:rPr lang="en-US" sz="1800" dirty="0">
                <a:solidFill>
                  <a:srgbClr val="7F7F7F"/>
                </a:solidFill>
              </a:rPr>
              <a:t>because the answer is exactly </a:t>
            </a:r>
            <a:r>
              <a:rPr lang="en-US" sz="1800" dirty="0" smtClean="0">
                <a:solidFill>
                  <a:srgbClr val="7F7F7F"/>
                </a:solidFill>
              </a:rPr>
              <a:t>correct </a:t>
            </a:r>
          </a:p>
          <a:p>
            <a:endParaRPr lang="en-US" sz="1800" dirty="0">
              <a:solidFill>
                <a:srgbClr val="7F7F7F"/>
              </a:solidFill>
            </a:endParaRPr>
          </a:p>
          <a:p>
            <a:endParaRPr lang="en-US" sz="1800" dirty="0" smtClean="0">
              <a:solidFill>
                <a:srgbClr val="7F7F7F"/>
              </a:solidFill>
            </a:endParaRPr>
          </a:p>
          <a:p>
            <a:endParaRPr lang="en-US" sz="1800" dirty="0">
              <a:solidFill>
                <a:srgbClr val="7F7F7F"/>
              </a:solidFill>
            </a:endParaRPr>
          </a:p>
          <a:p>
            <a:pPr marL="0" indent="0">
              <a:buNone/>
            </a:pPr>
            <a:endParaRPr lang="en-US" sz="1800" dirty="0" smtClean="0">
              <a:solidFill>
                <a:srgbClr val="7F7F7F"/>
              </a:solidFill>
            </a:endParaRPr>
          </a:p>
          <a:p>
            <a:endParaRPr lang="en-US" sz="1800" dirty="0">
              <a:solidFill>
                <a:srgbClr val="7F7F7F"/>
              </a:solidFill>
            </a:endParaRPr>
          </a:p>
          <a:p>
            <a:endParaRPr lang="en-US" sz="1800" dirty="0">
              <a:solidFill>
                <a:srgbClr val="7F7F7F"/>
              </a:solidFill>
            </a:endParaRPr>
          </a:p>
          <a:p>
            <a:endParaRPr lang="en-US" sz="1800" b="1" dirty="0" smtClean="0"/>
          </a:p>
          <a:p>
            <a:endParaRPr lang="en-US" sz="1800" dirty="0"/>
          </a:p>
          <a:p>
            <a:endParaRPr lang="en-US" sz="1800" dirty="0" smtClean="0"/>
          </a:p>
        </p:txBody>
      </p:sp>
      <p:sp>
        <p:nvSpPr>
          <p:cNvPr id="10" name="TextBox 9"/>
          <p:cNvSpPr txBox="1"/>
          <p:nvPr/>
        </p:nvSpPr>
        <p:spPr>
          <a:xfrm>
            <a:off x="384173" y="2647765"/>
            <a:ext cx="4378122" cy="1754327"/>
          </a:xfrm>
          <a:prstGeom prst="rect">
            <a:avLst/>
          </a:prstGeom>
          <a:noFill/>
        </p:spPr>
        <p:txBody>
          <a:bodyPr wrap="none" rtlCol="0">
            <a:spAutoFit/>
          </a:bodyPr>
          <a:lstStyle/>
          <a:p>
            <a:pPr marL="285750" indent="-285750">
              <a:buFont typeface="Arial" panose="020B0604020202020204" pitchFamily="34" charset="0"/>
              <a:buChar char="•"/>
            </a:pPr>
            <a:r>
              <a:rPr lang="en-CA" i="1" dirty="0" smtClean="0">
                <a:solidFill>
                  <a:schemeClr val="bg1">
                    <a:lumMod val="50000"/>
                  </a:schemeClr>
                </a:solidFill>
              </a:rPr>
              <a:t>x</a:t>
            </a:r>
            <a:r>
              <a:rPr lang="en-CA" dirty="0" smtClean="0">
                <a:solidFill>
                  <a:schemeClr val="bg1">
                    <a:lumMod val="50000"/>
                  </a:schemeClr>
                </a:solidFill>
              </a:rPr>
              <a:t>: number of participants who succeeded</a:t>
            </a:r>
          </a:p>
          <a:p>
            <a:pPr marL="285750" indent="-285750">
              <a:buFont typeface="Arial" panose="020B0604020202020204" pitchFamily="34" charset="0"/>
              <a:buChar char="•"/>
            </a:pPr>
            <a:r>
              <a:rPr lang="en-CA" i="1" dirty="0" smtClean="0">
                <a:solidFill>
                  <a:schemeClr val="bg1">
                    <a:lumMod val="50000"/>
                  </a:schemeClr>
                </a:solidFill>
              </a:rPr>
              <a:t>n</a:t>
            </a:r>
            <a:r>
              <a:rPr lang="en-CA" dirty="0" smtClean="0">
                <a:solidFill>
                  <a:schemeClr val="bg1">
                    <a:lumMod val="50000"/>
                  </a:schemeClr>
                </a:solidFill>
              </a:rPr>
              <a:t>: total number of participants </a:t>
            </a:r>
          </a:p>
          <a:p>
            <a:pPr marL="285750" indent="-285750">
              <a:buFont typeface="Arial" panose="020B0604020202020204" pitchFamily="34" charset="0"/>
              <a:buChar char="•"/>
            </a:pPr>
            <a:r>
              <a:rPr lang="en-US" i="1" dirty="0">
                <a:solidFill>
                  <a:schemeClr val="bg1">
                    <a:lumMod val="50000"/>
                  </a:schemeClr>
                </a:solidFill>
              </a:rPr>
              <a:t>p</a:t>
            </a:r>
            <a:r>
              <a:rPr lang="en-US" i="1" dirty="0" smtClean="0">
                <a:solidFill>
                  <a:schemeClr val="bg1">
                    <a:lumMod val="50000"/>
                  </a:schemeClr>
                </a:solidFill>
              </a:rPr>
              <a:t>(x): </a:t>
            </a:r>
            <a:r>
              <a:rPr lang="en-US" dirty="0" smtClean="0">
                <a:solidFill>
                  <a:schemeClr val="bg1">
                    <a:lumMod val="50000"/>
                  </a:schemeClr>
                </a:solidFill>
              </a:rPr>
              <a:t>p-value: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p:txBody>
      </p:sp>
      <p:sp>
        <p:nvSpPr>
          <p:cNvPr id="13" name="Rectangle 12"/>
          <p:cNvSpPr/>
          <p:nvPr/>
        </p:nvSpPr>
        <p:spPr>
          <a:xfrm>
            <a:off x="198085" y="2595127"/>
            <a:ext cx="4792394" cy="186846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Against a benchmark</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5" name="Slide Number Placeholder 4"/>
          <p:cNvSpPr>
            <a:spLocks noGrp="1"/>
          </p:cNvSpPr>
          <p:nvPr>
            <p:ph type="sldNum" sz="quarter" idx="12"/>
          </p:nvPr>
        </p:nvSpPr>
        <p:spPr/>
        <p:txBody>
          <a:bodyPr/>
          <a:lstStyle/>
          <a:p>
            <a:fld id="{DCB82ED2-ACBB-2046-9075-6288EA005F68}" type="slidenum">
              <a:rPr lang="en-US" smtClean="0"/>
              <a:t>168</a:t>
            </a:fld>
            <a:endParaRPr lang="en-US"/>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12494" b="13757"/>
          <a:stretch/>
        </p:blipFill>
        <p:spPr>
          <a:xfrm>
            <a:off x="718954" y="3592129"/>
            <a:ext cx="3881171" cy="649572"/>
          </a:xfrm>
          <a:prstGeom prst="rect">
            <a:avLst/>
          </a:prstGeom>
        </p:spPr>
      </p:pic>
      <p:pic>
        <p:nvPicPr>
          <p:cNvPr id="9" name="Picture 8"/>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893544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64" y="1042578"/>
            <a:ext cx="8824212" cy="1055779"/>
          </a:xfrm>
        </p:spPr>
        <p:txBody>
          <a:bodyPr/>
          <a:lstStyle/>
          <a:p>
            <a:pPr marL="342900" lvl="1" indent="-342900">
              <a:buFont typeface="Arial"/>
              <a:buChar char="•"/>
            </a:pPr>
            <a:r>
              <a:rPr lang="en-US" sz="1800" dirty="0" smtClean="0"/>
              <a:t>You tested the effectiveness of a mini-map in an open world game. You asked participants to use the mini map to travel to some destination.  Result: 8 participants out of 9 were able to reach the destination. </a:t>
            </a:r>
            <a:r>
              <a:rPr lang="en-US" sz="1800" dirty="0"/>
              <a:t>How sure are </a:t>
            </a:r>
            <a:r>
              <a:rPr lang="en-US" sz="1800" dirty="0" smtClean="0"/>
              <a:t>you </a:t>
            </a:r>
            <a:r>
              <a:rPr lang="en-US" sz="1800" dirty="0"/>
              <a:t>that at least 75% of all </a:t>
            </a:r>
            <a:r>
              <a:rPr lang="en-US" sz="1800" dirty="0" smtClean="0"/>
              <a:t>players </a:t>
            </a:r>
            <a:r>
              <a:rPr lang="en-US" sz="1800" dirty="0"/>
              <a:t>will </a:t>
            </a:r>
            <a:r>
              <a:rPr lang="en-US" sz="1800" dirty="0" smtClean="0"/>
              <a:t>be able to use the mini-map to navigate through the open world?</a:t>
            </a:r>
          </a:p>
          <a:p>
            <a:pPr marL="0" lvl="1" indent="0">
              <a:buNone/>
            </a:pPr>
            <a:endParaRPr lang="en-US" sz="1800" dirty="0" smtClean="0"/>
          </a:p>
          <a:p>
            <a:pPr marL="342900" lvl="1" indent="-342900">
              <a:buFont typeface="Arial"/>
              <a:buChar char="•"/>
            </a:pPr>
            <a:endParaRPr lang="en-US" sz="1800" dirty="0" smtClean="0"/>
          </a:p>
          <a:p>
            <a:pPr marL="342900" lvl="1" indent="-342900">
              <a:buFont typeface="Arial"/>
              <a:buChar char="•"/>
            </a:pPr>
            <a:endParaRPr lang="en-US" sz="1800" dirty="0"/>
          </a:p>
          <a:p>
            <a:endParaRPr lang="en-US" sz="1800" dirty="0" smtClean="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 Against a benchmark – Example</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6" name="Rectangle 5"/>
          <p:cNvSpPr/>
          <p:nvPr/>
        </p:nvSpPr>
        <p:spPr>
          <a:xfrm>
            <a:off x="196533" y="2292947"/>
            <a:ext cx="8693743" cy="275680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94062" y="2235260"/>
            <a:ext cx="8396214" cy="3134705"/>
          </a:xfrm>
          <a:prstGeom prst="rect">
            <a:avLst/>
          </a:prstGeom>
          <a:noFill/>
        </p:spPr>
        <p:txBody>
          <a:bodyPr wrap="square" rtlCol="0">
            <a:spAutoFit/>
          </a:bodyPr>
          <a:lstStyle/>
          <a:p>
            <a:pPr marL="285750" lvl="1" indent="-342900">
              <a:lnSpc>
                <a:spcPct val="110000"/>
              </a:lnSpc>
              <a:buFont typeface="Arial" panose="020B0604020202020204" pitchFamily="34" charset="0"/>
              <a:buChar char="•"/>
            </a:pPr>
            <a:r>
              <a:rPr lang="en-US" dirty="0" smtClean="0"/>
              <a:t>Easy </a:t>
            </a:r>
            <a:r>
              <a:rPr lang="en-US" dirty="0"/>
              <a:t>in EXCEL: </a:t>
            </a:r>
          </a:p>
          <a:p>
            <a:pPr marL="285750" lvl="1" indent="-342900">
              <a:lnSpc>
                <a:spcPct val="110000"/>
              </a:lnSpc>
              <a:buFont typeface="Arial" panose="020B0604020202020204" pitchFamily="34" charset="0"/>
              <a:buChar char="•"/>
            </a:pPr>
            <a:r>
              <a:rPr lang="en-US" dirty="0" smtClean="0"/>
              <a:t>P</a:t>
            </a:r>
            <a:r>
              <a:rPr lang="en-US" dirty="0"/>
              <a:t>(x ≥ 8)  = </a:t>
            </a:r>
            <a:r>
              <a:rPr lang="en-US" dirty="0" smtClean="0"/>
              <a:t> 1 - BINOMDIST(7, </a:t>
            </a:r>
            <a:r>
              <a:rPr lang="en-US" dirty="0"/>
              <a:t>9, 0.75, FALSE</a:t>
            </a:r>
            <a:r>
              <a:rPr lang="en-US" dirty="0" smtClean="0"/>
              <a:t>) = 1- 0.3 = 70%</a:t>
            </a:r>
          </a:p>
          <a:p>
            <a:pPr marL="285750" lvl="1" indent="-342900">
              <a:lnSpc>
                <a:spcPct val="110000"/>
              </a:lnSpc>
              <a:buFont typeface="Arial" panose="020B0604020202020204" pitchFamily="34" charset="0"/>
              <a:buChar char="•"/>
            </a:pPr>
            <a:r>
              <a:rPr lang="en-US" dirty="0" smtClean="0"/>
              <a:t>There is 70% chances that at least </a:t>
            </a:r>
            <a:r>
              <a:rPr lang="en-US" dirty="0"/>
              <a:t>¾ of </a:t>
            </a:r>
            <a:r>
              <a:rPr lang="en-US" dirty="0" smtClean="0"/>
              <a:t>all players </a:t>
            </a:r>
            <a:r>
              <a:rPr lang="en-US" dirty="0"/>
              <a:t>will be able to complete the task when </a:t>
            </a:r>
            <a:r>
              <a:rPr lang="en-US" dirty="0" smtClean="0"/>
              <a:t>the game becomes available</a:t>
            </a:r>
          </a:p>
          <a:p>
            <a:pPr marL="742950" lvl="2" indent="-342900">
              <a:lnSpc>
                <a:spcPct val="110000"/>
              </a:lnSpc>
              <a:buFont typeface="Arial" panose="020B0604020202020204" pitchFamily="34" charset="0"/>
              <a:buChar char="•"/>
            </a:pPr>
            <a:r>
              <a:rPr lang="en-US" dirty="0" smtClean="0"/>
              <a:t>How good is this?</a:t>
            </a:r>
          </a:p>
          <a:p>
            <a:pPr marL="1200150" lvl="3" indent="-342900">
              <a:lnSpc>
                <a:spcPct val="110000"/>
              </a:lnSpc>
              <a:buFont typeface="Arial" panose="020B0604020202020204" pitchFamily="34" charset="0"/>
              <a:buChar char="•"/>
            </a:pPr>
            <a:r>
              <a:rPr lang="en-US" dirty="0" smtClean="0"/>
              <a:t>Depends on the context of the test and the consequence of being wrong</a:t>
            </a:r>
          </a:p>
          <a:p>
            <a:pPr marL="1200150" lvl="3" indent="-342900">
              <a:lnSpc>
                <a:spcPct val="110000"/>
              </a:lnSpc>
              <a:buFont typeface="Arial" panose="020B0604020202020204" pitchFamily="34" charset="0"/>
              <a:buChar char="•"/>
            </a:pPr>
            <a:r>
              <a:rPr lang="en-US" dirty="0" smtClean="0"/>
              <a:t>The risks of being wrong are high: 3 out of 10</a:t>
            </a:r>
          </a:p>
          <a:p>
            <a:pPr marL="285750" lvl="1" indent="-342900">
              <a:lnSpc>
                <a:spcPct val="110000"/>
              </a:lnSpc>
              <a:buFont typeface="Arial" panose="020B0604020202020204" pitchFamily="34" charset="0"/>
              <a:buChar char="•"/>
            </a:pPr>
            <a:r>
              <a:rPr lang="en-US" dirty="0" smtClean="0">
                <a:solidFill>
                  <a:srgbClr val="7F7F7F"/>
                </a:solidFill>
              </a:rPr>
              <a:t>See </a:t>
            </a:r>
            <a:r>
              <a:rPr lang="en-US" dirty="0">
                <a:solidFill>
                  <a:srgbClr val="7F7F7F"/>
                </a:solidFill>
              </a:rPr>
              <a:t>file for intuition: </a:t>
            </a:r>
            <a:r>
              <a:rPr lang="en-US" dirty="0" err="1">
                <a:solidFill>
                  <a:srgbClr val="7F7F7F"/>
                </a:solidFill>
              </a:rPr>
              <a:t>BinomialDistribution.xlsx</a:t>
            </a:r>
            <a:r>
              <a:rPr lang="en-US" dirty="0">
                <a:solidFill>
                  <a:srgbClr val="7F7F7F"/>
                </a:solidFill>
              </a:rPr>
              <a:t> </a:t>
            </a:r>
          </a:p>
          <a:p>
            <a:pPr marL="285750" lvl="1" indent="-342900">
              <a:lnSpc>
                <a:spcPct val="110000"/>
              </a:lnSpc>
              <a:buFont typeface="Arial" panose="020B0604020202020204" pitchFamily="34" charset="0"/>
              <a:buChar char="•"/>
            </a:pPr>
            <a:endParaRPr lang="en-US" dirty="0" smtClean="0"/>
          </a:p>
          <a:p>
            <a:endParaRPr lang="en-CA" dirty="0"/>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8377794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p:cNvSpPr txBox="1"/>
          <p:nvPr/>
        </p:nvSpPr>
        <p:spPr>
          <a:xfrm>
            <a:off x="-405076" y="759086"/>
            <a:ext cx="8910088" cy="3416320"/>
          </a:xfrm>
          <a:prstGeom prst="rect">
            <a:avLst/>
          </a:prstGeom>
          <a:noFill/>
        </p:spPr>
        <p:txBody>
          <a:bodyPr wrap="square" rtlCol="0">
            <a:spAutoFit/>
          </a:bodyPr>
          <a:lstStyle/>
          <a:p>
            <a:pPr marL="285750" indent="-285750">
              <a:buFont typeface="Arial"/>
              <a:buChar char="•"/>
            </a:pPr>
            <a:endParaRPr lang="en-US" dirty="0" smtClean="0"/>
          </a:p>
          <a:p>
            <a:pPr marL="742950" lvl="1" indent="-285750">
              <a:buFont typeface="Arial"/>
              <a:buChar char="•"/>
            </a:pPr>
            <a:r>
              <a:rPr lang="en-US" dirty="0" smtClean="0"/>
              <a:t>Example: A developer asks you to test 2 control mappings (c1, c2) to fight 3 types of enemies (e1, e2, e3). Enemies are spawned randomly. Enemies require different sequential interactions of c1 and c2. You are asked to determine which of c1 or c2 is best. How many possible combination pairs do we have? </a:t>
            </a:r>
            <a:endParaRPr lang="en-US" dirty="0" smtClean="0">
              <a:solidFill>
                <a:srgbClr val="7F7F7F"/>
              </a:solidFill>
            </a:endParaRPr>
          </a:p>
          <a:p>
            <a:pPr marL="742950" lvl="1" indent="-285750">
              <a:buFont typeface="Arial"/>
              <a:buChar char="•"/>
            </a:pPr>
            <a:endParaRPr lang="en-US" dirty="0" smtClean="0"/>
          </a:p>
          <a:p>
            <a:pPr marL="742950" lvl="1" indent="-285750">
              <a:buFont typeface="Arial"/>
              <a:buChar char="•"/>
            </a:pPr>
            <a:endParaRPr lang="en-US" dirty="0" smtClean="0"/>
          </a:p>
          <a:p>
            <a:pPr lvl="1"/>
            <a:endParaRPr lang="en-US" dirty="0" smtClean="0"/>
          </a:p>
          <a:p>
            <a:pPr marL="742950" lvl="1" indent="-285750">
              <a:buFont typeface="Arial"/>
              <a:buChar char="•"/>
            </a:pPr>
            <a:r>
              <a:rPr lang="en-US" dirty="0" smtClean="0">
                <a:solidFill>
                  <a:srgbClr val="7F7F7F"/>
                </a:solidFill>
              </a:rPr>
              <a:t>This experiment has 2 treatments: controls and enemies. Controls and enemies have 2 and 3 levels, respectively</a:t>
            </a:r>
          </a:p>
          <a:p>
            <a:pPr marL="742950" lvl="1" indent="-285750">
              <a:buFont typeface="Arial"/>
              <a:buChar char="•"/>
            </a:pPr>
            <a:r>
              <a:rPr lang="en-US" dirty="0" smtClean="0"/>
              <a:t>Say you are </a:t>
            </a:r>
            <a:r>
              <a:rPr lang="en-US" dirty="0"/>
              <a:t>opting for a </a:t>
            </a:r>
            <a:r>
              <a:rPr lang="en-US" i="1" dirty="0"/>
              <a:t>repeated measure </a:t>
            </a:r>
            <a:r>
              <a:rPr lang="en-US" dirty="0"/>
              <a:t>design, </a:t>
            </a:r>
            <a:r>
              <a:rPr lang="en-US" i="1" dirty="0"/>
              <a:t>i.e.,</a:t>
            </a:r>
            <a:r>
              <a:rPr lang="en-US" dirty="0"/>
              <a:t> the same participants are </a:t>
            </a:r>
            <a:r>
              <a:rPr lang="en-US" dirty="0" smtClean="0"/>
              <a:t>used</a:t>
            </a:r>
          </a:p>
          <a:p>
            <a:pPr marL="742950" lvl="1" indent="-285750">
              <a:buFont typeface="Arial"/>
              <a:buChar char="•"/>
            </a:pPr>
            <a:r>
              <a:rPr lang="en-US" dirty="0" smtClean="0"/>
              <a:t>How many participants are needed to cover all possible permutations? </a:t>
            </a: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a:solidFill>
                  <a:srgbClr val="FFFFFF"/>
                </a:solidFill>
              </a:rPr>
              <a:t>R</a:t>
            </a:r>
            <a:r>
              <a:rPr lang="en-US" sz="2700" dirty="0" smtClean="0">
                <a:solidFill>
                  <a:srgbClr val="FFFFFF"/>
                </a:solidFill>
              </a:rPr>
              <a:t>andomized block design </a:t>
            </a:r>
            <a:r>
              <a:rPr lang="en-US" sz="2700" dirty="0">
                <a:solidFill>
                  <a:srgbClr val="FFFFFF"/>
                </a:solidFill>
              </a:rPr>
              <a:t>–</a:t>
            </a:r>
            <a:r>
              <a:rPr lang="en-US" sz="2700" dirty="0" smtClean="0">
                <a:solidFill>
                  <a:srgbClr val="FFFFFF"/>
                </a:solidFill>
              </a:rPr>
              <a:t> Problem</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Design</a:t>
            </a:r>
            <a:endParaRPr lang="en-US" sz="3800" dirty="0">
              <a:solidFill>
                <a:srgbClr val="FFFFFF"/>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594472539"/>
              </p:ext>
            </p:extLst>
          </p:nvPr>
        </p:nvGraphicFramePr>
        <p:xfrm>
          <a:off x="451580" y="2228272"/>
          <a:ext cx="4869237" cy="676655"/>
        </p:xfrm>
        <a:graphic>
          <a:graphicData uri="http://schemas.openxmlformats.org/drawingml/2006/table">
            <a:tbl>
              <a:tblPr firstRow="1" bandRow="1">
                <a:tableStyleId>{073A0DAA-6AF3-43AB-8588-CEC1D06C72B9}</a:tableStyleId>
              </a:tblPr>
              <a:tblGrid>
                <a:gridCol w="1927401">
                  <a:extLst>
                    <a:ext uri="{9D8B030D-6E8A-4147-A177-3AD203B41FA5}">
                      <a16:colId xmlns:a16="http://schemas.microsoft.com/office/drawing/2014/main" xmlns="" val="20000"/>
                    </a:ext>
                  </a:extLst>
                </a:gridCol>
                <a:gridCol w="490306">
                  <a:extLst>
                    <a:ext uri="{9D8B030D-6E8A-4147-A177-3AD203B41FA5}">
                      <a16:colId xmlns:a16="http://schemas.microsoft.com/office/drawing/2014/main" xmlns="" val="20001"/>
                    </a:ext>
                  </a:extLst>
                </a:gridCol>
                <a:gridCol w="490306">
                  <a:extLst>
                    <a:ext uri="{9D8B030D-6E8A-4147-A177-3AD203B41FA5}">
                      <a16:colId xmlns:a16="http://schemas.microsoft.com/office/drawing/2014/main" xmlns="" val="20002"/>
                    </a:ext>
                  </a:extLst>
                </a:gridCol>
                <a:gridCol w="490306">
                  <a:extLst>
                    <a:ext uri="{9D8B030D-6E8A-4147-A177-3AD203B41FA5}">
                      <a16:colId xmlns:a16="http://schemas.microsoft.com/office/drawing/2014/main" xmlns="" val="20003"/>
                    </a:ext>
                  </a:extLst>
                </a:gridCol>
                <a:gridCol w="490306">
                  <a:extLst>
                    <a:ext uri="{9D8B030D-6E8A-4147-A177-3AD203B41FA5}">
                      <a16:colId xmlns:a16="http://schemas.microsoft.com/office/drawing/2014/main" xmlns="" val="20004"/>
                    </a:ext>
                  </a:extLst>
                </a:gridCol>
                <a:gridCol w="490306">
                  <a:extLst>
                    <a:ext uri="{9D8B030D-6E8A-4147-A177-3AD203B41FA5}">
                      <a16:colId xmlns:a16="http://schemas.microsoft.com/office/drawing/2014/main" xmlns="" val="20005"/>
                    </a:ext>
                  </a:extLst>
                </a:gridCol>
                <a:gridCol w="490306">
                  <a:extLst>
                    <a:ext uri="{9D8B030D-6E8A-4147-A177-3AD203B41FA5}">
                      <a16:colId xmlns:a16="http://schemas.microsoft.com/office/drawing/2014/main" xmlns="" val="20006"/>
                    </a:ext>
                  </a:extLst>
                </a:gridCol>
              </a:tblGrid>
              <a:tr h="213570">
                <a:tc>
                  <a:txBody>
                    <a:bodyPr/>
                    <a:lstStyle/>
                    <a:p>
                      <a:pPr>
                        <a:lnSpc>
                          <a:spcPct val="80000"/>
                        </a:lnSpc>
                      </a:pPr>
                      <a:r>
                        <a:rPr lang="en-US" sz="1100" dirty="0" smtClean="0"/>
                        <a:t>Combinations</a:t>
                      </a:r>
                    </a:p>
                  </a:txBody>
                  <a:tcPr/>
                </a:tc>
                <a:tc>
                  <a:txBody>
                    <a:bodyPr/>
                    <a:lstStyle/>
                    <a:p>
                      <a:pPr algn="ctr">
                        <a:lnSpc>
                          <a:spcPct val="80000"/>
                        </a:lnSpc>
                      </a:pPr>
                      <a:r>
                        <a:rPr lang="en-US" sz="1100" dirty="0" smtClean="0"/>
                        <a:t>A</a:t>
                      </a:r>
                      <a:endParaRPr lang="en-US" sz="1100" dirty="0"/>
                    </a:p>
                  </a:txBody>
                  <a:tcPr/>
                </a:tc>
                <a:tc>
                  <a:txBody>
                    <a:bodyPr/>
                    <a:lstStyle/>
                    <a:p>
                      <a:pPr algn="ctr">
                        <a:lnSpc>
                          <a:spcPct val="80000"/>
                        </a:lnSpc>
                      </a:pPr>
                      <a:r>
                        <a:rPr lang="en-US" sz="1100" dirty="0" smtClean="0"/>
                        <a:t>B</a:t>
                      </a:r>
                      <a:endParaRPr lang="en-US" sz="1100" dirty="0"/>
                    </a:p>
                  </a:txBody>
                  <a:tcPr/>
                </a:tc>
                <a:tc>
                  <a:txBody>
                    <a:bodyPr/>
                    <a:lstStyle/>
                    <a:p>
                      <a:pPr algn="ctr">
                        <a:lnSpc>
                          <a:spcPct val="80000"/>
                        </a:lnSpc>
                      </a:pPr>
                      <a:r>
                        <a:rPr lang="en-US" sz="1100" dirty="0" smtClean="0"/>
                        <a:t>C</a:t>
                      </a:r>
                      <a:endParaRPr lang="en-US" sz="1100" dirty="0"/>
                    </a:p>
                  </a:txBody>
                  <a:tcPr/>
                </a:tc>
                <a:tc>
                  <a:txBody>
                    <a:bodyPr/>
                    <a:lstStyle/>
                    <a:p>
                      <a:pPr algn="ctr">
                        <a:lnSpc>
                          <a:spcPct val="80000"/>
                        </a:lnSpc>
                      </a:pPr>
                      <a:r>
                        <a:rPr lang="en-US" sz="1100" dirty="0" smtClean="0"/>
                        <a:t>D</a:t>
                      </a:r>
                      <a:endParaRPr lang="en-US" sz="1100" dirty="0"/>
                    </a:p>
                  </a:txBody>
                  <a:tcPr/>
                </a:tc>
                <a:tc>
                  <a:txBody>
                    <a:bodyPr/>
                    <a:lstStyle/>
                    <a:p>
                      <a:pPr algn="ctr">
                        <a:lnSpc>
                          <a:spcPct val="80000"/>
                        </a:lnSpc>
                      </a:pPr>
                      <a:r>
                        <a:rPr lang="en-US" sz="1100" dirty="0" smtClean="0"/>
                        <a:t>E</a:t>
                      </a:r>
                      <a:endParaRPr lang="en-US" sz="1100" dirty="0"/>
                    </a:p>
                  </a:txBody>
                  <a:tcPr/>
                </a:tc>
                <a:tc>
                  <a:txBody>
                    <a:bodyPr/>
                    <a:lstStyle/>
                    <a:p>
                      <a:pPr algn="ctr">
                        <a:lnSpc>
                          <a:spcPct val="80000"/>
                        </a:lnSpc>
                      </a:pPr>
                      <a:r>
                        <a:rPr lang="en-US" sz="1100" dirty="0" smtClean="0"/>
                        <a:t>F</a:t>
                      </a:r>
                      <a:endParaRPr lang="en-US" sz="1100" dirty="0"/>
                    </a:p>
                  </a:txBody>
                  <a:tcPr/>
                </a:tc>
                <a:extLst>
                  <a:ext uri="{0D108BD9-81ED-4DB2-BD59-A6C34878D82A}">
                    <a16:rowId xmlns:a16="http://schemas.microsoft.com/office/drawing/2014/main" xmlns="" val="10000"/>
                  </a:ext>
                </a:extLst>
              </a:tr>
              <a:tr h="208995">
                <a:tc>
                  <a:txBody>
                    <a:bodyPr/>
                    <a:lstStyle/>
                    <a:p>
                      <a:pPr>
                        <a:lnSpc>
                          <a:spcPct val="80000"/>
                        </a:lnSpc>
                      </a:pPr>
                      <a:r>
                        <a:rPr lang="en-US" sz="1100" dirty="0" smtClean="0"/>
                        <a:t>Control schemes </a:t>
                      </a:r>
                      <a:endParaRPr lang="en-US" sz="1100" dirty="0"/>
                    </a:p>
                  </a:txBody>
                  <a:tcPr/>
                </a:tc>
                <a:tc>
                  <a:txBody>
                    <a:bodyPr/>
                    <a:lstStyle/>
                    <a:p>
                      <a:pPr algn="ctr">
                        <a:lnSpc>
                          <a:spcPct val="80000"/>
                        </a:lnSpc>
                      </a:pPr>
                      <a:r>
                        <a:rPr lang="en-US" sz="1100" dirty="0" smtClean="0"/>
                        <a:t>c1</a:t>
                      </a:r>
                      <a:endParaRPr lang="en-US" sz="1100" dirty="0"/>
                    </a:p>
                  </a:txBody>
                  <a:tcPr/>
                </a:tc>
                <a:tc>
                  <a:txBody>
                    <a:bodyPr/>
                    <a:lstStyle/>
                    <a:p>
                      <a:pPr algn="ctr">
                        <a:lnSpc>
                          <a:spcPct val="80000"/>
                        </a:lnSpc>
                      </a:pPr>
                      <a:r>
                        <a:rPr lang="en-US" sz="1100" dirty="0" smtClean="0"/>
                        <a:t>c1</a:t>
                      </a:r>
                      <a:endParaRPr lang="en-US" sz="1100" dirty="0"/>
                    </a:p>
                  </a:txBody>
                  <a:tcPr/>
                </a:tc>
                <a:tc>
                  <a:txBody>
                    <a:bodyPr/>
                    <a:lstStyle/>
                    <a:p>
                      <a:pPr algn="ctr">
                        <a:lnSpc>
                          <a:spcPct val="80000"/>
                        </a:lnSpc>
                      </a:pPr>
                      <a:r>
                        <a:rPr lang="en-US" sz="1100" dirty="0" smtClean="0"/>
                        <a:t>c1</a:t>
                      </a:r>
                      <a:endParaRPr lang="en-US" sz="1100" dirty="0"/>
                    </a:p>
                  </a:txBody>
                  <a:tcPr/>
                </a:tc>
                <a:tc>
                  <a:txBody>
                    <a:bodyPr/>
                    <a:lstStyle/>
                    <a:p>
                      <a:pPr algn="ctr">
                        <a:lnSpc>
                          <a:spcPct val="80000"/>
                        </a:lnSpc>
                      </a:pPr>
                      <a:r>
                        <a:rPr lang="en-US" sz="1100" dirty="0" smtClean="0"/>
                        <a:t>c2</a:t>
                      </a:r>
                      <a:endParaRPr lang="en-US" sz="1100" dirty="0"/>
                    </a:p>
                  </a:txBody>
                  <a:tcPr/>
                </a:tc>
                <a:tc>
                  <a:txBody>
                    <a:bodyPr/>
                    <a:lstStyle/>
                    <a:p>
                      <a:pPr algn="ctr">
                        <a:lnSpc>
                          <a:spcPct val="80000"/>
                        </a:lnSpc>
                      </a:pPr>
                      <a:r>
                        <a:rPr lang="en-US" sz="1100" dirty="0" smtClean="0"/>
                        <a:t>c2</a:t>
                      </a:r>
                      <a:endParaRPr lang="en-US" sz="1100" dirty="0"/>
                    </a:p>
                  </a:txBody>
                  <a:tcPr/>
                </a:tc>
                <a:tc>
                  <a:txBody>
                    <a:bodyPr/>
                    <a:lstStyle/>
                    <a:p>
                      <a:pPr algn="ctr">
                        <a:lnSpc>
                          <a:spcPct val="80000"/>
                        </a:lnSpc>
                      </a:pPr>
                      <a:r>
                        <a:rPr lang="en-US" sz="1100" dirty="0" smtClean="0"/>
                        <a:t>c2</a:t>
                      </a:r>
                      <a:endParaRPr lang="en-US" sz="1100" dirty="0"/>
                    </a:p>
                  </a:txBody>
                  <a:tcPr/>
                </a:tc>
                <a:extLst>
                  <a:ext uri="{0D108BD9-81ED-4DB2-BD59-A6C34878D82A}">
                    <a16:rowId xmlns:a16="http://schemas.microsoft.com/office/drawing/2014/main" xmlns="" val="10001"/>
                  </a:ext>
                </a:extLst>
              </a:tr>
              <a:tr h="121054">
                <a:tc>
                  <a:txBody>
                    <a:bodyPr/>
                    <a:lstStyle/>
                    <a:p>
                      <a:pPr>
                        <a:lnSpc>
                          <a:spcPct val="80000"/>
                        </a:lnSpc>
                      </a:pPr>
                      <a:r>
                        <a:rPr lang="en-US" sz="1100" dirty="0" smtClean="0"/>
                        <a:t>Enemies </a:t>
                      </a:r>
                    </a:p>
                  </a:txBody>
                  <a:tcPr/>
                </a:tc>
                <a:tc>
                  <a:txBody>
                    <a:bodyPr/>
                    <a:lstStyle/>
                    <a:p>
                      <a:pPr algn="ctr">
                        <a:lnSpc>
                          <a:spcPct val="80000"/>
                        </a:lnSpc>
                      </a:pPr>
                      <a:r>
                        <a:rPr lang="en-US" sz="1100" dirty="0" smtClean="0"/>
                        <a:t>e1</a:t>
                      </a:r>
                      <a:endParaRPr lang="en-US" sz="1100" dirty="0"/>
                    </a:p>
                  </a:txBody>
                  <a:tcPr/>
                </a:tc>
                <a:tc>
                  <a:txBody>
                    <a:bodyPr/>
                    <a:lstStyle/>
                    <a:p>
                      <a:pPr algn="ctr">
                        <a:lnSpc>
                          <a:spcPct val="80000"/>
                        </a:lnSpc>
                      </a:pPr>
                      <a:r>
                        <a:rPr lang="en-US" sz="1100" dirty="0" smtClean="0"/>
                        <a:t>e2</a:t>
                      </a:r>
                      <a:endParaRPr lang="en-US" sz="1100" dirty="0"/>
                    </a:p>
                  </a:txBody>
                  <a:tcPr/>
                </a:tc>
                <a:tc>
                  <a:txBody>
                    <a:bodyPr/>
                    <a:lstStyle/>
                    <a:p>
                      <a:pPr algn="ctr">
                        <a:lnSpc>
                          <a:spcPct val="80000"/>
                        </a:lnSpc>
                      </a:pPr>
                      <a:r>
                        <a:rPr lang="en-US" sz="1100" dirty="0" smtClean="0"/>
                        <a:t>e3</a:t>
                      </a:r>
                      <a:endParaRPr lang="en-US" sz="1100" dirty="0"/>
                    </a:p>
                  </a:txBody>
                  <a:tcPr/>
                </a:tc>
                <a:tc>
                  <a:txBody>
                    <a:bodyPr/>
                    <a:lstStyle/>
                    <a:p>
                      <a:pPr algn="ctr">
                        <a:lnSpc>
                          <a:spcPct val="80000"/>
                        </a:lnSpc>
                      </a:pPr>
                      <a:r>
                        <a:rPr lang="en-US" sz="1100" dirty="0" smtClean="0"/>
                        <a:t>e1</a:t>
                      </a:r>
                      <a:endParaRPr lang="en-US" sz="1100" dirty="0"/>
                    </a:p>
                  </a:txBody>
                  <a:tcPr/>
                </a:tc>
                <a:tc>
                  <a:txBody>
                    <a:bodyPr/>
                    <a:lstStyle/>
                    <a:p>
                      <a:pPr algn="ctr">
                        <a:lnSpc>
                          <a:spcPct val="80000"/>
                        </a:lnSpc>
                      </a:pPr>
                      <a:r>
                        <a:rPr lang="en-US" sz="1100" dirty="0" smtClean="0"/>
                        <a:t>e2</a:t>
                      </a:r>
                      <a:endParaRPr lang="en-US" sz="1100" dirty="0"/>
                    </a:p>
                  </a:txBody>
                  <a:tcPr/>
                </a:tc>
                <a:tc>
                  <a:txBody>
                    <a:bodyPr/>
                    <a:lstStyle/>
                    <a:p>
                      <a:pPr algn="ctr">
                        <a:lnSpc>
                          <a:spcPct val="80000"/>
                        </a:lnSpc>
                      </a:pPr>
                      <a:r>
                        <a:rPr lang="en-US" sz="1100" dirty="0" smtClean="0"/>
                        <a:t>e3</a:t>
                      </a:r>
                      <a:endParaRPr lang="en-US" sz="1100" dirty="0"/>
                    </a:p>
                  </a:txBody>
                  <a:tcPr/>
                </a:tc>
                <a:extLst>
                  <a:ext uri="{0D108BD9-81ED-4DB2-BD59-A6C34878D82A}">
                    <a16:rowId xmlns:a16="http://schemas.microsoft.com/office/drawing/2014/main" xmlns="" val="10002"/>
                  </a:ext>
                </a:extLst>
              </a:tr>
            </a:tbl>
          </a:graphicData>
        </a:graphic>
      </p:graphicFrame>
      <p:sp>
        <p:nvSpPr>
          <p:cNvPr id="2" name="Rectangle 1"/>
          <p:cNvSpPr/>
          <p:nvPr/>
        </p:nvSpPr>
        <p:spPr>
          <a:xfrm flipV="1">
            <a:off x="5749158" y="1864874"/>
            <a:ext cx="485836" cy="380451"/>
          </a:xfrm>
          <a:prstGeom prst="rect">
            <a:avLst/>
          </a:prstGeom>
        </p:spPr>
        <p:txBody>
          <a:bodyPr wrap="square">
            <a:spAutoFit/>
          </a:bodyPr>
          <a:lstStyle/>
          <a:p>
            <a:r>
              <a:rPr lang="en-US" dirty="0">
                <a:solidFill>
                  <a:srgbClr val="7F7F7F"/>
                </a:solidFill>
              </a:rPr>
              <a:t>9</a:t>
            </a:r>
            <a:endParaRPr lang="en-US" dirty="0"/>
          </a:p>
        </p:txBody>
      </p:sp>
      <p:sp>
        <p:nvSpPr>
          <p:cNvPr id="3" name="Rectangle 2"/>
          <p:cNvSpPr/>
          <p:nvPr/>
        </p:nvSpPr>
        <p:spPr>
          <a:xfrm>
            <a:off x="6651732" y="3773227"/>
            <a:ext cx="1134666" cy="369332"/>
          </a:xfrm>
          <a:prstGeom prst="rect">
            <a:avLst/>
          </a:prstGeom>
        </p:spPr>
        <p:txBody>
          <a:bodyPr wrap="square">
            <a:spAutoFit/>
          </a:bodyPr>
          <a:lstStyle/>
          <a:p>
            <a:pPr lvl="1"/>
            <a:r>
              <a:rPr lang="en-US" dirty="0" smtClean="0">
                <a:solidFill>
                  <a:srgbClr val="7F7F7F"/>
                </a:solidFill>
              </a:rPr>
              <a:t>720</a:t>
            </a:r>
            <a:endParaRPr lang="en-US" dirty="0">
              <a:solidFill>
                <a:srgbClr val="7F7F7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17</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custDataLst>
      <p:tags r:id="rId1"/>
    </p:custDataLst>
    <p:extLst>
      <p:ext uri="{BB962C8B-B14F-4D97-AF65-F5344CB8AC3E}">
        <p14:creationId xmlns:p14="http://schemas.microsoft.com/office/powerpoint/2010/main" val="37717162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9" y="1060333"/>
            <a:ext cx="8229600" cy="3394472"/>
          </a:xfrm>
        </p:spPr>
        <p:txBody>
          <a:bodyPr/>
          <a:lstStyle/>
          <a:p>
            <a:r>
              <a:rPr lang="en-US" sz="1800" dirty="0" smtClean="0"/>
              <a:t>Use </a:t>
            </a:r>
            <a:r>
              <a:rPr lang="en-US" sz="1800" dirty="0" err="1" smtClean="0"/>
              <a:t>McNemar</a:t>
            </a:r>
            <a:r>
              <a:rPr lang="en-US" sz="1800" dirty="0" smtClean="0"/>
              <a:t> on dichotomous variables and </a:t>
            </a:r>
            <a:r>
              <a:rPr lang="en-US" sz="1800" b="1" dirty="0" smtClean="0"/>
              <a:t>within-subjects </a:t>
            </a:r>
            <a:r>
              <a:rPr lang="en-US" sz="1800" dirty="0" smtClean="0"/>
              <a:t>design to generate p-values and thus determine if A and B differ</a:t>
            </a:r>
          </a:p>
          <a:p>
            <a:r>
              <a:rPr lang="en-US" sz="1800" dirty="0" smtClean="0"/>
              <a:t>The method consists in checking if the proportion of discordant pairs is greater than 50% for all sample size </a:t>
            </a:r>
          </a:p>
          <a:p>
            <a:r>
              <a:rPr lang="en-US" sz="1800" dirty="0" smtClean="0"/>
              <a:t>Discordant pair is the number of participants who go from pass to fail and fail to pass (number of participants who had a different outcome on each design) </a:t>
            </a:r>
          </a:p>
          <a:p>
            <a:r>
              <a:rPr lang="en-US" sz="1800" dirty="0"/>
              <a:t>The </a:t>
            </a:r>
            <a:r>
              <a:rPr lang="en-US" sz="1800" dirty="0" err="1"/>
              <a:t>McNemar</a:t>
            </a:r>
            <a:r>
              <a:rPr lang="en-US" sz="1800" dirty="0"/>
              <a:t> test is a sign </a:t>
            </a:r>
            <a:r>
              <a:rPr lang="en-US" sz="1800" dirty="0" smtClean="0"/>
              <a:t>test. We annotate discordant pairs with signs (+ or -). </a:t>
            </a:r>
          </a:p>
          <a:p>
            <a:r>
              <a:rPr lang="en-US" sz="1800" dirty="0" smtClean="0"/>
              <a:t>Then we calculate </a:t>
            </a:r>
            <a:r>
              <a:rPr lang="en-US" sz="1800" dirty="0"/>
              <a:t>the individual term </a:t>
            </a:r>
            <a:r>
              <a:rPr lang="en-US" sz="1800" dirty="0" smtClean="0"/>
              <a:t>with binomial </a:t>
            </a:r>
            <a:r>
              <a:rPr lang="en-US" sz="1800" dirty="0"/>
              <a:t>distribution probability</a:t>
            </a:r>
            <a:r>
              <a:rPr lang="en-US" sz="1800" dirty="0" smtClean="0"/>
              <a:t>. We sum these values to get the cumulative probability (p-value)</a:t>
            </a:r>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A/</a:t>
            </a:r>
            <a:r>
              <a:rPr lang="en-US" sz="2500" dirty="0">
                <a:solidFill>
                  <a:schemeClr val="bg1"/>
                </a:solidFill>
              </a:rPr>
              <a:t>B </a:t>
            </a:r>
            <a:r>
              <a:rPr lang="en-US" sz="2500" dirty="0" smtClean="0">
                <a:solidFill>
                  <a:schemeClr val="bg1"/>
                </a:solidFill>
              </a:rPr>
              <a:t>testing, within</a:t>
            </a:r>
            <a:r>
              <a:rPr lang="en-US" sz="2500" dirty="0">
                <a:solidFill>
                  <a:schemeClr val="bg1"/>
                </a:solidFill>
              </a:rPr>
              <a:t>-subject </a:t>
            </a:r>
            <a:r>
              <a:rPr lang="en-US" sz="2500" dirty="0" smtClean="0">
                <a:solidFill>
                  <a:schemeClr val="bg1"/>
                </a:solidFill>
              </a:rPr>
              <a:t>– McNemar test</a:t>
            </a:r>
          </a:p>
          <a:p>
            <a:pPr algn="l">
              <a:lnSpc>
                <a:spcPct val="80000"/>
              </a:lnSpc>
            </a:pPr>
            <a:r>
              <a:rPr lang="en-US" sz="3500" dirty="0">
                <a:solidFill>
                  <a:schemeClr val="bg1"/>
                </a:solidFill>
              </a:rPr>
              <a:t>Appendix</a:t>
            </a:r>
          </a:p>
        </p:txBody>
      </p:sp>
      <p:sp>
        <p:nvSpPr>
          <p:cNvPr id="5" name="Slide Number Placeholder 4"/>
          <p:cNvSpPr>
            <a:spLocks noGrp="1"/>
          </p:cNvSpPr>
          <p:nvPr>
            <p:ph type="sldNum" sz="quarter" idx="12"/>
          </p:nvPr>
        </p:nvSpPr>
        <p:spPr/>
        <p:txBody>
          <a:bodyPr/>
          <a:lstStyle/>
          <a:p>
            <a:fld id="{DCB82ED2-ACBB-2046-9075-6288EA005F68}" type="slidenum">
              <a:rPr lang="en-US" smtClean="0"/>
              <a:t>170</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42575630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8" y="1060333"/>
            <a:ext cx="8974990" cy="3394472"/>
          </a:xfrm>
        </p:spPr>
        <p:txBody>
          <a:bodyPr/>
          <a:lstStyle/>
          <a:p>
            <a:r>
              <a:rPr lang="en-US" sz="1800" dirty="0" smtClean="0"/>
              <a:t>Two designs are compared. A success is noted as 1 and a failure as 0. We compute the p-value to find </a:t>
            </a:r>
            <a:r>
              <a:rPr lang="en-US" sz="1800" dirty="0"/>
              <a:t>out </a:t>
            </a:r>
            <a:r>
              <a:rPr lang="en-US" sz="1800" dirty="0" smtClean="0"/>
              <a:t>if </a:t>
            </a:r>
            <a:r>
              <a:rPr lang="en-US" sz="1800" dirty="0"/>
              <a:t>the design’s means </a:t>
            </a:r>
            <a:r>
              <a:rPr lang="en-US" sz="1800" dirty="0" smtClean="0"/>
              <a:t>are significantly different </a:t>
            </a:r>
            <a:endParaRPr lang="en-US" sz="1800" dirty="0"/>
          </a:p>
          <a:p>
            <a:endParaRPr lang="en-US" sz="1800" dirty="0" smtClean="0"/>
          </a:p>
          <a:p>
            <a:pPr marL="0" indent="0">
              <a:buNone/>
            </a:pPr>
            <a:endParaRPr lang="en-US" sz="1300" dirty="0" smtClean="0"/>
          </a:p>
          <a:p>
            <a:r>
              <a:rPr lang="en-US" sz="1800" dirty="0" smtClean="0"/>
              <a:t>Assign a plus symbol (+) when design A is better than B and a minus symbol (-) when design B is better than A. The mapping is arbitrary</a:t>
            </a:r>
          </a:p>
          <a:p>
            <a:r>
              <a:rPr lang="en-US" sz="1800" dirty="0" smtClean="0"/>
              <a:t>Count the number of +’s and –’s: 6 and 1, respectively. Total number of discordant is 7</a:t>
            </a:r>
          </a:p>
          <a:p>
            <a:r>
              <a:rPr lang="en-US" sz="1800" dirty="0" smtClean="0"/>
              <a:t>Take the smallest value, 1, to compute the p-value</a:t>
            </a:r>
          </a:p>
          <a:p>
            <a:endParaRPr lang="en-US" sz="1800" dirty="0"/>
          </a:p>
          <a:p>
            <a:endParaRPr lang="en-US" sz="1800" dirty="0" smtClean="0"/>
          </a:p>
          <a:p>
            <a:pPr marL="0" indent="0">
              <a:buNone/>
            </a:pPr>
            <a:endParaRPr lang="en-US" sz="1800" dirty="0" smtClean="0">
              <a:solidFill>
                <a:schemeClr val="bg1">
                  <a:lumMod val="50000"/>
                </a:schemeClr>
              </a:solidFill>
            </a:endParaRPr>
          </a:p>
          <a:p>
            <a:pPr marL="0" indent="0">
              <a:buNone/>
            </a:pPr>
            <a:endParaRPr lang="en-US" sz="14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McNemar test – Example </a:t>
            </a:r>
          </a:p>
          <a:p>
            <a:pPr algn="l">
              <a:lnSpc>
                <a:spcPct val="80000"/>
              </a:lnSpc>
            </a:pPr>
            <a:r>
              <a:rPr lang="en-US" sz="3500" dirty="0">
                <a:solidFill>
                  <a:schemeClr val="bg1"/>
                </a:solidFill>
              </a:rPr>
              <a:t>Appendix</a:t>
            </a:r>
          </a:p>
        </p:txBody>
      </p:sp>
      <p:sp>
        <p:nvSpPr>
          <p:cNvPr id="5" name="TextBox 4"/>
          <p:cNvSpPr txBox="1"/>
          <p:nvPr/>
        </p:nvSpPr>
        <p:spPr>
          <a:xfrm>
            <a:off x="488457" y="3555242"/>
            <a:ext cx="8198343" cy="492443"/>
          </a:xfrm>
          <a:prstGeom prst="rect">
            <a:avLst/>
          </a:prstGeom>
          <a:noFill/>
          <a:ln>
            <a:solidFill>
              <a:schemeClr val="bg1">
                <a:lumMod val="50000"/>
              </a:schemeClr>
            </a:solidFill>
          </a:ln>
        </p:spPr>
        <p:txBody>
          <a:bodyPr wrap="square" rtlCol="0">
            <a:spAutoFit/>
          </a:bodyPr>
          <a:lstStyle/>
          <a:p>
            <a:r>
              <a:rPr lang="en-US" sz="1300" dirty="0">
                <a:solidFill>
                  <a:srgbClr val="000000"/>
                </a:solidFill>
                <a:latin typeface="Lucida Grande"/>
                <a:ea typeface="Lucida Grande"/>
                <a:cs typeface="Lucida Grande"/>
              </a:rPr>
              <a:t>One-tailed </a:t>
            </a:r>
            <a:r>
              <a:rPr lang="en-US" sz="1300" dirty="0" smtClean="0">
                <a:solidFill>
                  <a:srgbClr val="000000"/>
                </a:solidFill>
                <a:latin typeface="Lucida Grande"/>
                <a:ea typeface="Lucida Grande"/>
                <a:cs typeface="Lucida Grande"/>
              </a:rPr>
              <a:t>probability:  </a:t>
            </a:r>
            <a:r>
              <a:rPr lang="en-US" sz="1300" dirty="0">
                <a:solidFill>
                  <a:schemeClr val="bg1">
                    <a:lumMod val="50000"/>
                  </a:schemeClr>
                </a:solidFill>
                <a:latin typeface="Lucida Grande"/>
                <a:ea typeface="Lucida Grande"/>
                <a:cs typeface="Lucida Grande"/>
              </a:rPr>
              <a:t>	</a:t>
            </a:r>
            <a:r>
              <a:rPr lang="en-US" sz="1300" dirty="0" smtClean="0">
                <a:solidFill>
                  <a:schemeClr val="bg1">
                    <a:lumMod val="50000"/>
                  </a:schemeClr>
                </a:solidFill>
                <a:latin typeface="Lucida Grande"/>
                <a:ea typeface="Lucida Grande"/>
                <a:cs typeface="Lucida Grande"/>
              </a:rPr>
              <a:t>BINOMDIST</a:t>
            </a:r>
            <a:r>
              <a:rPr lang="en-US" sz="1300" dirty="0">
                <a:solidFill>
                  <a:schemeClr val="bg1">
                    <a:lumMod val="50000"/>
                  </a:schemeClr>
                </a:solidFill>
                <a:latin typeface="Lucida Grande"/>
                <a:ea typeface="Lucida Grande"/>
                <a:cs typeface="Lucida Grande"/>
              </a:rPr>
              <a:t>(0, 7</a:t>
            </a:r>
            <a:r>
              <a:rPr lang="en-US" sz="1300" dirty="0" smtClean="0">
                <a:solidFill>
                  <a:schemeClr val="bg1">
                    <a:lumMod val="50000"/>
                  </a:schemeClr>
                </a:solidFill>
                <a:latin typeface="Lucida Grande"/>
                <a:ea typeface="Lucida Grande"/>
                <a:cs typeface="Lucida Grande"/>
              </a:rPr>
              <a:t>, 0.5</a:t>
            </a:r>
            <a:r>
              <a:rPr lang="en-US" sz="1300" dirty="0">
                <a:solidFill>
                  <a:schemeClr val="bg1">
                    <a:lumMod val="50000"/>
                  </a:schemeClr>
                </a:solidFill>
                <a:latin typeface="Lucida Grande"/>
                <a:ea typeface="Lucida Grande"/>
                <a:cs typeface="Lucida Grande"/>
              </a:rPr>
              <a:t>, FALSE) + BINOMDIST(1, 7</a:t>
            </a:r>
            <a:r>
              <a:rPr lang="en-US" sz="1300" dirty="0" smtClean="0">
                <a:solidFill>
                  <a:schemeClr val="bg1">
                    <a:lumMod val="50000"/>
                  </a:schemeClr>
                </a:solidFill>
                <a:latin typeface="Lucida Grande"/>
                <a:ea typeface="Lucida Grande"/>
                <a:cs typeface="Lucida Grande"/>
              </a:rPr>
              <a:t>, 0.5</a:t>
            </a:r>
            <a:r>
              <a:rPr lang="en-US" sz="1300" dirty="0">
                <a:solidFill>
                  <a:schemeClr val="bg1">
                    <a:lumMod val="50000"/>
                  </a:schemeClr>
                </a:solidFill>
                <a:latin typeface="Lucida Grande"/>
                <a:ea typeface="Lucida Grande"/>
                <a:cs typeface="Lucida Grande"/>
              </a:rPr>
              <a:t>, FALSE</a:t>
            </a:r>
            <a:r>
              <a:rPr lang="en-US" sz="1300" dirty="0" smtClean="0">
                <a:solidFill>
                  <a:schemeClr val="bg1">
                    <a:lumMod val="50000"/>
                  </a:schemeClr>
                </a:solidFill>
                <a:latin typeface="Lucida Grande"/>
                <a:ea typeface="Lucida Grande"/>
                <a:cs typeface="Lucida Grande"/>
              </a:rPr>
              <a:t>) 	= </a:t>
            </a:r>
            <a:r>
              <a:rPr lang="nb-NO" sz="1300" dirty="0" smtClean="0">
                <a:latin typeface="Lucida Grande"/>
                <a:ea typeface="Lucida Grande"/>
                <a:cs typeface="Lucida Grande"/>
              </a:rPr>
              <a:t>0.035</a:t>
            </a:r>
            <a:endParaRPr lang="en-US" sz="1300" dirty="0"/>
          </a:p>
          <a:p>
            <a:r>
              <a:rPr lang="en-US" sz="1300" dirty="0">
                <a:solidFill>
                  <a:srgbClr val="000000"/>
                </a:solidFill>
                <a:latin typeface="Lucida Grande"/>
                <a:ea typeface="Lucida Grande"/>
                <a:cs typeface="Lucida Grande"/>
              </a:rPr>
              <a:t>Two-tailed </a:t>
            </a:r>
            <a:r>
              <a:rPr lang="en-US" sz="1300" dirty="0" smtClean="0">
                <a:solidFill>
                  <a:srgbClr val="000000"/>
                </a:solidFill>
                <a:latin typeface="Lucida Grande"/>
                <a:ea typeface="Lucida Grande"/>
                <a:cs typeface="Lucida Grande"/>
              </a:rPr>
              <a:t>probability:  </a:t>
            </a:r>
            <a:r>
              <a:rPr lang="en-US" sz="1300" dirty="0">
                <a:solidFill>
                  <a:schemeClr val="bg1">
                    <a:lumMod val="50000"/>
                  </a:schemeClr>
                </a:solidFill>
                <a:latin typeface="Lucida Grande"/>
                <a:ea typeface="Lucida Grande"/>
                <a:cs typeface="Lucida Grande"/>
              </a:rPr>
              <a:t>	</a:t>
            </a:r>
            <a:r>
              <a:rPr lang="en-US" sz="1300" dirty="0" smtClean="0">
                <a:solidFill>
                  <a:schemeClr val="bg1">
                    <a:lumMod val="50000"/>
                  </a:schemeClr>
                </a:solidFill>
                <a:latin typeface="Lucida Grande"/>
                <a:ea typeface="Lucida Grande"/>
                <a:cs typeface="Lucida Grande"/>
              </a:rPr>
              <a:t>2*(</a:t>
            </a:r>
            <a:r>
              <a:rPr lang="en-US" sz="1300" dirty="0">
                <a:solidFill>
                  <a:schemeClr val="bg1">
                    <a:lumMod val="50000"/>
                  </a:schemeClr>
                </a:solidFill>
                <a:latin typeface="Lucida Grande"/>
                <a:ea typeface="Lucida Grande"/>
                <a:cs typeface="Lucida Grande"/>
              </a:rPr>
              <a:t>one-tailed </a:t>
            </a:r>
            <a:r>
              <a:rPr lang="en-US" sz="1300" dirty="0" smtClean="0">
                <a:solidFill>
                  <a:schemeClr val="bg1">
                    <a:lumMod val="50000"/>
                  </a:schemeClr>
                </a:solidFill>
                <a:latin typeface="Lucida Grande"/>
                <a:ea typeface="Lucida Grande"/>
                <a:cs typeface="Lucida Grande"/>
              </a:rPr>
              <a:t>probability) 					</a:t>
            </a:r>
            <a:r>
              <a:rPr lang="en-US" sz="1300" dirty="0">
                <a:solidFill>
                  <a:schemeClr val="bg1">
                    <a:lumMod val="50000"/>
                  </a:schemeClr>
                </a:solidFill>
                <a:latin typeface="Lucida Grande"/>
                <a:ea typeface="Lucida Grande"/>
                <a:cs typeface="Lucida Grande"/>
              </a:rPr>
              <a:t>	</a:t>
            </a:r>
            <a:r>
              <a:rPr lang="en-US" sz="1300" dirty="0" smtClean="0">
                <a:solidFill>
                  <a:schemeClr val="bg1">
                    <a:lumMod val="50000"/>
                  </a:schemeClr>
                </a:solidFill>
                <a:latin typeface="Lucida Grande"/>
                <a:ea typeface="Lucida Grande"/>
                <a:cs typeface="Lucida Grande"/>
              </a:rPr>
              <a:t>	= </a:t>
            </a:r>
            <a:r>
              <a:rPr lang="en-US" sz="1300" dirty="0" smtClean="0">
                <a:solidFill>
                  <a:srgbClr val="000000"/>
                </a:solidFill>
                <a:latin typeface="Lucida Grande"/>
                <a:ea typeface="Lucida Grande"/>
                <a:cs typeface="Lucida Grande"/>
              </a:rPr>
              <a:t>0.070</a:t>
            </a:r>
            <a:endParaRPr lang="en-US" sz="1300" dirty="0">
              <a:solidFill>
                <a:srgbClr val="000000"/>
              </a:solidFill>
              <a:latin typeface="Lucida Grande"/>
              <a:ea typeface="Lucida Grande"/>
              <a:cs typeface="Lucida Grande"/>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78696" y="1677951"/>
            <a:ext cx="7209689" cy="592200"/>
          </a:xfrm>
          <a:prstGeom prst="rect">
            <a:avLst/>
          </a:prstGeom>
        </p:spPr>
      </p:pic>
      <p:sp>
        <p:nvSpPr>
          <p:cNvPr id="7" name="Slide Number Placeholder 6"/>
          <p:cNvSpPr>
            <a:spLocks noGrp="1"/>
          </p:cNvSpPr>
          <p:nvPr>
            <p:ph type="sldNum" sz="quarter" idx="12"/>
          </p:nvPr>
        </p:nvSpPr>
        <p:spPr/>
        <p:txBody>
          <a:bodyPr/>
          <a:lstStyle/>
          <a:p>
            <a:fld id="{DCB82ED2-ACBB-2046-9075-6288EA005F68}" type="slidenum">
              <a:rPr lang="en-US" smtClean="0"/>
              <a:t>171</a:t>
            </a:fld>
            <a:endParaRPr lang="en-US"/>
          </a:p>
        </p:txBody>
      </p:sp>
      <p:pic>
        <p:nvPicPr>
          <p:cNvPr id="8" name="Picture 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96550450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9" y="1060333"/>
            <a:ext cx="8229600" cy="3394472"/>
          </a:xfrm>
        </p:spPr>
        <p:txBody>
          <a:bodyPr/>
          <a:lstStyle/>
          <a:p>
            <a:r>
              <a:rPr lang="en-US" sz="1800" dirty="0" smtClean="0"/>
              <a:t>Use these methods on dichotomous variables and </a:t>
            </a:r>
            <a:r>
              <a:rPr lang="en-US" sz="1800" b="1" dirty="0" smtClean="0"/>
              <a:t>between-subjects </a:t>
            </a:r>
            <a:r>
              <a:rPr lang="en-US" sz="1800" dirty="0" smtClean="0"/>
              <a:t>design of small sample </a:t>
            </a:r>
            <a:r>
              <a:rPr lang="en-US" sz="1800" dirty="0"/>
              <a:t>size to generate p-values and thus determine if A and B </a:t>
            </a:r>
            <a:r>
              <a:rPr lang="en-US" sz="1800" dirty="0" smtClean="0"/>
              <a:t>differ</a:t>
            </a:r>
          </a:p>
          <a:p>
            <a:r>
              <a:rPr lang="en-US" sz="1800" dirty="0" smtClean="0"/>
              <a:t>We need to perform a cell count test to determine which method to use</a:t>
            </a:r>
          </a:p>
          <a:p>
            <a:pPr lvl="1">
              <a:buFont typeface="Arial"/>
              <a:buChar char="•"/>
            </a:pPr>
            <a:r>
              <a:rPr lang="en-US" sz="1800" dirty="0"/>
              <a:t>Smallest cell </a:t>
            </a:r>
            <a:r>
              <a:rPr lang="en-US" sz="1800" dirty="0" smtClean="0"/>
              <a:t>count &gt; 1, then use N-1 Chi-Square test</a:t>
            </a:r>
          </a:p>
          <a:p>
            <a:pPr lvl="1">
              <a:buFont typeface="Arial"/>
              <a:buChar char="•"/>
            </a:pPr>
            <a:r>
              <a:rPr lang="en-US" sz="1800" dirty="0"/>
              <a:t>Smallest cell </a:t>
            </a:r>
            <a:r>
              <a:rPr lang="en-US" sz="1800" dirty="0" smtClean="0"/>
              <a:t>count &lt; 1, then use Fisher exact test</a:t>
            </a:r>
          </a:p>
          <a:p>
            <a:pPr lvl="1">
              <a:buFont typeface="Arial"/>
              <a:buChar char="•"/>
            </a:pPr>
            <a:r>
              <a:rPr lang="en-US" sz="1800" i="1" dirty="0"/>
              <a:t>Smallest cell </a:t>
            </a:r>
            <a:r>
              <a:rPr lang="en-US" sz="1800" i="1" dirty="0" smtClean="0"/>
              <a:t>count &gt; 5, then use Chi-Square test (large sample size)</a:t>
            </a:r>
          </a:p>
          <a:p>
            <a:pPr lvl="1"/>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Success rate A/</a:t>
            </a:r>
            <a:r>
              <a:rPr lang="en-US" sz="2500" dirty="0">
                <a:solidFill>
                  <a:schemeClr val="bg1"/>
                </a:solidFill>
              </a:rPr>
              <a:t>B </a:t>
            </a:r>
            <a:r>
              <a:rPr lang="en-US" sz="2500" dirty="0" smtClean="0">
                <a:solidFill>
                  <a:schemeClr val="bg1"/>
                </a:solidFill>
              </a:rPr>
              <a:t>testing, between subject – Chi-Square vs. Fisher tests </a:t>
            </a:r>
            <a:r>
              <a:rPr lang="en-US" sz="3500" dirty="0">
                <a:solidFill>
                  <a:schemeClr val="bg1"/>
                </a:solidFill>
              </a:rPr>
              <a:t>Appendix</a:t>
            </a:r>
          </a:p>
        </p:txBody>
      </p:sp>
      <p:graphicFrame>
        <p:nvGraphicFramePr>
          <p:cNvPr id="9" name="Table 8"/>
          <p:cNvGraphicFramePr>
            <a:graphicFrameLocks noGrp="1"/>
          </p:cNvGraphicFramePr>
          <p:nvPr>
            <p:extLst>
              <p:ext uri="{D42A27DB-BD31-4B8C-83A1-F6EECF244321}">
                <p14:modId xmlns:p14="http://schemas.microsoft.com/office/powerpoint/2010/main" val="4272009919"/>
              </p:ext>
            </p:extLst>
          </p:nvPr>
        </p:nvGraphicFramePr>
        <p:xfrm>
          <a:off x="4552948" y="3041665"/>
          <a:ext cx="2158513" cy="914012"/>
        </p:xfrm>
        <a:graphic>
          <a:graphicData uri="http://schemas.openxmlformats.org/drawingml/2006/table">
            <a:tbl>
              <a:tblPr>
                <a:tableStyleId>{2D5ABB26-0587-4C30-8999-92F81FD0307C}</a:tableStyleId>
              </a:tblPr>
              <a:tblGrid>
                <a:gridCol w="2158513">
                  <a:extLst>
                    <a:ext uri="{9D8B030D-6E8A-4147-A177-3AD203B41FA5}">
                      <a16:colId xmlns:a16="http://schemas.microsoft.com/office/drawing/2014/main" xmlns="" val="20000"/>
                    </a:ext>
                  </a:extLst>
                </a:gridCol>
              </a:tblGrid>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1</a:t>
                      </a:r>
                      <a:r>
                        <a:rPr lang="en-US" sz="1400" u="none" strike="noStrike" dirty="0" smtClean="0">
                          <a:effectLst/>
                        </a:rPr>
                        <a:t> x  a</a:t>
                      </a:r>
                      <a:r>
                        <a:rPr lang="en-US" sz="1400" u="none" strike="noStrike" dirty="0">
                          <a:effectLst/>
                        </a:rPr>
                        <a:t>) / </a:t>
                      </a:r>
                      <a:r>
                        <a:rPr lang="en-US" sz="1400" u="none" strike="noStrike" dirty="0" smtClean="0">
                          <a:effectLst/>
                        </a:rPr>
                        <a:t>N =  </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0"/>
                  </a:ext>
                </a:extLst>
              </a:tr>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0 </a:t>
                      </a:r>
                      <a:r>
                        <a:rPr lang="en-US" sz="1400" u="none" strike="noStrike" baseline="0" dirty="0" smtClean="0">
                          <a:effectLst/>
                        </a:rPr>
                        <a:t>x</a:t>
                      </a:r>
                      <a:r>
                        <a:rPr lang="en-US" sz="1400" u="none" strike="noStrike" dirty="0" smtClean="0">
                          <a:effectLst/>
                        </a:rPr>
                        <a:t>  a</a:t>
                      </a:r>
                      <a:r>
                        <a:rPr lang="en-US" sz="1400" u="none" strike="noStrike" dirty="0">
                          <a:effectLst/>
                        </a:rPr>
                        <a:t>) / </a:t>
                      </a:r>
                      <a:r>
                        <a:rPr lang="en-US" sz="1400" u="none" strike="noStrike" dirty="0" smtClean="0">
                          <a:effectLst/>
                        </a:rPr>
                        <a:t>N =</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1"/>
                  </a:ext>
                </a:extLst>
              </a:tr>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1</a:t>
                      </a:r>
                      <a:r>
                        <a:rPr lang="en-US" sz="1400" u="none" strike="noStrike" dirty="0" smtClean="0">
                          <a:effectLst/>
                        </a:rPr>
                        <a:t> </a:t>
                      </a:r>
                      <a:r>
                        <a:rPr lang="en-US" sz="1400" u="none" strike="noStrike" dirty="0">
                          <a:effectLst/>
                        </a:rPr>
                        <a:t>x </a:t>
                      </a:r>
                      <a:r>
                        <a:rPr lang="en-US" sz="1400" u="none" strike="noStrike" dirty="0" smtClean="0">
                          <a:effectLst/>
                        </a:rPr>
                        <a:t> b</a:t>
                      </a:r>
                      <a:r>
                        <a:rPr lang="en-US" sz="1400" u="none" strike="noStrike" dirty="0">
                          <a:effectLst/>
                        </a:rPr>
                        <a:t>) / </a:t>
                      </a:r>
                      <a:r>
                        <a:rPr lang="en-US" sz="1400" u="none" strike="noStrike" dirty="0" smtClean="0">
                          <a:effectLst/>
                        </a:rPr>
                        <a:t>N =</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2"/>
                  </a:ext>
                </a:extLst>
              </a:tr>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0</a:t>
                      </a:r>
                      <a:r>
                        <a:rPr lang="en-US" sz="1400" u="none" strike="noStrike" dirty="0" smtClean="0">
                          <a:effectLst/>
                        </a:rPr>
                        <a:t> </a:t>
                      </a:r>
                      <a:r>
                        <a:rPr lang="en-US" sz="1400" u="none" strike="noStrike" dirty="0">
                          <a:effectLst/>
                        </a:rPr>
                        <a:t>x </a:t>
                      </a:r>
                      <a:r>
                        <a:rPr lang="en-US" sz="1400" u="none" strike="noStrike" dirty="0" smtClean="0">
                          <a:effectLst/>
                        </a:rPr>
                        <a:t> b</a:t>
                      </a:r>
                      <a:r>
                        <a:rPr lang="en-US" sz="1400" u="none" strike="noStrike" dirty="0">
                          <a:effectLst/>
                        </a:rPr>
                        <a:t>) / </a:t>
                      </a:r>
                      <a:r>
                        <a:rPr lang="en-US" sz="1400" u="none" strike="noStrike" dirty="0" smtClean="0">
                          <a:effectLst/>
                        </a:rPr>
                        <a:t>N =</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12868169"/>
              </p:ext>
            </p:extLst>
          </p:nvPr>
        </p:nvGraphicFramePr>
        <p:xfrm>
          <a:off x="859936" y="3117050"/>
          <a:ext cx="3086589" cy="889000"/>
        </p:xfrm>
        <a:graphic>
          <a:graphicData uri="http://schemas.openxmlformats.org/drawingml/2006/table">
            <a:tbl>
              <a:tblPr bandRow="1">
                <a:tableStyleId>{E8034E78-7F5D-4C2E-B375-FC64B27BC917}</a:tableStyleId>
              </a:tblPr>
              <a:tblGrid>
                <a:gridCol w="663819">
                  <a:extLst>
                    <a:ext uri="{9D8B030D-6E8A-4147-A177-3AD203B41FA5}">
                      <a16:colId xmlns:a16="http://schemas.microsoft.com/office/drawing/2014/main" xmlns="" val="20000"/>
                    </a:ext>
                  </a:extLst>
                </a:gridCol>
                <a:gridCol w="840154">
                  <a:extLst>
                    <a:ext uri="{9D8B030D-6E8A-4147-A177-3AD203B41FA5}">
                      <a16:colId xmlns:a16="http://schemas.microsoft.com/office/drawing/2014/main" xmlns="" val="20001"/>
                    </a:ext>
                  </a:extLst>
                </a:gridCol>
                <a:gridCol w="849923">
                  <a:extLst>
                    <a:ext uri="{9D8B030D-6E8A-4147-A177-3AD203B41FA5}">
                      <a16:colId xmlns:a16="http://schemas.microsoft.com/office/drawing/2014/main" xmlns="" val="20002"/>
                    </a:ext>
                  </a:extLst>
                </a:gridCol>
                <a:gridCol w="732693">
                  <a:extLst>
                    <a:ext uri="{9D8B030D-6E8A-4147-A177-3AD203B41FA5}">
                      <a16:colId xmlns:a16="http://schemas.microsoft.com/office/drawing/2014/main" xmlns="" val="20003"/>
                    </a:ext>
                  </a:extLst>
                </a:gridCol>
              </a:tblGrid>
              <a:tr h="222250">
                <a:tc>
                  <a:txBody>
                    <a:bodyPr/>
                    <a:lstStyle/>
                    <a:p>
                      <a:pPr algn="ctr" fontAlgn="b"/>
                      <a:r>
                        <a:rPr lang="sk-SK" sz="1200" u="none" strike="noStrike" dirty="0">
                          <a:solidFill>
                            <a:schemeClr val="tx1"/>
                          </a:solidFill>
                          <a:effectLst/>
                        </a:rPr>
                        <a:t> </a:t>
                      </a:r>
                      <a:endParaRPr lang="sk-SK" sz="1200" b="0"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de-DE" sz="1200" b="1" u="none" strike="noStrike" dirty="0">
                          <a:solidFill>
                            <a:schemeClr val="tx1"/>
                          </a:solidFill>
                          <a:effectLst/>
                        </a:rPr>
                        <a:t> # </a:t>
                      </a:r>
                      <a:r>
                        <a:rPr lang="de-DE" sz="1200" b="1" u="none" strike="noStrike" dirty="0" err="1" smtClean="0">
                          <a:solidFill>
                            <a:schemeClr val="tx1"/>
                          </a:solidFill>
                          <a:effectLst/>
                        </a:rPr>
                        <a:t>Sucess</a:t>
                      </a:r>
                      <a:endParaRPr lang="de-DE"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 Fail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22250">
                <a:tc>
                  <a:txBody>
                    <a:bodyPr/>
                    <a:lstStyle/>
                    <a:p>
                      <a:pPr algn="l" fontAlgn="b"/>
                      <a:r>
                        <a:rPr lang="en-US" sz="1200" b="1" u="none" strike="noStrike" dirty="0">
                          <a:solidFill>
                            <a:schemeClr val="tx1"/>
                          </a:solidFill>
                          <a:effectLst/>
                        </a:rPr>
                        <a:t>Design A</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a</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22250">
                <a:tc>
                  <a:txBody>
                    <a:bodyPr/>
                    <a:lstStyle/>
                    <a:p>
                      <a:pPr algn="l" fontAlgn="b"/>
                      <a:r>
                        <a:rPr lang="en-US" sz="1200" b="1" u="none" strike="noStrike" dirty="0">
                          <a:solidFill>
                            <a:schemeClr val="tx1"/>
                          </a:solidFill>
                          <a:effectLst/>
                        </a:rPr>
                        <a:t>Design B</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b</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222250">
                <a:tc>
                  <a:txBody>
                    <a:bodyPr/>
                    <a:lstStyle/>
                    <a:p>
                      <a:pPr algn="l"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a:solidFill>
                            <a:schemeClr val="tx1"/>
                          </a:solidFill>
                          <a:effectLst/>
                        </a:rPr>
                        <a:t>N</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Slide Number Placeholder 4"/>
          <p:cNvSpPr>
            <a:spLocks noGrp="1"/>
          </p:cNvSpPr>
          <p:nvPr>
            <p:ph type="sldNum" sz="quarter" idx="12"/>
          </p:nvPr>
        </p:nvSpPr>
        <p:spPr/>
        <p:txBody>
          <a:bodyPr/>
          <a:lstStyle/>
          <a:p>
            <a:fld id="{DCB82ED2-ACBB-2046-9075-6288EA005F68}" type="slidenum">
              <a:rPr lang="en-US" smtClean="0"/>
              <a:t>172</a:t>
            </a:fld>
            <a:endParaRPr lang="en-US"/>
          </a:p>
        </p:txBody>
      </p:sp>
    </p:spTree>
    <p:extLst>
      <p:ext uri="{BB962C8B-B14F-4D97-AF65-F5344CB8AC3E}">
        <p14:creationId xmlns:p14="http://schemas.microsoft.com/office/powerpoint/2010/main" val="14162124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681" y="1060333"/>
            <a:ext cx="9412004" cy="3394472"/>
          </a:xfrm>
        </p:spPr>
        <p:txBody>
          <a:bodyPr/>
          <a:lstStyle/>
          <a:p>
            <a:pPr lvl="1">
              <a:buFont typeface="Arial"/>
              <a:buChar char="•"/>
            </a:pPr>
            <a:r>
              <a:rPr lang="en-US" sz="1800" dirty="0" smtClean="0"/>
              <a:t>Suppose we received the results shown below, determine which method we should use</a:t>
            </a:r>
          </a:p>
          <a:p>
            <a:pPr lvl="1">
              <a:buFont typeface="Arial"/>
              <a:buChar char="•"/>
            </a:pPr>
            <a:endParaRPr lang="en-US" sz="1800" dirty="0"/>
          </a:p>
          <a:p>
            <a:pPr lvl="1">
              <a:buFont typeface="Arial"/>
              <a:buChar char="•"/>
            </a:pPr>
            <a:endParaRPr lang="en-US" sz="1800" dirty="0" smtClean="0"/>
          </a:p>
          <a:p>
            <a:pPr lvl="1">
              <a:buFont typeface="Arial"/>
              <a:buChar char="•"/>
            </a:pPr>
            <a:endParaRPr lang="en-US" sz="1800" dirty="0"/>
          </a:p>
          <a:p>
            <a:pPr lvl="1">
              <a:buFont typeface="Arial"/>
              <a:buChar char="•"/>
            </a:pPr>
            <a:endParaRPr lang="en-US" sz="300" dirty="0" smtClean="0"/>
          </a:p>
          <a:p>
            <a:pPr lvl="1">
              <a:buFont typeface="Arial"/>
              <a:buChar char="•"/>
            </a:pPr>
            <a:r>
              <a:rPr lang="en-US" sz="1800" dirty="0" smtClean="0"/>
              <a:t>Smallest cell count &gt; 1, then use N-1 Chi-Square test  ✔️</a:t>
            </a:r>
          </a:p>
          <a:p>
            <a:pPr lvl="1">
              <a:buFont typeface="Arial"/>
              <a:buChar char="•"/>
            </a:pPr>
            <a:r>
              <a:rPr lang="en-US" sz="1800" dirty="0"/>
              <a:t>Smallest cell </a:t>
            </a:r>
            <a:r>
              <a:rPr lang="en-US" sz="1800" dirty="0" smtClean="0"/>
              <a:t>count &lt; 1, then use Fisher exact test </a:t>
            </a:r>
          </a:p>
          <a:p>
            <a:pPr lvl="1">
              <a:buFont typeface="Arial"/>
              <a:buChar char="•"/>
            </a:pPr>
            <a:r>
              <a:rPr lang="en-US" sz="1800" dirty="0">
                <a:solidFill>
                  <a:srgbClr val="7F7F7F"/>
                </a:solidFill>
              </a:rPr>
              <a:t>Smallest cell </a:t>
            </a:r>
            <a:r>
              <a:rPr lang="en-US" sz="1800" dirty="0" smtClean="0">
                <a:solidFill>
                  <a:srgbClr val="7F7F7F"/>
                </a:solidFill>
              </a:rPr>
              <a:t>count &gt; 5, then use Chi-Square test (large sample size)</a:t>
            </a:r>
          </a:p>
          <a:p>
            <a:pPr lvl="1"/>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Chi-Square vs. Fisher tests – Example  </a:t>
            </a:r>
          </a:p>
          <a:p>
            <a:pPr algn="l">
              <a:lnSpc>
                <a:spcPct val="80000"/>
              </a:lnSpc>
            </a:pPr>
            <a:r>
              <a:rPr lang="en-US" sz="3500" dirty="0">
                <a:solidFill>
                  <a:schemeClr val="bg1"/>
                </a:solidFill>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519437731"/>
              </p:ext>
            </p:extLst>
          </p:nvPr>
        </p:nvGraphicFramePr>
        <p:xfrm>
          <a:off x="439933" y="3573842"/>
          <a:ext cx="3086589" cy="889000"/>
        </p:xfrm>
        <a:graphic>
          <a:graphicData uri="http://schemas.openxmlformats.org/drawingml/2006/table">
            <a:tbl>
              <a:tblPr bandRow="1">
                <a:tableStyleId>{E8034E78-7F5D-4C2E-B375-FC64B27BC917}</a:tableStyleId>
              </a:tblPr>
              <a:tblGrid>
                <a:gridCol w="663819">
                  <a:extLst>
                    <a:ext uri="{9D8B030D-6E8A-4147-A177-3AD203B41FA5}">
                      <a16:colId xmlns:a16="http://schemas.microsoft.com/office/drawing/2014/main" xmlns="" val="20000"/>
                    </a:ext>
                  </a:extLst>
                </a:gridCol>
                <a:gridCol w="840154">
                  <a:extLst>
                    <a:ext uri="{9D8B030D-6E8A-4147-A177-3AD203B41FA5}">
                      <a16:colId xmlns:a16="http://schemas.microsoft.com/office/drawing/2014/main" xmlns="" val="20001"/>
                    </a:ext>
                  </a:extLst>
                </a:gridCol>
                <a:gridCol w="849923">
                  <a:extLst>
                    <a:ext uri="{9D8B030D-6E8A-4147-A177-3AD203B41FA5}">
                      <a16:colId xmlns:a16="http://schemas.microsoft.com/office/drawing/2014/main" xmlns="" val="20002"/>
                    </a:ext>
                  </a:extLst>
                </a:gridCol>
                <a:gridCol w="732693">
                  <a:extLst>
                    <a:ext uri="{9D8B030D-6E8A-4147-A177-3AD203B41FA5}">
                      <a16:colId xmlns:a16="http://schemas.microsoft.com/office/drawing/2014/main" xmlns="" val="20003"/>
                    </a:ext>
                  </a:extLst>
                </a:gridCol>
              </a:tblGrid>
              <a:tr h="222250">
                <a:tc>
                  <a:txBody>
                    <a:bodyPr/>
                    <a:lstStyle/>
                    <a:p>
                      <a:pPr algn="ctr" fontAlgn="b"/>
                      <a:r>
                        <a:rPr lang="sk-SK" sz="1200" u="none" strike="noStrike" dirty="0">
                          <a:solidFill>
                            <a:schemeClr val="tx1"/>
                          </a:solidFill>
                          <a:effectLst/>
                        </a:rPr>
                        <a:t> </a:t>
                      </a:r>
                      <a:endParaRPr lang="sk-SK" sz="1200" b="0" i="0" u="none" strike="noStrike" dirty="0">
                        <a:solidFill>
                          <a:schemeClr val="tx1"/>
                        </a:solidFill>
                        <a:effectLst/>
                        <a:latin typeface="Calibri"/>
                      </a:endParaRP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de-DE" sz="1200" b="1" u="none" strike="noStrike" dirty="0">
                          <a:solidFill>
                            <a:schemeClr val="tx1"/>
                          </a:solidFill>
                          <a:effectLst/>
                        </a:rPr>
                        <a:t> # </a:t>
                      </a:r>
                      <a:r>
                        <a:rPr lang="de-DE" sz="1200" b="1" u="none" strike="noStrike" dirty="0" err="1" smtClean="0">
                          <a:solidFill>
                            <a:schemeClr val="tx1"/>
                          </a:solidFill>
                          <a:effectLst/>
                        </a:rPr>
                        <a:t>Success</a:t>
                      </a:r>
                      <a:endParaRPr lang="de-DE"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 Fail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22250">
                <a:tc>
                  <a:txBody>
                    <a:bodyPr/>
                    <a:lstStyle/>
                    <a:p>
                      <a:pPr algn="l" fontAlgn="b"/>
                      <a:r>
                        <a:rPr lang="en-US" sz="1200" b="1" u="none" strike="noStrike" dirty="0">
                          <a:solidFill>
                            <a:schemeClr val="tx1"/>
                          </a:solidFill>
                          <a:effectLst/>
                        </a:rPr>
                        <a:t>Design A</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a</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22250">
                <a:tc>
                  <a:txBody>
                    <a:bodyPr/>
                    <a:lstStyle/>
                    <a:p>
                      <a:pPr algn="l" fontAlgn="b"/>
                      <a:r>
                        <a:rPr lang="en-US" sz="1200" b="1" u="none" strike="noStrike" dirty="0">
                          <a:solidFill>
                            <a:schemeClr val="tx1"/>
                          </a:solidFill>
                          <a:effectLst/>
                        </a:rPr>
                        <a:t>Design B</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b</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222250">
                <a:tc>
                  <a:txBody>
                    <a:bodyPr/>
                    <a:lstStyle/>
                    <a:p>
                      <a:pPr algn="l"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a:solidFill>
                            <a:schemeClr val="tx1"/>
                          </a:solidFill>
                          <a:effectLst/>
                        </a:rPr>
                        <a:t>N</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68753669"/>
              </p:ext>
            </p:extLst>
          </p:nvPr>
        </p:nvGraphicFramePr>
        <p:xfrm>
          <a:off x="4122945" y="1496344"/>
          <a:ext cx="3327267" cy="914012"/>
        </p:xfrm>
        <a:graphic>
          <a:graphicData uri="http://schemas.openxmlformats.org/drawingml/2006/table">
            <a:tbl>
              <a:tblPr>
                <a:tableStyleId>{2D5ABB26-0587-4C30-8999-92F81FD0307C}</a:tableStyleId>
              </a:tblPr>
              <a:tblGrid>
                <a:gridCol w="3327267">
                  <a:extLst>
                    <a:ext uri="{9D8B030D-6E8A-4147-A177-3AD203B41FA5}">
                      <a16:colId xmlns:a16="http://schemas.microsoft.com/office/drawing/2014/main" xmlns="" val="20000"/>
                    </a:ext>
                  </a:extLst>
                </a:gridCol>
              </a:tblGrid>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1</a:t>
                      </a:r>
                      <a:r>
                        <a:rPr lang="en-US" sz="1400" u="none" strike="noStrike" dirty="0" smtClean="0">
                          <a:effectLst/>
                        </a:rPr>
                        <a:t> x  a</a:t>
                      </a:r>
                      <a:r>
                        <a:rPr lang="en-US" sz="1400" u="none" strike="noStrike" dirty="0">
                          <a:effectLst/>
                        </a:rPr>
                        <a:t>) / </a:t>
                      </a:r>
                      <a:r>
                        <a:rPr lang="en-US" sz="1400" u="none" strike="noStrike" dirty="0" smtClean="0">
                          <a:effectLst/>
                        </a:rPr>
                        <a:t>N =  ( 16 x</a:t>
                      </a:r>
                      <a:r>
                        <a:rPr lang="en-US" sz="1400" u="none" strike="noStrike" baseline="0" dirty="0" smtClean="0">
                          <a:effectLst/>
                        </a:rPr>
                        <a:t> 12 ) / 22 = 8.73</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0"/>
                  </a:ext>
                </a:extLst>
              </a:tr>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0 </a:t>
                      </a:r>
                      <a:r>
                        <a:rPr lang="en-US" sz="1400" u="none" strike="noStrike" baseline="0" dirty="0" smtClean="0">
                          <a:effectLst/>
                        </a:rPr>
                        <a:t>x</a:t>
                      </a:r>
                      <a:r>
                        <a:rPr lang="en-US" sz="1400" u="none" strike="noStrike" dirty="0" smtClean="0">
                          <a:effectLst/>
                        </a:rPr>
                        <a:t>  a</a:t>
                      </a:r>
                      <a:r>
                        <a:rPr lang="en-US" sz="1400" u="none" strike="noStrike" dirty="0">
                          <a:effectLst/>
                        </a:rPr>
                        <a:t>) / </a:t>
                      </a:r>
                      <a:r>
                        <a:rPr lang="en-US" sz="1400" u="none" strike="noStrike" dirty="0" smtClean="0">
                          <a:effectLst/>
                        </a:rPr>
                        <a:t>N =  ( 6 x 12 )  / 22 = 3.27 </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1"/>
                  </a:ext>
                </a:extLst>
              </a:tr>
              <a:tr h="228503">
                <a:tc>
                  <a:txBody>
                    <a:bodyPr/>
                    <a:lstStyle/>
                    <a:p>
                      <a:pPr algn="l" fontAlgn="b"/>
                      <a:r>
                        <a:rPr lang="en-US" sz="1400" u="none" strike="noStrike" dirty="0">
                          <a:effectLst/>
                        </a:rPr>
                        <a:t>(</a:t>
                      </a:r>
                      <a:r>
                        <a:rPr lang="en-US" sz="1400" u="none" strike="noStrike" dirty="0" smtClean="0">
                          <a:effectLst/>
                        </a:rPr>
                        <a:t>ab</a:t>
                      </a:r>
                      <a:r>
                        <a:rPr lang="en-US" sz="1400" u="none" strike="noStrike" baseline="-25000" dirty="0" smtClean="0">
                          <a:effectLst/>
                        </a:rPr>
                        <a:t>1</a:t>
                      </a:r>
                      <a:r>
                        <a:rPr lang="en-US" sz="1400" u="none" strike="noStrike" dirty="0" smtClean="0">
                          <a:effectLst/>
                        </a:rPr>
                        <a:t> </a:t>
                      </a:r>
                      <a:r>
                        <a:rPr lang="en-US" sz="1400" u="none" strike="noStrike" dirty="0">
                          <a:effectLst/>
                        </a:rPr>
                        <a:t>x </a:t>
                      </a:r>
                      <a:r>
                        <a:rPr lang="en-US" sz="1400" u="none" strike="noStrike" dirty="0" smtClean="0">
                          <a:effectLst/>
                        </a:rPr>
                        <a:t> b</a:t>
                      </a:r>
                      <a:r>
                        <a:rPr lang="en-US" sz="1400" u="none" strike="noStrike" dirty="0">
                          <a:effectLst/>
                        </a:rPr>
                        <a:t>) / </a:t>
                      </a:r>
                      <a:r>
                        <a:rPr lang="en-US" sz="1400" u="none" strike="noStrike" dirty="0" smtClean="0">
                          <a:effectLst/>
                        </a:rPr>
                        <a:t>N =  (16 x 10 ) / 22 = 7.27</a:t>
                      </a:r>
                      <a:endParaRPr lang="en-US" sz="14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xmlns="" val="10002"/>
                  </a:ext>
                </a:extLst>
              </a:tr>
              <a:tr h="228503">
                <a:tc>
                  <a:txBody>
                    <a:bodyPr/>
                    <a:lstStyle/>
                    <a:p>
                      <a:pPr algn="l" fontAlgn="b"/>
                      <a:r>
                        <a:rPr lang="en-US" sz="1400" u="none" strike="noStrike" dirty="0">
                          <a:solidFill>
                            <a:schemeClr val="tx1"/>
                          </a:solidFill>
                          <a:effectLst/>
                        </a:rPr>
                        <a:t>(</a:t>
                      </a:r>
                      <a:r>
                        <a:rPr lang="en-US" sz="1400" u="none" strike="noStrike" dirty="0" smtClean="0">
                          <a:solidFill>
                            <a:schemeClr val="tx1"/>
                          </a:solidFill>
                          <a:effectLst/>
                        </a:rPr>
                        <a:t>ab</a:t>
                      </a:r>
                      <a:r>
                        <a:rPr lang="en-US" sz="1400" u="none" strike="noStrike" baseline="-25000" dirty="0" smtClean="0">
                          <a:solidFill>
                            <a:schemeClr val="tx1"/>
                          </a:solidFill>
                          <a:effectLst/>
                        </a:rPr>
                        <a:t>0</a:t>
                      </a:r>
                      <a:r>
                        <a:rPr lang="en-US" sz="1400" u="none" strike="noStrike" dirty="0" smtClean="0">
                          <a:solidFill>
                            <a:schemeClr val="tx1"/>
                          </a:solidFill>
                          <a:effectLst/>
                        </a:rPr>
                        <a:t> </a:t>
                      </a:r>
                      <a:r>
                        <a:rPr lang="en-US" sz="1400" u="none" strike="noStrike" dirty="0">
                          <a:solidFill>
                            <a:schemeClr val="tx1"/>
                          </a:solidFill>
                          <a:effectLst/>
                        </a:rPr>
                        <a:t>x </a:t>
                      </a:r>
                      <a:r>
                        <a:rPr lang="en-US" sz="1400" u="none" strike="noStrike" dirty="0" smtClean="0">
                          <a:solidFill>
                            <a:schemeClr val="tx1"/>
                          </a:solidFill>
                          <a:effectLst/>
                        </a:rPr>
                        <a:t> b</a:t>
                      </a:r>
                      <a:r>
                        <a:rPr lang="en-US" sz="1400" u="none" strike="noStrike" dirty="0">
                          <a:solidFill>
                            <a:schemeClr val="tx1"/>
                          </a:solidFill>
                          <a:effectLst/>
                        </a:rPr>
                        <a:t>) / </a:t>
                      </a:r>
                      <a:r>
                        <a:rPr lang="en-US" sz="1400" u="none" strike="noStrike" dirty="0" smtClean="0">
                          <a:solidFill>
                            <a:schemeClr val="tx1"/>
                          </a:solidFill>
                          <a:effectLst/>
                        </a:rPr>
                        <a:t>N =  ( 6 x 10 )  / 22 =  2.73  ✔️</a:t>
                      </a:r>
                      <a:endParaRPr lang="en-US" sz="1400" b="1" i="0" u="none" strike="noStrike" dirty="0">
                        <a:solidFill>
                          <a:schemeClr val="accent3"/>
                        </a:solidFill>
                        <a:effectLst/>
                        <a:latin typeface="Calibri"/>
                      </a:endParaRPr>
                    </a:p>
                  </a:txBody>
                  <a:tcPr marL="12700" marR="12700" marT="12700" marB="0" anchor="b"/>
                </a:tc>
                <a:extLst>
                  <a:ext uri="{0D108BD9-81ED-4DB2-BD59-A6C34878D82A}">
                    <a16:rowId xmlns:a16="http://schemas.microsoft.com/office/drawing/2014/main" xmlns=""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9135562"/>
              </p:ext>
            </p:extLst>
          </p:nvPr>
        </p:nvGraphicFramePr>
        <p:xfrm>
          <a:off x="429933" y="1493342"/>
          <a:ext cx="3086589" cy="889000"/>
        </p:xfrm>
        <a:graphic>
          <a:graphicData uri="http://schemas.openxmlformats.org/drawingml/2006/table">
            <a:tbl>
              <a:tblPr bandRow="1">
                <a:tableStyleId>{5940675A-B579-460E-94D1-54222C63F5DA}</a:tableStyleId>
              </a:tblPr>
              <a:tblGrid>
                <a:gridCol w="663819">
                  <a:extLst>
                    <a:ext uri="{9D8B030D-6E8A-4147-A177-3AD203B41FA5}">
                      <a16:colId xmlns:a16="http://schemas.microsoft.com/office/drawing/2014/main" xmlns="" val="20000"/>
                    </a:ext>
                  </a:extLst>
                </a:gridCol>
                <a:gridCol w="840154">
                  <a:extLst>
                    <a:ext uri="{9D8B030D-6E8A-4147-A177-3AD203B41FA5}">
                      <a16:colId xmlns:a16="http://schemas.microsoft.com/office/drawing/2014/main" xmlns="" val="20001"/>
                    </a:ext>
                  </a:extLst>
                </a:gridCol>
                <a:gridCol w="849923">
                  <a:extLst>
                    <a:ext uri="{9D8B030D-6E8A-4147-A177-3AD203B41FA5}">
                      <a16:colId xmlns:a16="http://schemas.microsoft.com/office/drawing/2014/main" xmlns="" val="20002"/>
                    </a:ext>
                  </a:extLst>
                </a:gridCol>
                <a:gridCol w="732693">
                  <a:extLst>
                    <a:ext uri="{9D8B030D-6E8A-4147-A177-3AD203B41FA5}">
                      <a16:colId xmlns:a16="http://schemas.microsoft.com/office/drawing/2014/main" xmlns="" val="20003"/>
                    </a:ext>
                  </a:extLst>
                </a:gridCol>
              </a:tblGrid>
              <a:tr h="222250">
                <a:tc>
                  <a:txBody>
                    <a:bodyPr/>
                    <a:lstStyle/>
                    <a:p>
                      <a:pPr algn="ctr" fontAlgn="b"/>
                      <a:r>
                        <a:rPr lang="sk-SK" sz="1200" u="none" strike="noStrike" dirty="0">
                          <a:effectLst/>
                        </a:rPr>
                        <a:t> </a:t>
                      </a:r>
                      <a:endParaRPr lang="sk-SK" sz="1200" b="0" i="0" u="none" strike="noStrike" dirty="0">
                        <a:solidFill>
                          <a:schemeClr val="tx1"/>
                        </a:solidFill>
                        <a:effectLst/>
                        <a:latin typeface="Calibri"/>
                      </a:endParaRPr>
                    </a:p>
                  </a:txBody>
                  <a:tcPr marL="12700" marR="12700" marT="12700" marB="0" anchor="ctr"/>
                </a:tc>
                <a:tc>
                  <a:txBody>
                    <a:bodyPr/>
                    <a:lstStyle/>
                    <a:p>
                      <a:pPr algn="ctr" fontAlgn="b"/>
                      <a:r>
                        <a:rPr lang="de-DE" sz="1200" u="none" strike="noStrike" dirty="0">
                          <a:effectLst/>
                        </a:rPr>
                        <a:t> # </a:t>
                      </a:r>
                      <a:r>
                        <a:rPr lang="de-DE" sz="1200" u="none" strike="noStrike" dirty="0" err="1" smtClean="0">
                          <a:effectLst/>
                        </a:rPr>
                        <a:t>Success</a:t>
                      </a:r>
                      <a:endParaRPr lang="de-DE" sz="1200" b="1" i="0" u="none" strike="noStrike" dirty="0">
                        <a:solidFill>
                          <a:schemeClr val="tx1"/>
                        </a:solidFill>
                        <a:effectLst/>
                        <a:latin typeface="Calibri"/>
                      </a:endParaRPr>
                    </a:p>
                  </a:txBody>
                  <a:tcPr marL="12700" marR="12700" marT="12700" marB="0"/>
                </a:tc>
                <a:tc>
                  <a:txBody>
                    <a:bodyPr/>
                    <a:lstStyle/>
                    <a:p>
                      <a:pPr algn="ctr" fontAlgn="b"/>
                      <a:r>
                        <a:rPr lang="en-US" sz="1200" u="none" strike="noStrike" dirty="0">
                          <a:effectLst/>
                        </a:rPr>
                        <a:t># Fail</a:t>
                      </a:r>
                      <a:endParaRPr lang="en-US" sz="1200" b="1" i="0" u="none" strike="noStrike" dirty="0">
                        <a:solidFill>
                          <a:schemeClr val="tx1"/>
                        </a:solidFill>
                        <a:effectLst/>
                        <a:latin typeface="Calibri"/>
                      </a:endParaRPr>
                    </a:p>
                  </a:txBody>
                  <a:tcPr marL="12700" marR="12700" marT="12700" marB="0"/>
                </a:tc>
                <a:tc>
                  <a:txBody>
                    <a:bodyPr/>
                    <a:lstStyle/>
                    <a:p>
                      <a:pPr algn="ctr" fontAlgn="b"/>
                      <a:r>
                        <a:rPr lang="en-US" sz="1200" u="none" strike="noStrike" dirty="0">
                          <a:effectLst/>
                        </a:rPr>
                        <a:t>Total</a:t>
                      </a:r>
                      <a:endParaRPr lang="en-US" sz="1200" b="1" i="0" u="none" strike="noStrike" dirty="0">
                        <a:solidFill>
                          <a:schemeClr val="tx1"/>
                        </a:solidFill>
                        <a:effectLst/>
                        <a:latin typeface="Calibri"/>
                      </a:endParaRPr>
                    </a:p>
                  </a:txBody>
                  <a:tcPr marL="12700" marR="12700" marT="12700" marB="0"/>
                </a:tc>
                <a:extLst>
                  <a:ext uri="{0D108BD9-81ED-4DB2-BD59-A6C34878D82A}">
                    <a16:rowId xmlns:a16="http://schemas.microsoft.com/office/drawing/2014/main" xmlns="" val="10000"/>
                  </a:ext>
                </a:extLst>
              </a:tr>
              <a:tr h="222250">
                <a:tc>
                  <a:txBody>
                    <a:bodyPr/>
                    <a:lstStyle/>
                    <a:p>
                      <a:pPr algn="l" fontAlgn="b"/>
                      <a:r>
                        <a:rPr lang="en-US" sz="1200" u="none" strike="noStrike" dirty="0">
                          <a:effectLst/>
                        </a:rPr>
                        <a:t>Design A</a:t>
                      </a:r>
                      <a:endParaRPr lang="en-US" sz="1200" b="1" i="0" u="none" strike="noStrike"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11</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1</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dirty="0" smtClean="0">
                          <a:effectLst/>
                        </a:rPr>
                        <a:t>12</a:t>
                      </a:r>
                      <a:endParaRPr lang="en-US" sz="1200" b="0" i="0" u="none" strike="noStrike" dirty="0">
                        <a:solidFill>
                          <a:schemeClr val="tx1"/>
                        </a:solidFill>
                        <a:effectLst/>
                        <a:latin typeface="Calibri"/>
                      </a:endParaRPr>
                    </a:p>
                  </a:txBody>
                  <a:tcPr marL="12700" marR="12700" marT="12700" marB="0"/>
                </a:tc>
                <a:extLst>
                  <a:ext uri="{0D108BD9-81ED-4DB2-BD59-A6C34878D82A}">
                    <a16:rowId xmlns:a16="http://schemas.microsoft.com/office/drawing/2014/main" xmlns="" val="10001"/>
                  </a:ext>
                </a:extLst>
              </a:tr>
              <a:tr h="222250">
                <a:tc>
                  <a:txBody>
                    <a:bodyPr/>
                    <a:lstStyle/>
                    <a:p>
                      <a:pPr algn="l" fontAlgn="b"/>
                      <a:r>
                        <a:rPr lang="en-US" sz="1200" u="none" strike="noStrike" dirty="0">
                          <a:effectLst/>
                        </a:rPr>
                        <a:t>Design B</a:t>
                      </a:r>
                      <a:endParaRPr lang="en-US" sz="1200" b="1" i="0" u="none" strike="noStrike"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5</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5</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dirty="0" smtClean="0">
                          <a:effectLst/>
                        </a:rPr>
                        <a:t>10</a:t>
                      </a:r>
                      <a:endParaRPr lang="en-US" sz="1200" b="0" i="0" u="none" strike="noStrike" dirty="0">
                        <a:solidFill>
                          <a:schemeClr val="tx1"/>
                        </a:solidFill>
                        <a:effectLst/>
                        <a:latin typeface="Calibri"/>
                      </a:endParaRPr>
                    </a:p>
                  </a:txBody>
                  <a:tcPr marL="12700" marR="12700" marT="12700" marB="0"/>
                </a:tc>
                <a:extLst>
                  <a:ext uri="{0D108BD9-81ED-4DB2-BD59-A6C34878D82A}">
                    <a16:rowId xmlns:a16="http://schemas.microsoft.com/office/drawing/2014/main" xmlns="" val="10002"/>
                  </a:ext>
                </a:extLst>
              </a:tr>
              <a:tr h="222250">
                <a:tc>
                  <a:txBody>
                    <a:bodyPr/>
                    <a:lstStyle/>
                    <a:p>
                      <a:pPr algn="l" fontAlgn="b"/>
                      <a:r>
                        <a:rPr lang="en-US" sz="1200" u="none" strike="noStrike" dirty="0">
                          <a:effectLst/>
                        </a:rPr>
                        <a:t>Total</a:t>
                      </a:r>
                      <a:endParaRPr lang="en-US" sz="1200" b="1" i="0" u="none" strike="noStrike"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16</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baseline="0" dirty="0" smtClean="0">
                          <a:effectLst/>
                        </a:rPr>
                        <a:t>6</a:t>
                      </a:r>
                      <a:endParaRPr lang="en-US" sz="1200" b="0" i="0" u="none" strike="noStrike" baseline="-25000" dirty="0">
                        <a:solidFill>
                          <a:schemeClr val="tx1"/>
                        </a:solidFill>
                        <a:effectLst/>
                        <a:latin typeface="Calibri"/>
                      </a:endParaRPr>
                    </a:p>
                  </a:txBody>
                  <a:tcPr marL="12700" marR="12700" marT="12700" marB="0"/>
                </a:tc>
                <a:tc>
                  <a:txBody>
                    <a:bodyPr/>
                    <a:lstStyle/>
                    <a:p>
                      <a:pPr algn="ctr" fontAlgn="b"/>
                      <a:r>
                        <a:rPr lang="en-US" sz="1200" u="none" strike="noStrike" dirty="0" smtClean="0">
                          <a:effectLst/>
                        </a:rPr>
                        <a:t>22</a:t>
                      </a:r>
                      <a:endParaRPr lang="en-US" sz="1200" b="0" i="0" u="none" strike="noStrike" dirty="0">
                        <a:solidFill>
                          <a:schemeClr val="tx1"/>
                        </a:solidFill>
                        <a:effectLst/>
                        <a:latin typeface="Calibri"/>
                      </a:endParaRPr>
                    </a:p>
                  </a:txBody>
                  <a:tcPr marL="12700" marR="12700" marT="12700" marB="0"/>
                </a:tc>
                <a:extLst>
                  <a:ext uri="{0D108BD9-81ED-4DB2-BD59-A6C34878D82A}">
                    <a16:rowId xmlns:a16="http://schemas.microsoft.com/office/drawing/2014/main" xmlns="" val="10003"/>
                  </a:ext>
                </a:extLst>
              </a:tr>
            </a:tbl>
          </a:graphicData>
        </a:graphic>
      </p:graphicFrame>
      <p:sp>
        <p:nvSpPr>
          <p:cNvPr id="5" name="Slide Number Placeholder 4"/>
          <p:cNvSpPr>
            <a:spLocks noGrp="1"/>
          </p:cNvSpPr>
          <p:nvPr>
            <p:ph type="sldNum" sz="quarter" idx="12"/>
          </p:nvPr>
        </p:nvSpPr>
        <p:spPr/>
        <p:txBody>
          <a:bodyPr/>
          <a:lstStyle/>
          <a:p>
            <a:fld id="{DCB82ED2-ACBB-2046-9075-6288EA005F68}" type="slidenum">
              <a:rPr lang="en-US" smtClean="0"/>
              <a:t>173</a:t>
            </a:fld>
            <a:endParaRPr lang="en-US"/>
          </a:p>
        </p:txBody>
      </p:sp>
      <p:pic>
        <p:nvPicPr>
          <p:cNvPr id="10" name="Picture 9"/>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287977321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8" y="1060333"/>
            <a:ext cx="8908927" cy="3394472"/>
          </a:xfrm>
        </p:spPr>
        <p:txBody>
          <a:bodyPr/>
          <a:lstStyle/>
          <a:p>
            <a:r>
              <a:rPr lang="en-US" sz="1800" dirty="0" smtClean="0"/>
              <a:t>Map the values from the contingency table in the equation below. </a:t>
            </a:r>
            <a:endParaRPr lang="en-US" sz="1800" dirty="0" smtClean="0">
              <a:solidFill>
                <a:srgbClr val="7F7F7F"/>
              </a:solidFill>
            </a:endParaRPr>
          </a:p>
          <a:p>
            <a:endParaRPr lang="en-US" sz="1800" dirty="0" smtClean="0"/>
          </a:p>
          <a:p>
            <a:endParaRPr lang="en-US" sz="1800" dirty="0" smtClean="0"/>
          </a:p>
          <a:p>
            <a:pPr marL="0" indent="0">
              <a:buNone/>
            </a:pPr>
            <a:endParaRPr lang="en-US" sz="1800" dirty="0" smtClean="0"/>
          </a:p>
          <a:p>
            <a:endParaRPr lang="en-US" sz="1000" dirty="0" smtClean="0"/>
          </a:p>
          <a:p>
            <a:pPr>
              <a:buFont typeface="Lucida Grande"/>
              <a:buChar char="*"/>
            </a:pPr>
            <a:r>
              <a:rPr lang="en-US" sz="1800" dirty="0" smtClean="0"/>
              <a:t>One-tailed probability only*: </a:t>
            </a:r>
          </a:p>
          <a:p>
            <a:endParaRPr lang="en-US" sz="1200" dirty="0" smtClean="0"/>
          </a:p>
          <a:p>
            <a:r>
              <a:rPr lang="en-US" sz="1800" dirty="0" smtClean="0"/>
              <a:t>Find </a:t>
            </a:r>
            <a:r>
              <a:rPr lang="en-US" sz="1800" dirty="0"/>
              <a:t>the p-value in </a:t>
            </a:r>
            <a:r>
              <a:rPr lang="en-US" sz="1800" dirty="0" smtClean="0"/>
              <a:t>Excel</a:t>
            </a:r>
            <a:r>
              <a:rPr lang="en-US" sz="1800" dirty="0"/>
              <a:t> </a:t>
            </a:r>
            <a:r>
              <a:rPr lang="en-US" sz="1800" dirty="0" smtClean="0"/>
              <a:t>with CHIDIST(</a:t>
            </a:r>
            <a:r>
              <a:rPr lang="en-US" sz="1800" i="1" dirty="0" smtClean="0"/>
              <a:t>X</a:t>
            </a:r>
            <a:r>
              <a:rPr lang="en-US" sz="1800" i="1" baseline="30000" dirty="0" smtClean="0"/>
              <a:t>2</a:t>
            </a:r>
            <a:r>
              <a:rPr lang="en-US" sz="1800" i="1" dirty="0" smtClean="0"/>
              <a:t>  , degrees of freedom)</a:t>
            </a:r>
            <a:endParaRPr lang="en-US" sz="1800" i="1" baseline="30000" dirty="0" smtClean="0"/>
          </a:p>
          <a:p>
            <a:r>
              <a:rPr lang="en-US" sz="1800" i="1" dirty="0"/>
              <a:t>degrees of </a:t>
            </a:r>
            <a:r>
              <a:rPr lang="en-US" sz="1800" i="1" dirty="0" smtClean="0"/>
              <a:t>freedom</a:t>
            </a:r>
            <a:r>
              <a:rPr lang="en-US" sz="1800" dirty="0"/>
              <a:t> </a:t>
            </a:r>
            <a:r>
              <a:rPr lang="en-US" sz="1800" dirty="0" smtClean="0"/>
              <a:t>= ( #rows – 1 ) * ( #cols – 1 ) = (2 – 1) * (2 – 1) = 1</a:t>
            </a:r>
            <a:endParaRPr lang="en-US" sz="1800" dirty="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N-1 Chi-Square test </a:t>
            </a:r>
          </a:p>
          <a:p>
            <a:pPr algn="l">
              <a:lnSpc>
                <a:spcPct val="80000"/>
              </a:lnSpc>
            </a:pPr>
            <a:r>
              <a:rPr lang="en-US" sz="3500" dirty="0">
                <a:solidFill>
                  <a:schemeClr val="bg1"/>
                </a:solidFill>
              </a:rPr>
              <a:t>Appendix</a:t>
            </a:r>
          </a:p>
        </p:txBody>
      </p:sp>
      <p:graphicFrame>
        <p:nvGraphicFramePr>
          <p:cNvPr id="9" name="Table 8"/>
          <p:cNvGraphicFramePr>
            <a:graphicFrameLocks noGrp="1"/>
          </p:cNvGraphicFramePr>
          <p:nvPr>
            <p:extLst>
              <p:ext uri="{D42A27DB-BD31-4B8C-83A1-F6EECF244321}">
                <p14:modId xmlns:p14="http://schemas.microsoft.com/office/powerpoint/2010/main" val="2243959230"/>
              </p:ext>
            </p:extLst>
          </p:nvPr>
        </p:nvGraphicFramePr>
        <p:xfrm>
          <a:off x="567104" y="1502588"/>
          <a:ext cx="3086589" cy="889000"/>
        </p:xfrm>
        <a:graphic>
          <a:graphicData uri="http://schemas.openxmlformats.org/drawingml/2006/table">
            <a:tbl>
              <a:tblPr bandRow="1">
                <a:tableStyleId>{E8034E78-7F5D-4C2E-B375-FC64B27BC917}</a:tableStyleId>
              </a:tblPr>
              <a:tblGrid>
                <a:gridCol w="663819">
                  <a:extLst>
                    <a:ext uri="{9D8B030D-6E8A-4147-A177-3AD203B41FA5}">
                      <a16:colId xmlns:a16="http://schemas.microsoft.com/office/drawing/2014/main" xmlns="" val="20000"/>
                    </a:ext>
                  </a:extLst>
                </a:gridCol>
                <a:gridCol w="840154">
                  <a:extLst>
                    <a:ext uri="{9D8B030D-6E8A-4147-A177-3AD203B41FA5}">
                      <a16:colId xmlns:a16="http://schemas.microsoft.com/office/drawing/2014/main" xmlns="" val="20001"/>
                    </a:ext>
                  </a:extLst>
                </a:gridCol>
                <a:gridCol w="849923">
                  <a:extLst>
                    <a:ext uri="{9D8B030D-6E8A-4147-A177-3AD203B41FA5}">
                      <a16:colId xmlns:a16="http://schemas.microsoft.com/office/drawing/2014/main" xmlns="" val="20002"/>
                    </a:ext>
                  </a:extLst>
                </a:gridCol>
                <a:gridCol w="732693">
                  <a:extLst>
                    <a:ext uri="{9D8B030D-6E8A-4147-A177-3AD203B41FA5}">
                      <a16:colId xmlns:a16="http://schemas.microsoft.com/office/drawing/2014/main" xmlns="" val="20003"/>
                    </a:ext>
                  </a:extLst>
                </a:gridCol>
              </a:tblGrid>
              <a:tr h="222250">
                <a:tc>
                  <a:txBody>
                    <a:bodyPr/>
                    <a:lstStyle/>
                    <a:p>
                      <a:pPr algn="ctr" fontAlgn="b"/>
                      <a:r>
                        <a:rPr lang="sk-SK" sz="1200" u="none" strike="noStrike" dirty="0">
                          <a:solidFill>
                            <a:schemeClr val="tx1"/>
                          </a:solidFill>
                          <a:effectLst/>
                        </a:rPr>
                        <a:t> </a:t>
                      </a:r>
                      <a:endParaRPr lang="sk-SK" sz="1200" b="0" i="0" u="none" strike="noStrike" dirty="0">
                        <a:solidFill>
                          <a:schemeClr val="tx1"/>
                        </a:solidFill>
                        <a:effectLst/>
                        <a:latin typeface="Calibri"/>
                      </a:endParaRP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de-DE" sz="1200" b="1" u="none" strike="noStrike" dirty="0">
                          <a:solidFill>
                            <a:schemeClr val="tx1"/>
                          </a:solidFill>
                          <a:effectLst/>
                        </a:rPr>
                        <a:t> # Pass</a:t>
                      </a:r>
                      <a:endParaRPr lang="de-DE"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 Fail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22250">
                <a:tc>
                  <a:txBody>
                    <a:bodyPr/>
                    <a:lstStyle/>
                    <a:p>
                      <a:pPr algn="l" fontAlgn="b"/>
                      <a:r>
                        <a:rPr lang="en-US" sz="1200" b="1" u="none" strike="noStrike" dirty="0">
                          <a:solidFill>
                            <a:schemeClr val="tx1"/>
                          </a:solidFill>
                          <a:effectLst/>
                        </a:rPr>
                        <a:t>Design A</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a</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22250">
                <a:tc>
                  <a:txBody>
                    <a:bodyPr/>
                    <a:lstStyle/>
                    <a:p>
                      <a:pPr algn="l" fontAlgn="b"/>
                      <a:r>
                        <a:rPr lang="en-US" sz="1200" b="1" u="none" strike="noStrike" dirty="0">
                          <a:solidFill>
                            <a:schemeClr val="tx1"/>
                          </a:solidFill>
                          <a:effectLst/>
                        </a:rPr>
                        <a:t>Design B</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b</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222250">
                <a:tc>
                  <a:txBody>
                    <a:bodyPr/>
                    <a:lstStyle/>
                    <a:p>
                      <a:pPr algn="l"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a:solidFill>
                            <a:schemeClr val="tx1"/>
                          </a:solidFill>
                          <a:effectLst/>
                        </a:rPr>
                        <a:t>N</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pic>
        <p:nvPicPr>
          <p:cNvPr id="10" name="Picture 9"/>
          <p:cNvPicPr>
            <a:picLocks noChangeAspect="1"/>
          </p:cNvPicPr>
          <p:nvPr/>
        </p:nvPicPr>
        <p:blipFill>
          <a:blip r:embed="rId3"/>
          <a:stretch>
            <a:fillRect/>
          </a:stretch>
        </p:blipFill>
        <p:spPr>
          <a:xfrm>
            <a:off x="3282466" y="2453317"/>
            <a:ext cx="2931868" cy="603207"/>
          </a:xfrm>
          <a:prstGeom prst="rect">
            <a:avLst/>
          </a:prstGeom>
        </p:spPr>
      </p:pic>
      <p:sp>
        <p:nvSpPr>
          <p:cNvPr id="11" name="TextBox 10"/>
          <p:cNvSpPr txBox="1"/>
          <p:nvPr/>
        </p:nvSpPr>
        <p:spPr>
          <a:xfrm>
            <a:off x="351761" y="4120023"/>
            <a:ext cx="7842311" cy="738664"/>
          </a:xfrm>
          <a:prstGeom prst="rect">
            <a:avLst/>
          </a:prstGeom>
          <a:noFill/>
          <a:ln>
            <a:solidFill>
              <a:srgbClr val="7F7F7F"/>
            </a:solidFill>
          </a:ln>
        </p:spPr>
        <p:txBody>
          <a:bodyPr wrap="square" rtlCol="0">
            <a:spAutoFit/>
          </a:bodyPr>
          <a:lstStyle/>
          <a:p>
            <a:pPr marL="285750" indent="-285750">
              <a:buFont typeface="Lucida Grande"/>
              <a:buChar char="*"/>
            </a:pPr>
            <a:r>
              <a:rPr lang="en-US" sz="1400" dirty="0" smtClean="0">
                <a:solidFill>
                  <a:schemeClr val="bg1">
                    <a:lumMod val="50000"/>
                  </a:schemeClr>
                </a:solidFill>
              </a:rPr>
              <a:t>X</a:t>
            </a:r>
            <a:r>
              <a:rPr lang="en-US" sz="1400" baseline="30000" dirty="0" smtClean="0">
                <a:solidFill>
                  <a:schemeClr val="bg1">
                    <a:lumMod val="50000"/>
                  </a:schemeClr>
                </a:solidFill>
              </a:rPr>
              <a:t>2</a:t>
            </a:r>
            <a:r>
              <a:rPr lang="en-US" sz="1400" dirty="0" smtClean="0">
                <a:solidFill>
                  <a:schemeClr val="bg1">
                    <a:lumMod val="50000"/>
                  </a:schemeClr>
                </a:solidFill>
              </a:rPr>
              <a:t> represents the goodness </a:t>
            </a:r>
            <a:r>
              <a:rPr lang="en-US" sz="1400" dirty="0">
                <a:solidFill>
                  <a:schemeClr val="bg1">
                    <a:lumMod val="50000"/>
                  </a:schemeClr>
                </a:solidFill>
              </a:rPr>
              <a:t>of fit. A poor fit is when the X</a:t>
            </a:r>
            <a:r>
              <a:rPr lang="en-US" sz="1400" baseline="30000" dirty="0">
                <a:solidFill>
                  <a:schemeClr val="bg1">
                    <a:lumMod val="50000"/>
                  </a:schemeClr>
                </a:solidFill>
              </a:rPr>
              <a:t>2</a:t>
            </a:r>
            <a:r>
              <a:rPr lang="en-US" sz="1400" dirty="0">
                <a:solidFill>
                  <a:schemeClr val="bg1">
                    <a:lumMod val="50000"/>
                  </a:schemeClr>
                </a:solidFill>
              </a:rPr>
              <a:t> is way out on the right tail, then we conclude the data is not part of the reference distribution (p </a:t>
            </a:r>
            <a:r>
              <a:rPr lang="en-US" sz="1400" dirty="0" smtClean="0">
                <a:solidFill>
                  <a:schemeClr val="bg1">
                    <a:lumMod val="50000"/>
                  </a:schemeClr>
                </a:solidFill>
              </a:rPr>
              <a:t>≤ </a:t>
            </a:r>
            <a:r>
              <a:rPr lang="en-US" sz="1400" dirty="0">
                <a:solidFill>
                  <a:schemeClr val="bg1">
                    <a:lumMod val="50000"/>
                  </a:schemeClr>
                </a:solidFill>
              </a:rPr>
              <a:t>0.05)</a:t>
            </a:r>
            <a:r>
              <a:rPr lang="en-US" sz="1400" dirty="0" smtClean="0">
                <a:solidFill>
                  <a:schemeClr val="bg1">
                    <a:lumMod val="50000"/>
                  </a:schemeClr>
                </a:solidFill>
              </a:rPr>
              <a:t>. If </a:t>
            </a:r>
            <a:r>
              <a:rPr lang="en-US" sz="1400" dirty="0">
                <a:solidFill>
                  <a:schemeClr val="bg1">
                    <a:lumMod val="50000"/>
                  </a:schemeClr>
                </a:solidFill>
              </a:rPr>
              <a:t>we were to </a:t>
            </a:r>
            <a:r>
              <a:rPr lang="en-US" sz="1400" dirty="0" smtClean="0">
                <a:solidFill>
                  <a:schemeClr val="bg1">
                    <a:lumMod val="50000"/>
                  </a:schemeClr>
                </a:solidFill>
              </a:rPr>
              <a:t>also test on the left side</a:t>
            </a:r>
            <a:r>
              <a:rPr lang="en-US" sz="1400" dirty="0">
                <a:solidFill>
                  <a:schemeClr val="bg1">
                    <a:lumMod val="50000"/>
                  </a:schemeClr>
                </a:solidFill>
              </a:rPr>
              <a:t>, </a:t>
            </a:r>
            <a:r>
              <a:rPr lang="en-US" sz="1400" dirty="0" smtClean="0">
                <a:solidFill>
                  <a:schemeClr val="bg1">
                    <a:lumMod val="50000"/>
                  </a:schemeClr>
                </a:solidFill>
              </a:rPr>
              <a:t>then we </a:t>
            </a:r>
            <a:r>
              <a:rPr lang="en-US" sz="1400" dirty="0">
                <a:solidFill>
                  <a:schemeClr val="bg1">
                    <a:lumMod val="50000"/>
                  </a:schemeClr>
                </a:solidFill>
              </a:rPr>
              <a:t>would be worried the fit is too </a:t>
            </a:r>
            <a:r>
              <a:rPr lang="en-US" sz="1400" dirty="0" smtClean="0">
                <a:solidFill>
                  <a:schemeClr val="bg1">
                    <a:lumMod val="50000"/>
                  </a:schemeClr>
                </a:solidFill>
              </a:rPr>
              <a:t>good</a:t>
            </a:r>
            <a:endParaRPr lang="en-US" sz="1400" dirty="0">
              <a:solidFill>
                <a:schemeClr val="bg1">
                  <a:lumMod val="50000"/>
                </a:schemeClr>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174</a:t>
            </a:fld>
            <a:endParaRPr lang="en-US"/>
          </a:p>
        </p:txBody>
      </p:sp>
      <p:sp>
        <p:nvSpPr>
          <p:cNvPr id="2" name="TextBox 1"/>
          <p:cNvSpPr txBox="1"/>
          <p:nvPr/>
        </p:nvSpPr>
        <p:spPr>
          <a:xfrm>
            <a:off x="3862408" y="1504638"/>
            <a:ext cx="2351926" cy="307777"/>
          </a:xfrm>
          <a:prstGeom prst="rect">
            <a:avLst/>
          </a:prstGeom>
          <a:noFill/>
        </p:spPr>
        <p:txBody>
          <a:bodyPr wrap="none" rtlCol="0">
            <a:spAutoFit/>
          </a:bodyPr>
          <a:lstStyle/>
          <a:p>
            <a:r>
              <a:rPr lang="en-US" sz="1400" dirty="0">
                <a:solidFill>
                  <a:srgbClr val="7F7F7F"/>
                </a:solidFill>
              </a:rPr>
              <a:t>See file: Chi-</a:t>
            </a:r>
            <a:r>
              <a:rPr lang="en-US" sz="1400" dirty="0" err="1">
                <a:solidFill>
                  <a:srgbClr val="7F7F7F"/>
                </a:solidFill>
              </a:rPr>
              <a:t>SquareFisher.xlsx</a:t>
            </a:r>
            <a:endParaRPr lang="en-US" sz="1400" dirty="0"/>
          </a:p>
        </p:txBody>
      </p:sp>
      <p:pic>
        <p:nvPicPr>
          <p:cNvPr id="12" name="Picture 11"/>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7606185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8" y="1060333"/>
            <a:ext cx="8858925" cy="3394472"/>
          </a:xfrm>
        </p:spPr>
        <p:txBody>
          <a:bodyPr/>
          <a:lstStyle/>
          <a:p>
            <a:r>
              <a:rPr lang="en-US" sz="1800" dirty="0" smtClean="0"/>
              <a:t>Map the values from the table in the equation below. </a:t>
            </a:r>
            <a:r>
              <a:rPr lang="en-US" sz="1800" dirty="0">
                <a:solidFill>
                  <a:srgbClr val="7F7F7F"/>
                </a:solidFill>
              </a:rPr>
              <a:t>See file: Chi-</a:t>
            </a:r>
            <a:r>
              <a:rPr lang="en-US" sz="1800" dirty="0" err="1" smtClean="0">
                <a:solidFill>
                  <a:srgbClr val="7F7F7F"/>
                </a:solidFill>
              </a:rPr>
              <a:t>SquareFisher.xlsx</a:t>
            </a:r>
            <a:endParaRPr lang="en-US" sz="1800" dirty="0" smtClean="0"/>
          </a:p>
          <a:p>
            <a:r>
              <a:rPr lang="en-US" sz="1800" dirty="0" smtClean="0"/>
              <a:t>One-tailed probability:</a:t>
            </a:r>
          </a:p>
          <a:p>
            <a:endParaRPr lang="en-US" sz="1800" dirty="0"/>
          </a:p>
          <a:p>
            <a:endParaRPr lang="en-US" sz="1800" dirty="0" smtClean="0"/>
          </a:p>
          <a:p>
            <a:endParaRPr lang="en-US" sz="1800" dirty="0" smtClean="0"/>
          </a:p>
          <a:p>
            <a:endParaRPr lang="en-US" sz="1200" dirty="0"/>
          </a:p>
          <a:p>
            <a:r>
              <a:rPr lang="en-US" sz="1800" dirty="0" smtClean="0">
                <a:solidFill>
                  <a:srgbClr val="7F7F7F"/>
                </a:solidFill>
              </a:rPr>
              <a:t>See file: </a:t>
            </a:r>
            <a:r>
              <a:rPr lang="en-US" sz="1800" dirty="0" err="1" smtClean="0">
                <a:solidFill>
                  <a:srgbClr val="7F7F7F"/>
                </a:solidFill>
              </a:rPr>
              <a:t>fisherexact.xls</a:t>
            </a:r>
            <a:endParaRPr lang="en-US" sz="1800" dirty="0" smtClean="0">
              <a:solidFill>
                <a:srgbClr val="7F7F7F"/>
              </a:solidFill>
            </a:endParaRPr>
          </a:p>
          <a:p>
            <a:r>
              <a:rPr lang="en-US" sz="1800" dirty="0" smtClean="0"/>
              <a:t>Two-tailed probability is tedious </a:t>
            </a:r>
            <a:r>
              <a:rPr lang="en-US" sz="1800" dirty="0"/>
              <a:t>to </a:t>
            </a:r>
            <a:r>
              <a:rPr lang="en-US" sz="1800" dirty="0" smtClean="0"/>
              <a:t>calculate in Excel. One must compute </a:t>
            </a:r>
            <a:r>
              <a:rPr lang="en-US" sz="1800" dirty="0"/>
              <a:t>the p-value by summing the probabilities for </a:t>
            </a:r>
            <a:r>
              <a:rPr lang="en-US" sz="1800" u="sng" dirty="0" smtClean="0"/>
              <a:t>all</a:t>
            </a:r>
            <a:r>
              <a:rPr lang="en-US" sz="1800" dirty="0" smtClean="0"/>
              <a:t> tables </a:t>
            </a:r>
            <a:r>
              <a:rPr lang="en-US" sz="1800" dirty="0"/>
              <a:t>with probabilities less than or equal to that of the observed table while </a:t>
            </a:r>
            <a:r>
              <a:rPr lang="en-US" sz="1800" dirty="0" smtClean="0"/>
              <a:t>keeping </a:t>
            </a:r>
            <a:r>
              <a:rPr lang="en-US" sz="1800" dirty="0"/>
              <a:t>column and row sum totals the </a:t>
            </a:r>
            <a:r>
              <a:rPr lang="en-US" sz="1800" dirty="0" smtClean="0"/>
              <a:t>same  </a:t>
            </a:r>
            <a:endParaRPr lang="en-US" sz="1800" dirty="0" smtClean="0">
              <a:solidFill>
                <a:srgbClr val="7F7F7F"/>
              </a:solidFill>
            </a:endParaRPr>
          </a:p>
          <a:p>
            <a:pPr lvl="1"/>
            <a:r>
              <a:rPr lang="en-US" sz="1800" dirty="0" smtClean="0">
                <a:solidFill>
                  <a:srgbClr val="7F7F7F"/>
                </a:solidFill>
              </a:rPr>
              <a:t>See file: Fisher exact published </a:t>
            </a:r>
            <a:r>
              <a:rPr lang="en-US" sz="1800" dirty="0" err="1" smtClean="0">
                <a:solidFill>
                  <a:srgbClr val="7F7F7F"/>
                </a:solidFill>
              </a:rPr>
              <a:t>example_wiki.xlsx</a:t>
            </a:r>
            <a:endParaRPr lang="en-US" sz="1800" dirty="0" smtClean="0">
              <a:solidFill>
                <a:srgbClr val="7F7F7F"/>
              </a:solidFill>
            </a:endParaRPr>
          </a:p>
          <a:p>
            <a:pPr lvl="1"/>
            <a:r>
              <a:rPr lang="en-US" sz="1800" dirty="0" smtClean="0">
                <a:hlinkClick r:id="rId3"/>
              </a:rPr>
              <a:t>I recommend using R</a:t>
            </a:r>
            <a:endParaRPr lang="en-US" sz="1800" dirty="0" smtClean="0"/>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l="8265" t="9519" r="6372" b="7799"/>
          <a:stretch/>
        </p:blipFill>
        <p:spPr>
          <a:xfrm>
            <a:off x="467825" y="1872425"/>
            <a:ext cx="1158596" cy="870900"/>
          </a:xfrm>
          <a:prstGeom prst="rect">
            <a:avLst/>
          </a:prstGeom>
        </p:spPr>
      </p:pic>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Fisher exact test</a:t>
            </a:r>
          </a:p>
          <a:p>
            <a:pPr algn="l">
              <a:lnSpc>
                <a:spcPct val="80000"/>
              </a:lnSpc>
            </a:pPr>
            <a:r>
              <a:rPr lang="en-US" sz="3500" dirty="0">
                <a:solidFill>
                  <a:schemeClr val="bg1"/>
                </a:solidFill>
              </a:rPr>
              <a:t>Appendix</a:t>
            </a:r>
          </a:p>
        </p:txBody>
      </p:sp>
      <p:graphicFrame>
        <p:nvGraphicFramePr>
          <p:cNvPr id="9" name="Table 8"/>
          <p:cNvGraphicFramePr>
            <a:graphicFrameLocks noGrp="1"/>
          </p:cNvGraphicFramePr>
          <p:nvPr>
            <p:extLst>
              <p:ext uri="{D42A27DB-BD31-4B8C-83A1-F6EECF244321}">
                <p14:modId xmlns:p14="http://schemas.microsoft.com/office/powerpoint/2010/main" val="973890987"/>
              </p:ext>
            </p:extLst>
          </p:nvPr>
        </p:nvGraphicFramePr>
        <p:xfrm>
          <a:off x="2462335" y="1872425"/>
          <a:ext cx="3086589" cy="870900"/>
        </p:xfrm>
        <a:graphic>
          <a:graphicData uri="http://schemas.openxmlformats.org/drawingml/2006/table">
            <a:tbl>
              <a:tblPr bandRow="1">
                <a:tableStyleId>{E8034E78-7F5D-4C2E-B375-FC64B27BC917}</a:tableStyleId>
              </a:tblPr>
              <a:tblGrid>
                <a:gridCol w="663819">
                  <a:extLst>
                    <a:ext uri="{9D8B030D-6E8A-4147-A177-3AD203B41FA5}">
                      <a16:colId xmlns:a16="http://schemas.microsoft.com/office/drawing/2014/main" xmlns="" val="20000"/>
                    </a:ext>
                  </a:extLst>
                </a:gridCol>
                <a:gridCol w="840154">
                  <a:extLst>
                    <a:ext uri="{9D8B030D-6E8A-4147-A177-3AD203B41FA5}">
                      <a16:colId xmlns:a16="http://schemas.microsoft.com/office/drawing/2014/main" xmlns="" val="20001"/>
                    </a:ext>
                  </a:extLst>
                </a:gridCol>
                <a:gridCol w="849923">
                  <a:extLst>
                    <a:ext uri="{9D8B030D-6E8A-4147-A177-3AD203B41FA5}">
                      <a16:colId xmlns:a16="http://schemas.microsoft.com/office/drawing/2014/main" xmlns="" val="20002"/>
                    </a:ext>
                  </a:extLst>
                </a:gridCol>
                <a:gridCol w="732693">
                  <a:extLst>
                    <a:ext uri="{9D8B030D-6E8A-4147-A177-3AD203B41FA5}">
                      <a16:colId xmlns:a16="http://schemas.microsoft.com/office/drawing/2014/main" xmlns="" val="20003"/>
                    </a:ext>
                  </a:extLst>
                </a:gridCol>
              </a:tblGrid>
              <a:tr h="217725">
                <a:tc>
                  <a:txBody>
                    <a:bodyPr/>
                    <a:lstStyle/>
                    <a:p>
                      <a:pPr algn="ctr" fontAlgn="b"/>
                      <a:r>
                        <a:rPr lang="sk-SK" sz="1200" u="none" strike="noStrike" dirty="0">
                          <a:solidFill>
                            <a:schemeClr val="tx1"/>
                          </a:solidFill>
                          <a:effectLst/>
                        </a:rPr>
                        <a:t> </a:t>
                      </a:r>
                      <a:endParaRPr lang="sk-SK" sz="1200" b="0" i="0" u="none" strike="noStrike" dirty="0">
                        <a:solidFill>
                          <a:schemeClr val="tx1"/>
                        </a:solidFill>
                        <a:effectLst/>
                        <a:latin typeface="Calibri"/>
                      </a:endParaRP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de-DE" sz="1200" b="1" u="none" strike="noStrike" dirty="0">
                          <a:solidFill>
                            <a:schemeClr val="tx1"/>
                          </a:solidFill>
                          <a:effectLst/>
                        </a:rPr>
                        <a:t> # Pass</a:t>
                      </a:r>
                      <a:endParaRPr lang="de-DE"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 Fail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0"/>
                  </a:ext>
                </a:extLst>
              </a:tr>
              <a:tr h="217725">
                <a:tc>
                  <a:txBody>
                    <a:bodyPr/>
                    <a:lstStyle/>
                    <a:p>
                      <a:pPr algn="l" fontAlgn="b"/>
                      <a:r>
                        <a:rPr lang="en-US" sz="1200" b="1" u="none" strike="noStrike" dirty="0">
                          <a:solidFill>
                            <a:schemeClr val="tx1"/>
                          </a:solidFill>
                          <a:effectLst/>
                        </a:rPr>
                        <a:t>Design A</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a</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a</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1"/>
                  </a:ext>
                </a:extLst>
              </a:tr>
              <a:tr h="217725">
                <a:tc>
                  <a:txBody>
                    <a:bodyPr/>
                    <a:lstStyle/>
                    <a:p>
                      <a:pPr algn="l" fontAlgn="b"/>
                      <a:r>
                        <a:rPr lang="en-US" sz="1200" b="1" u="none" strike="noStrike" dirty="0">
                          <a:solidFill>
                            <a:schemeClr val="tx1"/>
                          </a:solidFill>
                          <a:effectLst/>
                        </a:rPr>
                        <a:t>Design B</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smtClean="0">
                          <a:solidFill>
                            <a:schemeClr val="tx1"/>
                          </a:solidFill>
                          <a:effectLst/>
                        </a:rPr>
                        <a:t>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tcPr>
                </a:tc>
                <a:tc>
                  <a:txBody>
                    <a:bodyPr/>
                    <a:lstStyle/>
                    <a:p>
                      <a:pPr algn="ctr" fontAlgn="b"/>
                      <a:r>
                        <a:rPr lang="en-US" sz="1200" u="none" strike="noStrike" dirty="0">
                          <a:solidFill>
                            <a:schemeClr val="tx1"/>
                          </a:solidFill>
                          <a:effectLst/>
                        </a:rPr>
                        <a:t>b</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xmlns="" val="10002"/>
                  </a:ext>
                </a:extLst>
              </a:tr>
              <a:tr h="217725">
                <a:tc>
                  <a:txBody>
                    <a:bodyPr/>
                    <a:lstStyle/>
                    <a:p>
                      <a:pPr algn="l" fontAlgn="b"/>
                      <a:r>
                        <a:rPr lang="en-US" sz="1200" b="1" u="none" strike="noStrike" dirty="0">
                          <a:solidFill>
                            <a:schemeClr val="tx1"/>
                          </a:solidFill>
                          <a:effectLst/>
                        </a:rPr>
                        <a:t>Total</a:t>
                      </a:r>
                      <a:endParaRPr lang="en-US" sz="1200" b="1" i="0" u="none" strike="noStrike" dirty="0">
                        <a:solidFill>
                          <a:schemeClr val="tx1"/>
                        </a:solidFill>
                        <a:effectLst/>
                        <a:latin typeface="Calibri"/>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1</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smtClean="0">
                          <a:solidFill>
                            <a:schemeClr val="tx1"/>
                          </a:solidFill>
                          <a:effectLst/>
                        </a:rPr>
                        <a:t>ab</a:t>
                      </a:r>
                      <a:r>
                        <a:rPr lang="en-US" sz="1200" u="none" strike="noStrike" baseline="-25000" dirty="0" smtClean="0">
                          <a:solidFill>
                            <a:schemeClr val="tx1"/>
                          </a:solidFill>
                          <a:effectLst/>
                        </a:rPr>
                        <a:t>0</a:t>
                      </a:r>
                      <a:endParaRPr lang="en-US" sz="1200" b="0" i="0" u="none" strike="noStrike" baseline="-25000"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fontAlgn="b"/>
                      <a:r>
                        <a:rPr lang="en-US" sz="1200" u="none" strike="noStrike" dirty="0">
                          <a:solidFill>
                            <a:schemeClr val="tx1"/>
                          </a:solidFill>
                          <a:effectLst/>
                        </a:rPr>
                        <a:t>N</a:t>
                      </a:r>
                      <a:endParaRPr lang="en-US" sz="1200" b="0" i="0" u="none" strike="noStrike" dirty="0">
                        <a:solidFill>
                          <a:schemeClr val="tx1"/>
                        </a:solidFill>
                        <a:effectLst/>
                        <a:latin typeface="Calibri"/>
                      </a:endParaRPr>
                    </a:p>
                  </a:txBody>
                  <a:tcPr marL="12700" marR="12700" marT="12700" marB="0">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Slide Number Placeholder 4"/>
          <p:cNvSpPr>
            <a:spLocks noGrp="1"/>
          </p:cNvSpPr>
          <p:nvPr>
            <p:ph type="sldNum" sz="quarter" idx="12"/>
          </p:nvPr>
        </p:nvSpPr>
        <p:spPr/>
        <p:txBody>
          <a:bodyPr/>
          <a:lstStyle/>
          <a:p>
            <a:fld id="{DCB82ED2-ACBB-2046-9075-6288EA005F68}" type="slidenum">
              <a:rPr lang="en-US" smtClean="0"/>
              <a:t>175</a:t>
            </a:fld>
            <a:endParaRPr lang="en-US"/>
          </a:p>
        </p:txBody>
      </p:sp>
      <p:pic>
        <p:nvPicPr>
          <p:cNvPr id="10" name="Picture 9"/>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471259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21" y="1073147"/>
            <a:ext cx="8626475" cy="3553277"/>
          </a:xfrm>
        </p:spPr>
        <p:txBody>
          <a:bodyPr>
            <a:normAutofit/>
          </a:bodyPr>
          <a:lstStyle/>
          <a:p>
            <a:r>
              <a:rPr lang="en-US" sz="1800" dirty="0" smtClean="0"/>
              <a:t>Once </a:t>
            </a:r>
            <a:r>
              <a:rPr lang="en-US" sz="1800" dirty="0" err="1" smtClean="0"/>
              <a:t>RStudio</a:t>
            </a:r>
            <a:r>
              <a:rPr lang="en-US" sz="1800" dirty="0" smtClean="0"/>
              <a:t> is installed, we install these libraries for our analysis</a:t>
            </a:r>
          </a:p>
          <a:p>
            <a:endParaRPr lang="en-US" sz="1800" dirty="0" smtClean="0"/>
          </a:p>
          <a:p>
            <a:endParaRPr lang="en-US" sz="1800" dirty="0" smtClean="0"/>
          </a:p>
          <a:p>
            <a:endParaRPr lang="en-US" sz="1800" dirty="0" smtClean="0"/>
          </a:p>
          <a:p>
            <a:endParaRPr lang="en-US" sz="1800" dirty="0" smtClean="0"/>
          </a:p>
          <a:p>
            <a:pPr marL="0" indent="0">
              <a:buNone/>
            </a:pPr>
            <a:endParaRPr lang="en-US" sz="1800" dirty="0" smtClean="0"/>
          </a:p>
          <a:p>
            <a:endParaRPr lang="en-US" sz="1800" dirty="0" smtClean="0"/>
          </a:p>
          <a:p>
            <a:endParaRPr lang="en-US" sz="100" dirty="0" smtClean="0"/>
          </a:p>
          <a:p>
            <a:r>
              <a:rPr lang="en-US" sz="1800" dirty="0" smtClean="0"/>
              <a:t>Load the data into R from a </a:t>
            </a:r>
            <a:r>
              <a:rPr lang="en-US" sz="1800" dirty="0" err="1" smtClean="0"/>
              <a:t>csv</a:t>
            </a:r>
            <a:r>
              <a:rPr lang="en-US" sz="1800" dirty="0" smtClean="0"/>
              <a:t> file.  </a:t>
            </a:r>
            <a:r>
              <a:rPr lang="en-US" sz="1800" dirty="0" smtClean="0">
                <a:solidFill>
                  <a:srgbClr val="7F7F7F"/>
                </a:solidFill>
              </a:rPr>
              <a:t>You must set the path of your own working directory</a:t>
            </a:r>
            <a:endParaRPr lang="en-US" sz="1800" dirty="0">
              <a:solidFill>
                <a:srgbClr val="7F7F7F"/>
              </a:solidFill>
            </a:endParaRPr>
          </a:p>
          <a:p>
            <a:pPr marL="0" indent="0">
              <a:buNone/>
            </a:pPr>
            <a:endParaRPr lang="en-US" sz="1800" dirty="0" smtClean="0"/>
          </a:p>
        </p:txBody>
      </p:sp>
      <p:sp>
        <p:nvSpPr>
          <p:cNvPr id="5"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Page </a:t>
            </a:r>
            <a:r>
              <a:rPr lang="en-US" sz="2500" dirty="0" smtClean="0">
                <a:solidFill>
                  <a:schemeClr val="bg1"/>
                </a:solidFill>
              </a:rPr>
              <a:t>1/4</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6" name="TextBox 5"/>
          <p:cNvSpPr txBox="1"/>
          <p:nvPr/>
        </p:nvSpPr>
        <p:spPr>
          <a:xfrm>
            <a:off x="517525" y="1433283"/>
            <a:ext cx="2862758" cy="1938992"/>
          </a:xfrm>
          <a:prstGeom prst="rect">
            <a:avLst/>
          </a:prstGeom>
          <a:noFill/>
          <a:ln>
            <a:solidFill>
              <a:srgbClr val="7F7F7F"/>
            </a:solidFill>
          </a:ln>
        </p:spPr>
        <p:txBody>
          <a:bodyPr wrap="none" rtlCol="0">
            <a:spAutoFit/>
          </a:bodyPr>
          <a:lstStyle/>
          <a:p>
            <a:r>
              <a:rPr lang="en-US" sz="1200" dirty="0" err="1">
                <a:solidFill>
                  <a:schemeClr val="bg1">
                    <a:lumMod val="50000"/>
                  </a:schemeClr>
                </a:solidFill>
                <a:latin typeface="Courier"/>
                <a:cs typeface="Courier"/>
              </a:rPr>
              <a:t>install.packages</a:t>
            </a:r>
            <a:r>
              <a:rPr lang="en-US" sz="1200" dirty="0">
                <a:solidFill>
                  <a:schemeClr val="bg1">
                    <a:lumMod val="50000"/>
                  </a:schemeClr>
                </a:solidFill>
                <a:latin typeface="Courier"/>
                <a:cs typeface="Courier"/>
              </a:rPr>
              <a:t>("car")</a:t>
            </a:r>
          </a:p>
          <a:p>
            <a:r>
              <a:rPr lang="en-US" sz="1200" dirty="0" err="1">
                <a:solidFill>
                  <a:schemeClr val="bg1">
                    <a:lumMod val="50000"/>
                  </a:schemeClr>
                </a:solidFill>
                <a:latin typeface="Courier"/>
                <a:cs typeface="Courier"/>
              </a:rPr>
              <a:t>install.packages</a:t>
            </a:r>
            <a:r>
              <a:rPr lang="en-US" sz="1200" dirty="0">
                <a:solidFill>
                  <a:schemeClr val="bg1">
                    <a:lumMod val="50000"/>
                  </a:schemeClr>
                </a:solidFill>
                <a:latin typeface="Courier"/>
                <a:cs typeface="Courier"/>
              </a:rPr>
              <a:t>("reshape")</a:t>
            </a:r>
          </a:p>
          <a:p>
            <a:r>
              <a:rPr lang="en-US" sz="1200" dirty="0" err="1">
                <a:solidFill>
                  <a:schemeClr val="bg1">
                    <a:lumMod val="50000"/>
                  </a:schemeClr>
                </a:solidFill>
                <a:latin typeface="Courier"/>
                <a:cs typeface="Courier"/>
              </a:rPr>
              <a:t>install.packages</a:t>
            </a:r>
            <a:r>
              <a:rPr lang="en-US" sz="1200" dirty="0">
                <a:solidFill>
                  <a:schemeClr val="bg1">
                    <a:lumMod val="50000"/>
                  </a:schemeClr>
                </a:solidFill>
                <a:latin typeface="Courier"/>
                <a:cs typeface="Courier"/>
              </a:rPr>
              <a:t>("</a:t>
            </a:r>
            <a:r>
              <a:rPr lang="en-US" sz="1200" dirty="0" err="1">
                <a:solidFill>
                  <a:schemeClr val="bg1">
                    <a:lumMod val="50000"/>
                  </a:schemeClr>
                </a:solidFill>
                <a:latin typeface="Courier"/>
                <a:cs typeface="Courier"/>
              </a:rPr>
              <a:t>multcomp</a:t>
            </a:r>
            <a:r>
              <a:rPr lang="en-US" sz="1200" dirty="0">
                <a:solidFill>
                  <a:schemeClr val="bg1">
                    <a:lumMod val="50000"/>
                  </a:schemeClr>
                </a:solidFill>
                <a:latin typeface="Courier"/>
                <a:cs typeface="Courier"/>
              </a:rPr>
              <a:t>")</a:t>
            </a:r>
          </a:p>
          <a:p>
            <a:r>
              <a:rPr lang="en-US" sz="1200" dirty="0" err="1">
                <a:solidFill>
                  <a:schemeClr val="bg1">
                    <a:lumMod val="50000"/>
                  </a:schemeClr>
                </a:solidFill>
                <a:latin typeface="Courier"/>
                <a:cs typeface="Courier"/>
              </a:rPr>
              <a:t>install.packages</a:t>
            </a:r>
            <a:r>
              <a:rPr lang="en-US" sz="1200" dirty="0">
                <a:solidFill>
                  <a:schemeClr val="bg1">
                    <a:lumMod val="50000"/>
                  </a:schemeClr>
                </a:solidFill>
                <a:latin typeface="Courier"/>
                <a:cs typeface="Courier"/>
              </a:rPr>
              <a:t>("</a:t>
            </a:r>
            <a:r>
              <a:rPr lang="en-US" sz="1200" dirty="0" err="1">
                <a:solidFill>
                  <a:schemeClr val="bg1">
                    <a:lumMod val="50000"/>
                  </a:schemeClr>
                </a:solidFill>
                <a:latin typeface="Courier"/>
                <a:cs typeface="Courier"/>
              </a:rPr>
              <a:t>dunn.test</a:t>
            </a:r>
            <a:r>
              <a:rPr lang="en-US" sz="1200" dirty="0">
                <a:solidFill>
                  <a:schemeClr val="bg1">
                    <a:lumMod val="50000"/>
                  </a:schemeClr>
                </a:solidFill>
                <a:latin typeface="Courier"/>
                <a:cs typeface="Courier"/>
              </a:rPr>
              <a:t>"</a:t>
            </a:r>
            <a:r>
              <a:rPr lang="en-US" sz="1200" dirty="0" smtClean="0">
                <a:solidFill>
                  <a:schemeClr val="bg1">
                    <a:lumMod val="50000"/>
                  </a:schemeClr>
                </a:solidFill>
                <a:latin typeface="Courier"/>
                <a:cs typeface="Courier"/>
              </a:rPr>
              <a:t>)</a:t>
            </a:r>
          </a:p>
          <a:p>
            <a:r>
              <a:rPr lang="en-US" sz="1200" dirty="0" err="1" smtClean="0">
                <a:solidFill>
                  <a:schemeClr val="bg1">
                    <a:lumMod val="50000"/>
                  </a:schemeClr>
                </a:solidFill>
                <a:latin typeface="Courier"/>
                <a:cs typeface="Courier"/>
              </a:rPr>
              <a:t>Install.packages</a:t>
            </a:r>
            <a:r>
              <a:rPr lang="en-US" sz="1200" dirty="0" smtClean="0">
                <a:solidFill>
                  <a:schemeClr val="bg1">
                    <a:lumMod val="50000"/>
                  </a:schemeClr>
                </a:solidFill>
                <a:latin typeface="Courier"/>
                <a:cs typeface="Courier"/>
              </a:rPr>
              <a:t>(“</a:t>
            </a:r>
            <a:r>
              <a:rPr lang="en-US" sz="1200" dirty="0" err="1" smtClean="0">
                <a:solidFill>
                  <a:schemeClr val="bg1">
                    <a:lumMod val="50000"/>
                  </a:schemeClr>
                </a:solidFill>
                <a:latin typeface="Courier"/>
                <a:cs typeface="Courier"/>
              </a:rPr>
              <a:t>pwr</a:t>
            </a:r>
            <a:r>
              <a:rPr lang="en-US" sz="1200" dirty="0" smtClean="0">
                <a:solidFill>
                  <a:schemeClr val="bg1">
                    <a:lumMod val="50000"/>
                  </a:schemeClr>
                </a:solidFill>
                <a:latin typeface="Courier"/>
                <a:cs typeface="Courier"/>
              </a:rPr>
              <a:t>”)</a:t>
            </a:r>
            <a:endParaRPr lang="en-US" sz="1200" dirty="0">
              <a:solidFill>
                <a:schemeClr val="bg1">
                  <a:lumMod val="50000"/>
                </a:schemeClr>
              </a:solidFill>
              <a:latin typeface="Courier"/>
              <a:cs typeface="Courier"/>
            </a:endParaRPr>
          </a:p>
          <a:p>
            <a:r>
              <a:rPr lang="en-US" sz="1200" dirty="0">
                <a:solidFill>
                  <a:schemeClr val="bg1">
                    <a:lumMod val="50000"/>
                  </a:schemeClr>
                </a:solidFill>
                <a:latin typeface="Courier"/>
                <a:cs typeface="Courier"/>
              </a:rPr>
              <a:t>library(car)</a:t>
            </a:r>
          </a:p>
          <a:p>
            <a:r>
              <a:rPr lang="en-US" sz="1200" dirty="0">
                <a:solidFill>
                  <a:schemeClr val="bg1">
                    <a:lumMod val="50000"/>
                  </a:schemeClr>
                </a:solidFill>
                <a:latin typeface="Courier"/>
                <a:cs typeface="Courier"/>
              </a:rPr>
              <a:t>library(reshape)</a:t>
            </a:r>
          </a:p>
          <a:p>
            <a:r>
              <a:rPr lang="en-US" sz="1200" dirty="0">
                <a:solidFill>
                  <a:schemeClr val="bg1">
                    <a:lumMod val="50000"/>
                  </a:schemeClr>
                </a:solidFill>
                <a:latin typeface="Courier"/>
                <a:cs typeface="Courier"/>
              </a:rPr>
              <a:t>library(</a:t>
            </a:r>
            <a:r>
              <a:rPr lang="en-US" sz="1200" dirty="0" err="1">
                <a:solidFill>
                  <a:schemeClr val="bg1">
                    <a:lumMod val="50000"/>
                  </a:schemeClr>
                </a:solidFill>
                <a:latin typeface="Courier"/>
                <a:cs typeface="Courier"/>
              </a:rPr>
              <a:t>multcomp</a:t>
            </a:r>
            <a:r>
              <a:rPr lang="en-US" sz="1200" dirty="0">
                <a:solidFill>
                  <a:schemeClr val="bg1">
                    <a:lumMod val="50000"/>
                  </a:schemeClr>
                </a:solidFill>
                <a:latin typeface="Courier"/>
                <a:cs typeface="Courier"/>
              </a:rPr>
              <a:t>)</a:t>
            </a:r>
          </a:p>
          <a:p>
            <a:r>
              <a:rPr lang="en-US" sz="1200" dirty="0">
                <a:solidFill>
                  <a:schemeClr val="bg1">
                    <a:lumMod val="50000"/>
                  </a:schemeClr>
                </a:solidFill>
                <a:latin typeface="Courier"/>
                <a:cs typeface="Courier"/>
              </a:rPr>
              <a:t>library(</a:t>
            </a:r>
            <a:r>
              <a:rPr lang="en-US" sz="1200" dirty="0" err="1">
                <a:solidFill>
                  <a:schemeClr val="bg1">
                    <a:lumMod val="50000"/>
                  </a:schemeClr>
                </a:solidFill>
                <a:latin typeface="Courier"/>
                <a:cs typeface="Courier"/>
              </a:rPr>
              <a:t>dunn.test</a:t>
            </a:r>
            <a:r>
              <a:rPr lang="en-US" sz="1200" dirty="0" smtClean="0">
                <a:solidFill>
                  <a:schemeClr val="bg1">
                    <a:lumMod val="50000"/>
                  </a:schemeClr>
                </a:solidFill>
                <a:latin typeface="Courier"/>
                <a:cs typeface="Courier"/>
              </a:rPr>
              <a:t>)</a:t>
            </a:r>
          </a:p>
          <a:p>
            <a:r>
              <a:rPr lang="en-US" sz="1200" dirty="0" smtClean="0">
                <a:solidFill>
                  <a:schemeClr val="bg1">
                    <a:lumMod val="50000"/>
                  </a:schemeClr>
                </a:solidFill>
                <a:latin typeface="Courier"/>
                <a:cs typeface="Courier"/>
              </a:rPr>
              <a:t>Library(</a:t>
            </a:r>
            <a:r>
              <a:rPr lang="en-US" sz="1200" dirty="0" err="1" smtClean="0">
                <a:solidFill>
                  <a:schemeClr val="bg1">
                    <a:lumMod val="50000"/>
                  </a:schemeClr>
                </a:solidFill>
                <a:latin typeface="Courier"/>
                <a:cs typeface="Courier"/>
              </a:rPr>
              <a:t>pwr</a:t>
            </a:r>
            <a:r>
              <a:rPr lang="en-US" sz="1200" dirty="0" smtClean="0">
                <a:solidFill>
                  <a:schemeClr val="bg1">
                    <a:lumMod val="50000"/>
                  </a:schemeClr>
                </a:solidFill>
                <a:latin typeface="Courier"/>
                <a:cs typeface="Courier"/>
              </a:rPr>
              <a:t>)</a:t>
            </a:r>
            <a:endParaRPr lang="en-US" sz="1200" dirty="0">
              <a:solidFill>
                <a:schemeClr val="bg1">
                  <a:lumMod val="50000"/>
                </a:schemeClr>
              </a:solidFill>
              <a:latin typeface="Courier"/>
              <a:cs typeface="Courier"/>
            </a:endParaRPr>
          </a:p>
        </p:txBody>
      </p:sp>
      <p:sp>
        <p:nvSpPr>
          <p:cNvPr id="2" name="TextBox 1"/>
          <p:cNvSpPr txBox="1"/>
          <p:nvPr/>
        </p:nvSpPr>
        <p:spPr>
          <a:xfrm>
            <a:off x="517525" y="4111975"/>
            <a:ext cx="8230789" cy="461665"/>
          </a:xfrm>
          <a:prstGeom prst="rect">
            <a:avLst/>
          </a:prstGeom>
          <a:noFill/>
          <a:ln>
            <a:solidFill>
              <a:srgbClr val="7F7F7F"/>
            </a:solidFill>
          </a:ln>
        </p:spPr>
        <p:txBody>
          <a:bodyPr wrap="none" rtlCol="0">
            <a:spAutoFit/>
          </a:bodyPr>
          <a:lstStyle/>
          <a:p>
            <a:r>
              <a:rPr lang="en-US" sz="1200" dirty="0" err="1">
                <a:solidFill>
                  <a:schemeClr val="bg1">
                    <a:lumMod val="50000"/>
                  </a:schemeClr>
                </a:solidFill>
                <a:latin typeface="Courier"/>
                <a:cs typeface="Courier"/>
              </a:rPr>
              <a:t>setwd</a:t>
            </a:r>
            <a:r>
              <a:rPr lang="en-US" sz="1200" dirty="0">
                <a:solidFill>
                  <a:schemeClr val="bg1">
                    <a:lumMod val="50000"/>
                  </a:schemeClr>
                </a:solidFill>
                <a:latin typeface="Courier"/>
                <a:cs typeface="Courier"/>
              </a:rPr>
              <a:t>("/Users/</a:t>
            </a:r>
            <a:r>
              <a:rPr lang="en-US" sz="1200" dirty="0" err="1">
                <a:solidFill>
                  <a:schemeClr val="bg1">
                    <a:lumMod val="50000"/>
                  </a:schemeClr>
                </a:solidFill>
                <a:latin typeface="Courier"/>
                <a:cs typeface="Courier"/>
              </a:rPr>
              <a:t>talbotm</a:t>
            </a:r>
            <a:r>
              <a:rPr lang="en-US" sz="1200" dirty="0">
                <a:solidFill>
                  <a:schemeClr val="bg1">
                    <a:lumMod val="50000"/>
                  </a:schemeClr>
                </a:solidFill>
                <a:latin typeface="Courier"/>
                <a:cs typeface="Courier"/>
              </a:rPr>
              <a:t>/</a:t>
            </a:r>
            <a:r>
              <a:rPr lang="en-US" sz="1200" dirty="0" err="1">
                <a:solidFill>
                  <a:schemeClr val="bg1">
                    <a:lumMod val="50000"/>
                  </a:schemeClr>
                </a:solidFill>
                <a:latin typeface="Courier"/>
                <a:cs typeface="Courier"/>
              </a:rPr>
              <a:t>Dropbox</a:t>
            </a:r>
            <a:r>
              <a:rPr lang="en-US" sz="1200" dirty="0">
                <a:solidFill>
                  <a:schemeClr val="bg1">
                    <a:lumMod val="50000"/>
                  </a:schemeClr>
                </a:solidFill>
                <a:latin typeface="Courier"/>
                <a:cs typeface="Courier"/>
              </a:rPr>
              <a:t>/</a:t>
            </a:r>
            <a:r>
              <a:rPr lang="en-US" sz="1200" dirty="0" smtClean="0">
                <a:solidFill>
                  <a:schemeClr val="bg1">
                    <a:lumMod val="50000"/>
                  </a:schemeClr>
                </a:solidFill>
                <a:latin typeface="Courier"/>
                <a:cs typeface="Courier"/>
              </a:rPr>
              <a:t>MIGS2016”)    					# path to folder</a:t>
            </a:r>
          </a:p>
          <a:p>
            <a:r>
              <a:rPr lang="en-US" sz="1200" dirty="0" err="1" smtClean="0">
                <a:solidFill>
                  <a:schemeClr val="bg1">
                    <a:lumMod val="50000"/>
                  </a:schemeClr>
                </a:solidFill>
                <a:latin typeface="Courier"/>
                <a:cs typeface="Courier"/>
              </a:rPr>
              <a:t>mydata</a:t>
            </a:r>
            <a:r>
              <a:rPr lang="en-US" sz="1200" dirty="0">
                <a:solidFill>
                  <a:schemeClr val="bg1">
                    <a:lumMod val="50000"/>
                  </a:schemeClr>
                </a:solidFill>
                <a:latin typeface="Courier"/>
                <a:cs typeface="Courier"/>
              </a:rPr>
              <a:t>&lt;- </a:t>
            </a:r>
            <a:r>
              <a:rPr lang="en-US" sz="1200" dirty="0" err="1">
                <a:solidFill>
                  <a:schemeClr val="bg1">
                    <a:lumMod val="50000"/>
                  </a:schemeClr>
                </a:solidFill>
                <a:latin typeface="Courier"/>
                <a:cs typeface="Courier"/>
              </a:rPr>
              <a:t>read.csv</a:t>
            </a:r>
            <a:r>
              <a:rPr lang="en-US" sz="1200" dirty="0">
                <a:solidFill>
                  <a:schemeClr val="bg1">
                    <a:lumMod val="50000"/>
                  </a:schemeClr>
                </a:solidFill>
                <a:latin typeface="Courier"/>
                <a:cs typeface="Courier"/>
              </a:rPr>
              <a:t>(file="rawSUSdata4ANOVA.csv",head=</a:t>
            </a:r>
            <a:r>
              <a:rPr lang="en-US" sz="1200" dirty="0" err="1">
                <a:solidFill>
                  <a:schemeClr val="bg1">
                    <a:lumMod val="50000"/>
                  </a:schemeClr>
                </a:solidFill>
                <a:latin typeface="Courier"/>
                <a:cs typeface="Courier"/>
              </a:rPr>
              <a:t>TRUE,sep</a:t>
            </a:r>
            <a:r>
              <a:rPr lang="en-US" sz="1200" dirty="0">
                <a:solidFill>
                  <a:schemeClr val="bg1">
                    <a:lumMod val="50000"/>
                  </a:schemeClr>
                </a:solidFill>
                <a:latin typeface="Courier"/>
                <a:cs typeface="Courier"/>
              </a:rPr>
              <a:t>=",”</a:t>
            </a:r>
            <a:r>
              <a:rPr lang="en-US" sz="1200" dirty="0" smtClean="0">
                <a:solidFill>
                  <a:schemeClr val="bg1">
                    <a:lumMod val="50000"/>
                  </a:schemeClr>
                </a:solidFill>
                <a:latin typeface="Courier"/>
                <a:cs typeface="Courier"/>
              </a:rPr>
              <a:t>)	# store data in </a:t>
            </a:r>
            <a:r>
              <a:rPr lang="en-US" sz="1200" dirty="0" err="1" smtClean="0">
                <a:solidFill>
                  <a:schemeClr val="bg1">
                    <a:lumMod val="50000"/>
                  </a:schemeClr>
                </a:solidFill>
                <a:latin typeface="Courier"/>
                <a:cs typeface="Courier"/>
              </a:rPr>
              <a:t>mydata</a:t>
            </a:r>
            <a:endParaRPr lang="en-US" sz="1200" dirty="0">
              <a:solidFill>
                <a:schemeClr val="bg1">
                  <a:lumMod val="50000"/>
                </a:schemeClr>
              </a:solidFill>
              <a:latin typeface="Courier"/>
              <a:cs typeface="Courier"/>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176</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6286628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32" y="1068617"/>
            <a:ext cx="8752909" cy="428169"/>
          </a:xfrm>
        </p:spPr>
        <p:txBody>
          <a:bodyPr>
            <a:noAutofit/>
          </a:bodyPr>
          <a:lstStyle/>
          <a:p>
            <a:r>
              <a:rPr lang="en-US" sz="1800" dirty="0" smtClean="0"/>
              <a:t>Take a look at the first 10 rows of the data</a:t>
            </a:r>
          </a:p>
          <a:p>
            <a:endParaRPr lang="en-US" sz="1800" dirty="0">
              <a:solidFill>
                <a:schemeClr val="bg1">
                  <a:lumMod val="50000"/>
                </a:schemeClr>
              </a:solidFill>
            </a:endParaRPr>
          </a:p>
          <a:p>
            <a:pPr marL="0" indent="0">
              <a:buNone/>
            </a:pPr>
            <a:endParaRPr lang="en-US" sz="1800" dirty="0" smtClean="0">
              <a:solidFill>
                <a:schemeClr val="bg1">
                  <a:lumMod val="50000"/>
                </a:schemeClr>
              </a:solidFill>
            </a:endParaRPr>
          </a:p>
          <a:p>
            <a:pPr marL="0" indent="0">
              <a:buNone/>
            </a:pPr>
            <a:endParaRPr lang="en-US" sz="1800" dirty="0">
              <a:solidFill>
                <a:schemeClr val="bg1">
                  <a:lumMod val="50000"/>
                </a:schemeClr>
              </a:solidFill>
            </a:endParaRPr>
          </a:p>
          <a:p>
            <a:r>
              <a:rPr lang="en-US" sz="1800" dirty="0" smtClean="0"/>
              <a:t>in</a:t>
            </a:r>
          </a:p>
          <a:p>
            <a:pPr marL="0" indent="0">
              <a:buNone/>
            </a:pPr>
            <a:endParaRPr lang="en-US" sz="700" dirty="0" smtClean="0"/>
          </a:p>
          <a:p>
            <a:r>
              <a:rPr lang="en-US" sz="1800" dirty="0"/>
              <a:t>R</a:t>
            </a:r>
            <a:r>
              <a:rPr lang="en-US" sz="1800" dirty="0" smtClean="0"/>
              <a:t>emove </a:t>
            </a:r>
            <a:r>
              <a:rPr lang="en-US" sz="1800" dirty="0"/>
              <a:t>the </a:t>
            </a:r>
            <a:r>
              <a:rPr lang="en-US" sz="1800" dirty="0" smtClean="0"/>
              <a:t>first column. </a:t>
            </a:r>
            <a:r>
              <a:rPr lang="en-US" sz="1800" dirty="0"/>
              <a:t>W</a:t>
            </a:r>
            <a:r>
              <a:rPr lang="en-US" sz="1800" dirty="0" smtClean="0"/>
              <a:t>e don’t want the </a:t>
            </a:r>
            <a:r>
              <a:rPr lang="en-US" sz="1800" i="1" dirty="0" smtClean="0"/>
              <a:t>Users</a:t>
            </a:r>
            <a:r>
              <a:rPr lang="en-US" sz="1800" dirty="0" smtClean="0"/>
              <a:t> column in the analysis</a:t>
            </a:r>
            <a:endParaRPr lang="en-US" sz="1800"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2116" r="3729"/>
          <a:stretch/>
        </p:blipFill>
        <p:spPr>
          <a:xfrm>
            <a:off x="526146" y="1789619"/>
            <a:ext cx="2168072" cy="1151197"/>
          </a:xfrm>
          <a:prstGeom prst="rect">
            <a:avLst/>
          </a:prstGeom>
        </p:spPr>
      </p:pic>
      <p:sp>
        <p:nvSpPr>
          <p:cNvPr id="5" name="Rectangle 4"/>
          <p:cNvSpPr/>
          <p:nvPr/>
        </p:nvSpPr>
        <p:spPr>
          <a:xfrm>
            <a:off x="535216" y="1400897"/>
            <a:ext cx="1800756" cy="307777"/>
          </a:xfrm>
          <a:prstGeom prst="rect">
            <a:avLst/>
          </a:prstGeom>
          <a:ln>
            <a:solidFill>
              <a:srgbClr val="7F7F7F"/>
            </a:solidFill>
          </a:ln>
        </p:spPr>
        <p:txBody>
          <a:bodyPr wrap="none">
            <a:spAutoFit/>
          </a:bodyPr>
          <a:lstStyle/>
          <a:p>
            <a:r>
              <a:rPr lang="en-US" sz="1400" dirty="0">
                <a:solidFill>
                  <a:schemeClr val="bg1">
                    <a:lumMod val="50000"/>
                  </a:schemeClr>
                </a:solidFill>
                <a:latin typeface="Courier"/>
                <a:cs typeface="Courier"/>
              </a:rPr>
              <a:t>head(mydata,10)</a:t>
            </a:r>
          </a:p>
        </p:txBody>
      </p:sp>
      <p:sp>
        <p:nvSpPr>
          <p:cNvPr id="7" name="Title 1"/>
          <p:cNvSpPr txBox="1">
            <a:spLocks/>
          </p:cNvSpPr>
          <p:nvPr/>
        </p:nvSpPr>
        <p:spPr>
          <a:xfrm>
            <a:off x="9525"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a:t>
            </a:r>
            <a:r>
              <a:rPr lang="en-US" sz="2500" dirty="0" smtClean="0">
                <a:solidFill>
                  <a:schemeClr val="bg1"/>
                </a:solidFill>
              </a:rPr>
              <a:t>Page 2/4</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8" name="TextBox 7"/>
          <p:cNvSpPr txBox="1"/>
          <p:nvPr/>
        </p:nvSpPr>
        <p:spPr>
          <a:xfrm>
            <a:off x="535216" y="3175011"/>
            <a:ext cx="2460016" cy="307777"/>
          </a:xfrm>
          <a:prstGeom prst="rect">
            <a:avLst/>
          </a:prstGeom>
          <a:noFill/>
          <a:ln>
            <a:solidFill>
              <a:srgbClr val="7F7F7F"/>
            </a:solidFill>
          </a:ln>
        </p:spPr>
        <p:txBody>
          <a:bodyPr wrap="none" rtlCol="0">
            <a:spAutoFit/>
          </a:bodyPr>
          <a:lstStyle/>
          <a:p>
            <a:r>
              <a:rPr lang="en-US" sz="1400" dirty="0" err="1">
                <a:solidFill>
                  <a:schemeClr val="bg1">
                    <a:lumMod val="50000"/>
                  </a:schemeClr>
                </a:solidFill>
                <a:latin typeface="Courier"/>
                <a:cs typeface="Courier"/>
              </a:rPr>
              <a:t>mydata</a:t>
            </a:r>
            <a:r>
              <a:rPr lang="en-US" sz="1400" dirty="0">
                <a:solidFill>
                  <a:schemeClr val="bg1">
                    <a:lumMod val="50000"/>
                  </a:schemeClr>
                </a:solidFill>
                <a:latin typeface="Courier"/>
                <a:cs typeface="Courier"/>
              </a:rPr>
              <a:t> &lt;- </a:t>
            </a:r>
            <a:r>
              <a:rPr lang="en-US" sz="1400" dirty="0" err="1">
                <a:solidFill>
                  <a:schemeClr val="bg1">
                    <a:lumMod val="50000"/>
                  </a:schemeClr>
                </a:solidFill>
                <a:latin typeface="Courier"/>
                <a:cs typeface="Courier"/>
              </a:rPr>
              <a:t>mydata</a:t>
            </a:r>
            <a:r>
              <a:rPr lang="en-US" sz="1400" dirty="0">
                <a:solidFill>
                  <a:schemeClr val="bg1">
                    <a:lumMod val="50000"/>
                  </a:schemeClr>
                </a:solidFill>
                <a:latin typeface="Courier"/>
                <a:cs typeface="Courier"/>
              </a:rPr>
              <a:t>[2:5]    </a:t>
            </a:r>
          </a:p>
        </p:txBody>
      </p:sp>
      <p:pic>
        <p:nvPicPr>
          <p:cNvPr id="9" name="Picture 8"/>
          <p:cNvPicPr>
            <a:picLocks noChangeAspect="1"/>
          </p:cNvPicPr>
          <p:nvPr/>
        </p:nvPicPr>
        <p:blipFill>
          <a:blip r:embed="rId3"/>
          <a:stretch>
            <a:fillRect/>
          </a:stretch>
        </p:blipFill>
        <p:spPr>
          <a:xfrm>
            <a:off x="498933" y="3543692"/>
            <a:ext cx="2285995" cy="1268138"/>
          </a:xfrm>
          <a:prstGeom prst="rect">
            <a:avLst/>
          </a:prstGeom>
        </p:spPr>
      </p:pic>
      <p:sp>
        <p:nvSpPr>
          <p:cNvPr id="6" name="Slide Number Placeholder 5"/>
          <p:cNvSpPr>
            <a:spLocks noGrp="1"/>
          </p:cNvSpPr>
          <p:nvPr>
            <p:ph type="sldNum" sz="quarter" idx="12"/>
          </p:nvPr>
        </p:nvSpPr>
        <p:spPr/>
        <p:txBody>
          <a:bodyPr/>
          <a:lstStyle/>
          <a:p>
            <a:fld id="{DCB82ED2-ACBB-2046-9075-6288EA005F68}" type="slidenum">
              <a:rPr lang="en-US" smtClean="0"/>
              <a:t>177</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7914711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11" y="1100366"/>
            <a:ext cx="8304017" cy="769543"/>
          </a:xfrm>
        </p:spPr>
        <p:txBody>
          <a:bodyPr>
            <a:normAutofit/>
          </a:bodyPr>
          <a:lstStyle/>
          <a:p>
            <a:r>
              <a:rPr lang="en-US" sz="1800" dirty="0" smtClean="0"/>
              <a:t>Melt </a:t>
            </a:r>
            <a:r>
              <a:rPr lang="en-US" sz="1800" dirty="0"/>
              <a:t>the data structure </a:t>
            </a:r>
            <a:r>
              <a:rPr lang="en-US" sz="1800" dirty="0" smtClean="0"/>
              <a:t>so that it works </a:t>
            </a:r>
            <a:r>
              <a:rPr lang="en-US" sz="1800" dirty="0"/>
              <a:t>with </a:t>
            </a:r>
            <a:r>
              <a:rPr lang="en-US" sz="1800" dirty="0" smtClean="0"/>
              <a:t>the ANOVA function </a:t>
            </a:r>
          </a:p>
          <a:p>
            <a:r>
              <a:rPr lang="en-US" sz="1800" dirty="0" smtClean="0"/>
              <a:t>Column 1 = games &amp; </a:t>
            </a:r>
            <a:r>
              <a:rPr lang="en-US" sz="1800" dirty="0"/>
              <a:t>c</a:t>
            </a:r>
            <a:r>
              <a:rPr lang="en-US" sz="1800" dirty="0" smtClean="0"/>
              <a:t>olumn 2 = scores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l="3924" r="6564"/>
          <a:stretch/>
        </p:blipFill>
        <p:spPr>
          <a:xfrm>
            <a:off x="489179" y="2562072"/>
            <a:ext cx="1143693" cy="2412997"/>
          </a:xfrm>
          <a:prstGeom prst="rect">
            <a:avLst/>
          </a:prstGeom>
        </p:spPr>
      </p:pic>
      <p:sp>
        <p:nvSpPr>
          <p:cNvPr id="7" name="Title 1"/>
          <p:cNvSpPr txBox="1">
            <a:spLocks/>
          </p:cNvSpPr>
          <p:nvPr/>
        </p:nvSpPr>
        <p:spPr>
          <a:xfrm>
            <a:off x="454"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a:t>
            </a:r>
            <a:r>
              <a:rPr lang="en-US" sz="2500" dirty="0" smtClean="0">
                <a:solidFill>
                  <a:schemeClr val="bg1"/>
                </a:solidFill>
              </a:rPr>
              <a:t>Page 3/4</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8" name="Rectangle 7"/>
          <p:cNvSpPr/>
          <p:nvPr/>
        </p:nvSpPr>
        <p:spPr>
          <a:xfrm>
            <a:off x="508250" y="1766357"/>
            <a:ext cx="4572000" cy="738664"/>
          </a:xfrm>
          <a:prstGeom prst="rect">
            <a:avLst/>
          </a:prstGeom>
          <a:ln>
            <a:solidFill>
              <a:srgbClr val="7F7F7F"/>
            </a:solidFill>
          </a:ln>
        </p:spPr>
        <p:txBody>
          <a:bodyPr>
            <a:spAutoFit/>
          </a:bodyPr>
          <a:lstStyle/>
          <a:p>
            <a:r>
              <a:rPr lang="en-US" sz="1400" dirty="0" err="1">
                <a:solidFill>
                  <a:schemeClr val="bg1">
                    <a:lumMod val="50000"/>
                  </a:schemeClr>
                </a:solidFill>
                <a:latin typeface="Courier"/>
                <a:cs typeface="Courier"/>
              </a:rPr>
              <a:t>mydata_melt</a:t>
            </a:r>
            <a:r>
              <a:rPr lang="en-US" sz="1400" dirty="0">
                <a:solidFill>
                  <a:schemeClr val="bg1">
                    <a:lumMod val="50000"/>
                  </a:schemeClr>
                </a:solidFill>
                <a:latin typeface="Courier"/>
                <a:cs typeface="Courier"/>
              </a:rPr>
              <a:t> &lt;- melt(</a:t>
            </a:r>
            <a:r>
              <a:rPr lang="en-US" sz="1400" dirty="0" err="1">
                <a:solidFill>
                  <a:schemeClr val="bg1">
                    <a:lumMod val="50000"/>
                  </a:schemeClr>
                </a:solidFill>
                <a:latin typeface="Courier"/>
                <a:cs typeface="Courier"/>
              </a:rPr>
              <a:t>mydata</a:t>
            </a:r>
            <a:r>
              <a:rPr lang="en-US" sz="1400" dirty="0">
                <a:solidFill>
                  <a:schemeClr val="bg1">
                    <a:lumMod val="50000"/>
                  </a:schemeClr>
                </a:solidFill>
                <a:latin typeface="Courier"/>
                <a:cs typeface="Courier"/>
              </a:rPr>
              <a:t>)</a:t>
            </a:r>
          </a:p>
          <a:p>
            <a:r>
              <a:rPr lang="en-US" sz="1400" dirty="0">
                <a:solidFill>
                  <a:schemeClr val="bg1">
                    <a:lumMod val="50000"/>
                  </a:schemeClr>
                </a:solidFill>
                <a:latin typeface="Courier"/>
                <a:cs typeface="Courier"/>
              </a:rPr>
              <a:t>names(</a:t>
            </a:r>
            <a:r>
              <a:rPr lang="en-US" sz="1400" dirty="0" err="1">
                <a:solidFill>
                  <a:schemeClr val="bg1">
                    <a:lumMod val="50000"/>
                  </a:schemeClr>
                </a:solidFill>
                <a:latin typeface="Courier"/>
                <a:cs typeface="Courier"/>
              </a:rPr>
              <a:t>mydata_melt</a:t>
            </a:r>
            <a:r>
              <a:rPr lang="en-US" sz="1400" dirty="0">
                <a:solidFill>
                  <a:schemeClr val="bg1">
                    <a:lumMod val="50000"/>
                  </a:schemeClr>
                </a:solidFill>
                <a:latin typeface="Courier"/>
                <a:cs typeface="Courier"/>
              </a:rPr>
              <a:t>) &lt;- c("</a:t>
            </a:r>
            <a:r>
              <a:rPr lang="en-US" sz="1400" dirty="0" err="1">
                <a:solidFill>
                  <a:schemeClr val="bg1">
                    <a:lumMod val="50000"/>
                  </a:schemeClr>
                </a:solidFill>
                <a:latin typeface="Courier"/>
                <a:cs typeface="Courier"/>
              </a:rPr>
              <a:t>games","scores</a:t>
            </a:r>
            <a:r>
              <a:rPr lang="en-US" sz="1400" dirty="0">
                <a:solidFill>
                  <a:schemeClr val="bg1">
                    <a:lumMod val="50000"/>
                  </a:schemeClr>
                </a:solidFill>
                <a:latin typeface="Courier"/>
                <a:cs typeface="Courier"/>
              </a:rPr>
              <a:t>")</a:t>
            </a:r>
          </a:p>
          <a:p>
            <a:r>
              <a:rPr lang="en-US" sz="1400" dirty="0">
                <a:solidFill>
                  <a:schemeClr val="bg1">
                    <a:lumMod val="50000"/>
                  </a:schemeClr>
                </a:solidFill>
                <a:latin typeface="Courier"/>
                <a:cs typeface="Courier"/>
              </a:rPr>
              <a:t>head(</a:t>
            </a:r>
            <a:r>
              <a:rPr lang="en-US" sz="1400" dirty="0" err="1">
                <a:solidFill>
                  <a:schemeClr val="bg1">
                    <a:lumMod val="50000"/>
                  </a:schemeClr>
                </a:solidFill>
                <a:latin typeface="Courier"/>
                <a:cs typeface="Courier"/>
              </a:rPr>
              <a:t>mydata_melt</a:t>
            </a:r>
            <a:r>
              <a:rPr lang="en-US" sz="1400" dirty="0">
                <a:solidFill>
                  <a:schemeClr val="bg1">
                    <a:lumMod val="50000"/>
                  </a:schemeClr>
                </a:solidFill>
                <a:latin typeface="Courier"/>
                <a:cs typeface="Courier"/>
              </a:rPr>
              <a:t>, 20)</a:t>
            </a:r>
          </a:p>
        </p:txBody>
      </p:sp>
      <p:sp>
        <p:nvSpPr>
          <p:cNvPr id="4" name="Slide Number Placeholder 3"/>
          <p:cNvSpPr>
            <a:spLocks noGrp="1"/>
          </p:cNvSpPr>
          <p:nvPr>
            <p:ph type="sldNum" sz="quarter" idx="12"/>
          </p:nvPr>
        </p:nvSpPr>
        <p:spPr/>
        <p:txBody>
          <a:bodyPr/>
          <a:lstStyle/>
          <a:p>
            <a:fld id="{DCB82ED2-ACBB-2046-9075-6288EA005F68}" type="slidenum">
              <a:rPr lang="en-US" smtClean="0"/>
              <a:t>178</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85279498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45" y="1063687"/>
            <a:ext cx="8229600" cy="661064"/>
          </a:xfrm>
        </p:spPr>
        <p:txBody>
          <a:bodyPr>
            <a:normAutofit/>
          </a:bodyPr>
          <a:lstStyle/>
          <a:p>
            <a:r>
              <a:rPr lang="en-US" sz="1800" dirty="0"/>
              <a:t>P</a:t>
            </a:r>
            <a:r>
              <a:rPr lang="en-US" sz="1800" dirty="0" smtClean="0"/>
              <a:t>erform </a:t>
            </a:r>
            <a:r>
              <a:rPr lang="en-US" sz="1800" dirty="0"/>
              <a:t>a one-way within-group ANOVA on four dependent variables with no </a:t>
            </a:r>
            <a:r>
              <a:rPr lang="en-US" sz="1800" dirty="0" smtClean="0"/>
              <a:t>interactions – 2 approaches but </a:t>
            </a:r>
            <a:r>
              <a:rPr lang="en-US" sz="1800" dirty="0"/>
              <a:t>same </a:t>
            </a:r>
            <a:r>
              <a:rPr lang="en-US" sz="1800" dirty="0" smtClean="0"/>
              <a:t>results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2123"/>
          <a:stretch/>
        </p:blipFill>
        <p:spPr>
          <a:xfrm>
            <a:off x="510980" y="2757999"/>
            <a:ext cx="2927107" cy="1981740"/>
          </a:xfrm>
          <a:prstGeom prst="rect">
            <a:avLst/>
          </a:prstGeom>
        </p:spPr>
      </p:pic>
      <p:sp>
        <p:nvSpPr>
          <p:cNvPr id="6" name="Title 1"/>
          <p:cNvSpPr txBox="1">
            <a:spLocks/>
          </p:cNvSpPr>
          <p:nvPr/>
        </p:nvSpPr>
        <p:spPr>
          <a:xfrm>
            <a:off x="-8617"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a:t>
            </a:r>
            <a:r>
              <a:rPr lang="en-US" sz="2500" dirty="0" smtClean="0">
                <a:solidFill>
                  <a:schemeClr val="bg1"/>
                </a:solidFill>
              </a:rPr>
              <a:t>Page 4/4</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7" name="TextBox 6"/>
          <p:cNvSpPr txBox="1"/>
          <p:nvPr/>
        </p:nvSpPr>
        <p:spPr>
          <a:xfrm>
            <a:off x="501910" y="1696170"/>
            <a:ext cx="5356154" cy="1061829"/>
          </a:xfrm>
          <a:prstGeom prst="rect">
            <a:avLst/>
          </a:prstGeom>
          <a:noFill/>
          <a:ln>
            <a:solidFill>
              <a:srgbClr val="7F7F7F"/>
            </a:solidFill>
          </a:ln>
        </p:spPr>
        <p:txBody>
          <a:bodyPr wrap="none" rtlCol="0">
            <a:spAutoFit/>
          </a:bodyPr>
          <a:lstStyle/>
          <a:p>
            <a:r>
              <a:rPr lang="en-US" sz="1400" dirty="0" err="1" smtClean="0">
                <a:solidFill>
                  <a:srgbClr val="7F7F7F"/>
                </a:solidFill>
                <a:latin typeface="Courier"/>
                <a:cs typeface="Courier"/>
              </a:rPr>
              <a:t>lm_fit</a:t>
            </a:r>
            <a:r>
              <a:rPr lang="en-US" sz="1400" dirty="0" smtClean="0">
                <a:solidFill>
                  <a:srgbClr val="7F7F7F"/>
                </a:solidFill>
                <a:latin typeface="Courier"/>
                <a:cs typeface="Courier"/>
              </a:rPr>
              <a:t> </a:t>
            </a:r>
            <a:r>
              <a:rPr lang="en-US" sz="1400" dirty="0">
                <a:solidFill>
                  <a:srgbClr val="7F7F7F"/>
                </a:solidFill>
                <a:latin typeface="Courier"/>
                <a:cs typeface="Courier"/>
              </a:rPr>
              <a:t>= lm(</a:t>
            </a:r>
            <a:r>
              <a:rPr lang="en-US" sz="1400" dirty="0" err="1">
                <a:solidFill>
                  <a:srgbClr val="7F7F7F"/>
                </a:solidFill>
                <a:latin typeface="Courier"/>
                <a:cs typeface="Courier"/>
              </a:rPr>
              <a:t>scores~games</a:t>
            </a:r>
            <a:r>
              <a:rPr lang="en-US" sz="1400" dirty="0">
                <a:solidFill>
                  <a:srgbClr val="7F7F7F"/>
                </a:solidFill>
                <a:latin typeface="Courier"/>
                <a:cs typeface="Courier"/>
              </a:rPr>
              <a:t>, data = </a:t>
            </a:r>
            <a:r>
              <a:rPr lang="en-US" sz="1400" dirty="0" err="1">
                <a:solidFill>
                  <a:srgbClr val="7F7F7F"/>
                </a:solidFill>
                <a:latin typeface="Courier"/>
                <a:cs typeface="Courier"/>
              </a:rPr>
              <a:t>mydata_melt</a:t>
            </a:r>
            <a:r>
              <a:rPr lang="en-US" sz="1400" dirty="0">
                <a:solidFill>
                  <a:srgbClr val="7F7F7F"/>
                </a:solidFill>
                <a:latin typeface="Courier"/>
                <a:cs typeface="Courier"/>
              </a:rPr>
              <a:t>)</a:t>
            </a:r>
          </a:p>
          <a:p>
            <a:r>
              <a:rPr lang="en-US" sz="1400" dirty="0" err="1">
                <a:solidFill>
                  <a:srgbClr val="7F7F7F"/>
                </a:solidFill>
                <a:latin typeface="Courier"/>
                <a:cs typeface="Courier"/>
              </a:rPr>
              <a:t>anova</a:t>
            </a:r>
            <a:r>
              <a:rPr lang="en-US" sz="1400" dirty="0">
                <a:solidFill>
                  <a:srgbClr val="7F7F7F"/>
                </a:solidFill>
                <a:latin typeface="Courier"/>
                <a:cs typeface="Courier"/>
              </a:rPr>
              <a:t>(</a:t>
            </a:r>
            <a:r>
              <a:rPr lang="en-US" sz="1400" dirty="0" err="1">
                <a:solidFill>
                  <a:srgbClr val="7F7F7F"/>
                </a:solidFill>
                <a:latin typeface="Courier"/>
                <a:cs typeface="Courier"/>
              </a:rPr>
              <a:t>lm_fit</a:t>
            </a:r>
            <a:r>
              <a:rPr lang="en-US" sz="1400" dirty="0">
                <a:solidFill>
                  <a:srgbClr val="7F7F7F"/>
                </a:solidFill>
                <a:latin typeface="Courier"/>
                <a:cs typeface="Courier"/>
              </a:rPr>
              <a:t>)</a:t>
            </a:r>
          </a:p>
          <a:p>
            <a:endParaRPr lang="en-US" sz="700" dirty="0">
              <a:solidFill>
                <a:srgbClr val="7F7F7F"/>
              </a:solidFill>
              <a:latin typeface="Courier"/>
              <a:cs typeface="Courier"/>
            </a:endParaRPr>
          </a:p>
          <a:p>
            <a:r>
              <a:rPr lang="en-US" sz="1400" dirty="0" err="1">
                <a:solidFill>
                  <a:srgbClr val="7F7F7F"/>
                </a:solidFill>
                <a:latin typeface="Courier"/>
                <a:cs typeface="Courier"/>
              </a:rPr>
              <a:t>aov_fit</a:t>
            </a:r>
            <a:r>
              <a:rPr lang="en-US" sz="1400" dirty="0">
                <a:solidFill>
                  <a:srgbClr val="7F7F7F"/>
                </a:solidFill>
                <a:latin typeface="Courier"/>
                <a:cs typeface="Courier"/>
              </a:rPr>
              <a:t> = </a:t>
            </a:r>
            <a:r>
              <a:rPr lang="en-US" sz="1400" dirty="0" err="1">
                <a:solidFill>
                  <a:srgbClr val="7F7F7F"/>
                </a:solidFill>
                <a:latin typeface="Courier"/>
                <a:cs typeface="Courier"/>
              </a:rPr>
              <a:t>aov</a:t>
            </a:r>
            <a:r>
              <a:rPr lang="en-US" sz="1400" dirty="0">
                <a:solidFill>
                  <a:srgbClr val="7F7F7F"/>
                </a:solidFill>
                <a:latin typeface="Courier"/>
                <a:cs typeface="Courier"/>
              </a:rPr>
              <a:t>(</a:t>
            </a:r>
            <a:r>
              <a:rPr lang="en-US" sz="1400" dirty="0" err="1">
                <a:solidFill>
                  <a:srgbClr val="7F7F7F"/>
                </a:solidFill>
                <a:latin typeface="Courier"/>
                <a:cs typeface="Courier"/>
              </a:rPr>
              <a:t>scores~games</a:t>
            </a:r>
            <a:r>
              <a:rPr lang="en-US" sz="1400" dirty="0">
                <a:solidFill>
                  <a:srgbClr val="7F7F7F"/>
                </a:solidFill>
                <a:latin typeface="Courier"/>
                <a:cs typeface="Courier"/>
              </a:rPr>
              <a:t> , data = </a:t>
            </a:r>
            <a:r>
              <a:rPr lang="en-US" sz="1400" dirty="0" err="1">
                <a:solidFill>
                  <a:srgbClr val="7F7F7F"/>
                </a:solidFill>
                <a:latin typeface="Courier"/>
                <a:cs typeface="Courier"/>
              </a:rPr>
              <a:t>mydata_melt</a:t>
            </a:r>
            <a:r>
              <a:rPr lang="en-US" sz="1400" dirty="0">
                <a:solidFill>
                  <a:srgbClr val="7F7F7F"/>
                </a:solidFill>
                <a:latin typeface="Courier"/>
                <a:cs typeface="Courier"/>
              </a:rPr>
              <a:t>)</a:t>
            </a:r>
          </a:p>
          <a:p>
            <a:r>
              <a:rPr lang="en-US" sz="1400" dirty="0">
                <a:solidFill>
                  <a:srgbClr val="7F7F7F"/>
                </a:solidFill>
                <a:latin typeface="Courier"/>
                <a:cs typeface="Courier"/>
              </a:rPr>
              <a:t>summary(</a:t>
            </a:r>
            <a:r>
              <a:rPr lang="en-US" sz="1400" dirty="0" err="1">
                <a:solidFill>
                  <a:srgbClr val="7F7F7F"/>
                </a:solidFill>
                <a:latin typeface="Courier"/>
                <a:cs typeface="Courier"/>
              </a:rPr>
              <a:t>aov_fit</a:t>
            </a:r>
            <a:r>
              <a:rPr lang="en-US" sz="1400" dirty="0">
                <a:solidFill>
                  <a:srgbClr val="7F7F7F"/>
                </a:solidFill>
                <a:latin typeface="Courier"/>
                <a:cs typeface="Courier"/>
              </a:rPr>
              <a:t>)</a:t>
            </a:r>
          </a:p>
        </p:txBody>
      </p:sp>
      <p:sp>
        <p:nvSpPr>
          <p:cNvPr id="8" name="Rectangle 7"/>
          <p:cNvSpPr/>
          <p:nvPr/>
        </p:nvSpPr>
        <p:spPr>
          <a:xfrm>
            <a:off x="2685160" y="3211285"/>
            <a:ext cx="662214" cy="426357"/>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179</a:t>
            </a:fld>
            <a:endParaRPr lang="en-US"/>
          </a:p>
        </p:txBody>
      </p:sp>
      <p:pic>
        <p:nvPicPr>
          <p:cNvPr id="9" name="Picture 8"/>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4460152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p:cNvSpPr txBox="1"/>
          <p:nvPr/>
        </p:nvSpPr>
        <p:spPr>
          <a:xfrm>
            <a:off x="48224" y="992188"/>
            <a:ext cx="9018411" cy="3693319"/>
          </a:xfrm>
          <a:prstGeom prst="rect">
            <a:avLst/>
          </a:prstGeom>
          <a:noFill/>
        </p:spPr>
        <p:txBody>
          <a:bodyPr wrap="square" rtlCol="0">
            <a:spAutoFit/>
          </a:bodyPr>
          <a:lstStyle/>
          <a:p>
            <a:pPr marL="285750" indent="-285750">
              <a:buFont typeface="Arial"/>
              <a:buChar char="•"/>
            </a:pPr>
            <a:r>
              <a:rPr lang="en-US" dirty="0" smtClean="0"/>
              <a:t>We can use Latin square</a:t>
            </a:r>
            <a:r>
              <a:rPr lang="en-US" dirty="0"/>
              <a:t> </a:t>
            </a:r>
            <a:r>
              <a:rPr lang="en-US" dirty="0" smtClean="0"/>
              <a:t>to get a balanced </a:t>
            </a:r>
            <a:r>
              <a:rPr lang="en-US" dirty="0"/>
              <a:t>fraction of a complete </a:t>
            </a:r>
            <a:r>
              <a:rPr lang="en-US" dirty="0" smtClean="0"/>
              <a:t>factorial </a:t>
            </a:r>
            <a:r>
              <a:rPr lang="en-US" dirty="0" err="1" smtClean="0"/>
              <a:t>desing</a:t>
            </a:r>
            <a:endParaRPr lang="en-US" dirty="0" smtClean="0"/>
          </a:p>
          <a:p>
            <a:pPr marL="285750" indent="-285750">
              <a:buFont typeface="Arial"/>
              <a:buChar char="•"/>
            </a:pPr>
            <a:r>
              <a:rPr lang="en-US" dirty="0" smtClean="0"/>
              <a:t>Latin square blocks 2 variables, control and sequence order, while enemy levels are randomized.</a:t>
            </a:r>
          </a:p>
          <a:p>
            <a:pPr marL="285750" indent="-285750">
              <a:buFont typeface="Arial"/>
              <a:buChar char="•"/>
            </a:pPr>
            <a:r>
              <a:rPr lang="en-US" dirty="0" smtClean="0">
                <a:solidFill>
                  <a:srgbClr val="7F7F7F"/>
                </a:solidFill>
              </a:rPr>
              <a:t>As a result, we could invite as few as 6 </a:t>
            </a:r>
            <a:r>
              <a:rPr lang="is-IS" dirty="0" smtClean="0">
                <a:solidFill>
                  <a:srgbClr val="7F7F7F"/>
                </a:solidFill>
              </a:rPr>
              <a:t>participants</a:t>
            </a:r>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a:solidFill>
                  <a:srgbClr val="FFFFFF"/>
                </a:solidFill>
              </a:rPr>
              <a:t>R</a:t>
            </a:r>
            <a:r>
              <a:rPr lang="en-US" sz="2700" dirty="0" smtClean="0">
                <a:solidFill>
                  <a:srgbClr val="FFFFFF"/>
                </a:solidFill>
              </a:rPr>
              <a:t>andomized block design – Latin Square</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Design</a:t>
            </a:r>
            <a:endParaRPr lang="en-US" sz="3800" dirty="0">
              <a:solidFill>
                <a:srgbClr val="FF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33589980"/>
              </p:ext>
            </p:extLst>
          </p:nvPr>
        </p:nvGraphicFramePr>
        <p:xfrm>
          <a:off x="390671" y="2688141"/>
          <a:ext cx="2237690" cy="950975"/>
        </p:xfrm>
        <a:graphic>
          <a:graphicData uri="http://schemas.openxmlformats.org/drawingml/2006/table">
            <a:tbl>
              <a:tblPr firstRow="1" firstCol="1" bandRow="1">
                <a:tableStyleId>{8EC20E35-A176-4012-BC5E-935CFFF8708E}</a:tableStyleId>
              </a:tblPr>
              <a:tblGrid>
                <a:gridCol w="675169">
                  <a:extLst>
                    <a:ext uri="{9D8B030D-6E8A-4147-A177-3AD203B41FA5}">
                      <a16:colId xmlns:a16="http://schemas.microsoft.com/office/drawing/2014/main" xmlns="" val="20000"/>
                    </a:ext>
                  </a:extLst>
                </a:gridCol>
                <a:gridCol w="493854">
                  <a:extLst>
                    <a:ext uri="{9D8B030D-6E8A-4147-A177-3AD203B41FA5}">
                      <a16:colId xmlns:a16="http://schemas.microsoft.com/office/drawing/2014/main" xmlns="" val="20001"/>
                    </a:ext>
                  </a:extLst>
                </a:gridCol>
                <a:gridCol w="542429">
                  <a:extLst>
                    <a:ext uri="{9D8B030D-6E8A-4147-A177-3AD203B41FA5}">
                      <a16:colId xmlns:a16="http://schemas.microsoft.com/office/drawing/2014/main" xmlns="" val="20002"/>
                    </a:ext>
                  </a:extLst>
                </a:gridCol>
                <a:gridCol w="526238">
                  <a:extLst>
                    <a:ext uri="{9D8B030D-6E8A-4147-A177-3AD203B41FA5}">
                      <a16:colId xmlns:a16="http://schemas.microsoft.com/office/drawing/2014/main" xmlns="" val="20003"/>
                    </a:ext>
                  </a:extLst>
                </a:gridCol>
              </a:tblGrid>
              <a:tr h="211053">
                <a:tc>
                  <a:txBody>
                    <a:bodyPr/>
                    <a:lstStyle/>
                    <a:p>
                      <a:pPr>
                        <a:lnSpc>
                          <a:spcPct val="80000"/>
                        </a:lnSpc>
                      </a:pPr>
                      <a:r>
                        <a:rPr lang="en-US" sz="1200" dirty="0" err="1" smtClean="0">
                          <a:solidFill>
                            <a:srgbClr val="FFFFFF"/>
                          </a:solidFill>
                        </a:rPr>
                        <a:t>Seq</a:t>
                      </a:r>
                      <a:r>
                        <a:rPr lang="en-US" sz="1200" dirty="0" smtClean="0">
                          <a:solidFill>
                            <a:srgbClr val="FFFFFF"/>
                          </a:solidFill>
                        </a:rPr>
                        <a:t> #</a:t>
                      </a:r>
                      <a:endParaRPr lang="en-US" sz="1200" dirty="0">
                        <a:solidFill>
                          <a:srgbClr val="FFFFFF"/>
                        </a:solidFill>
                      </a:endParaRPr>
                    </a:p>
                  </a:txBody>
                  <a:tcPr anchor="ctr"/>
                </a:tc>
                <a:tc>
                  <a:txBody>
                    <a:bodyPr/>
                    <a:lstStyle/>
                    <a:p>
                      <a:pPr algn="ctr">
                        <a:lnSpc>
                          <a:spcPct val="80000"/>
                        </a:lnSpc>
                      </a:pPr>
                      <a:r>
                        <a:rPr lang="en-US" sz="1200" dirty="0" smtClean="0">
                          <a:solidFill>
                            <a:schemeClr val="bg1"/>
                          </a:solidFill>
                        </a:rPr>
                        <a:t>1</a:t>
                      </a:r>
                      <a:endParaRPr lang="en-US" sz="1200" dirty="0">
                        <a:solidFill>
                          <a:schemeClr val="bg1"/>
                        </a:solidFill>
                      </a:endParaRPr>
                    </a:p>
                  </a:txBody>
                  <a:tcPr anchor="ctr"/>
                </a:tc>
                <a:tc>
                  <a:txBody>
                    <a:bodyPr/>
                    <a:lstStyle/>
                    <a:p>
                      <a:pPr algn="ctr">
                        <a:lnSpc>
                          <a:spcPct val="80000"/>
                        </a:lnSpc>
                      </a:pPr>
                      <a:r>
                        <a:rPr lang="en-US" sz="1200" dirty="0" smtClean="0">
                          <a:solidFill>
                            <a:schemeClr val="bg1"/>
                          </a:solidFill>
                        </a:rPr>
                        <a:t>2</a:t>
                      </a:r>
                      <a:endParaRPr lang="en-US" sz="1200" dirty="0">
                        <a:solidFill>
                          <a:schemeClr val="bg1"/>
                        </a:solidFill>
                      </a:endParaRPr>
                    </a:p>
                  </a:txBody>
                  <a:tcPr anchor="ctr"/>
                </a:tc>
                <a:tc>
                  <a:txBody>
                    <a:bodyPr/>
                    <a:lstStyle/>
                    <a:p>
                      <a:pPr algn="ctr">
                        <a:lnSpc>
                          <a:spcPct val="80000"/>
                        </a:lnSpc>
                      </a:pPr>
                      <a:r>
                        <a:rPr lang="en-US" sz="1200" dirty="0" smtClean="0">
                          <a:solidFill>
                            <a:schemeClr val="bg1"/>
                          </a:solidFill>
                        </a:rPr>
                        <a:t>3</a:t>
                      </a:r>
                      <a:endParaRPr lang="en-US" sz="1200" dirty="0">
                        <a:solidFill>
                          <a:schemeClr val="bg1"/>
                        </a:solidFill>
                      </a:endParaRPr>
                    </a:p>
                  </a:txBody>
                  <a:tcPr anchor="ctr"/>
                </a:tc>
                <a:extLst>
                  <a:ext uri="{0D108BD9-81ED-4DB2-BD59-A6C34878D82A}">
                    <a16:rowId xmlns:a16="http://schemas.microsoft.com/office/drawing/2014/main" xmlns="" val="10000"/>
                  </a:ext>
                </a:extLst>
              </a:tr>
              <a:tr h="211053">
                <a:tc>
                  <a:txBody>
                    <a:bodyPr/>
                    <a:lstStyle/>
                    <a:p>
                      <a:pPr>
                        <a:lnSpc>
                          <a:spcPct val="80000"/>
                        </a:lnSpc>
                      </a:pPr>
                      <a:r>
                        <a:rPr lang="en-US" sz="1200" dirty="0" smtClean="0">
                          <a:solidFill>
                            <a:srgbClr val="FF0000"/>
                          </a:solidFill>
                        </a:rPr>
                        <a:t>c1</a:t>
                      </a:r>
                      <a:r>
                        <a:rPr lang="en-US" sz="1200" baseline="0" dirty="0" smtClean="0">
                          <a:solidFill>
                            <a:srgbClr val="FF0000"/>
                          </a:solidFill>
                        </a:rPr>
                        <a:t>.</a:t>
                      </a:r>
                      <a:r>
                        <a:rPr lang="en-US" sz="1200" dirty="0" smtClean="0">
                          <a:solidFill>
                            <a:srgbClr val="FF0000"/>
                          </a:solidFill>
                        </a:rPr>
                        <a:t>a</a:t>
                      </a:r>
                      <a:endParaRPr lang="en-US" sz="1200" dirty="0">
                        <a:solidFill>
                          <a:srgbClr val="FF0000"/>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extLst>
                  <a:ext uri="{0D108BD9-81ED-4DB2-BD59-A6C34878D82A}">
                    <a16:rowId xmlns:a16="http://schemas.microsoft.com/office/drawing/2014/main" xmlns="" val="10001"/>
                  </a:ext>
                </a:extLst>
              </a:tr>
              <a:tr h="211053">
                <a:tc>
                  <a:txBody>
                    <a:bodyPr/>
                    <a:lstStyle/>
                    <a:p>
                      <a:pPr>
                        <a:lnSpc>
                          <a:spcPct val="80000"/>
                        </a:lnSpc>
                      </a:pPr>
                      <a:r>
                        <a:rPr lang="en-US" sz="1200" dirty="0" smtClean="0">
                          <a:solidFill>
                            <a:srgbClr val="FF0000"/>
                          </a:solidFill>
                        </a:rPr>
                        <a:t>c1.b</a:t>
                      </a:r>
                      <a:endParaRPr lang="en-US" sz="1200" dirty="0">
                        <a:solidFill>
                          <a:srgbClr val="FF0000"/>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extLst>
                  <a:ext uri="{0D108BD9-81ED-4DB2-BD59-A6C34878D82A}">
                    <a16:rowId xmlns:a16="http://schemas.microsoft.com/office/drawing/2014/main" xmlns="" val="10002"/>
                  </a:ext>
                </a:extLst>
              </a:tr>
              <a:tr h="211053">
                <a:tc>
                  <a:txBody>
                    <a:bodyPr/>
                    <a:lstStyle/>
                    <a:p>
                      <a:pPr>
                        <a:lnSpc>
                          <a:spcPct val="80000"/>
                        </a:lnSpc>
                      </a:pPr>
                      <a:r>
                        <a:rPr lang="en-US" sz="1200" dirty="0" smtClean="0">
                          <a:solidFill>
                            <a:srgbClr val="FF0000"/>
                          </a:solidFill>
                        </a:rPr>
                        <a:t>c1.c</a:t>
                      </a:r>
                      <a:endParaRPr lang="en-US" sz="1200" dirty="0">
                        <a:solidFill>
                          <a:srgbClr val="FF0000"/>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extLst>
                  <a:ext uri="{0D108BD9-81ED-4DB2-BD59-A6C34878D82A}">
                    <a16:rowId xmlns:a16="http://schemas.microsoft.com/office/drawing/2014/main" xmlns=""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2210818"/>
              </p:ext>
            </p:extLst>
          </p:nvPr>
        </p:nvGraphicFramePr>
        <p:xfrm>
          <a:off x="390671" y="3783995"/>
          <a:ext cx="2237689" cy="953200"/>
        </p:xfrm>
        <a:graphic>
          <a:graphicData uri="http://schemas.openxmlformats.org/drawingml/2006/table">
            <a:tbl>
              <a:tblPr firstRow="1" firstCol="1" bandRow="1">
                <a:tableStyleId>{073A0DAA-6AF3-43AB-8588-CEC1D06C72B9}</a:tableStyleId>
              </a:tblPr>
              <a:tblGrid>
                <a:gridCol w="675169">
                  <a:extLst>
                    <a:ext uri="{9D8B030D-6E8A-4147-A177-3AD203B41FA5}">
                      <a16:colId xmlns:a16="http://schemas.microsoft.com/office/drawing/2014/main" xmlns="" val="20000"/>
                    </a:ext>
                  </a:extLst>
                </a:gridCol>
                <a:gridCol w="493853">
                  <a:extLst>
                    <a:ext uri="{9D8B030D-6E8A-4147-A177-3AD203B41FA5}">
                      <a16:colId xmlns:a16="http://schemas.microsoft.com/office/drawing/2014/main" xmlns="" val="20001"/>
                    </a:ext>
                  </a:extLst>
                </a:gridCol>
                <a:gridCol w="542429">
                  <a:extLst>
                    <a:ext uri="{9D8B030D-6E8A-4147-A177-3AD203B41FA5}">
                      <a16:colId xmlns:a16="http://schemas.microsoft.com/office/drawing/2014/main" xmlns="" val="20002"/>
                    </a:ext>
                  </a:extLst>
                </a:gridCol>
                <a:gridCol w="526238">
                  <a:extLst>
                    <a:ext uri="{9D8B030D-6E8A-4147-A177-3AD203B41FA5}">
                      <a16:colId xmlns:a16="http://schemas.microsoft.com/office/drawing/2014/main" xmlns="" val="20003"/>
                    </a:ext>
                  </a:extLst>
                </a:gridCol>
              </a:tblGrid>
              <a:tr h="218143">
                <a:tc>
                  <a:txBody>
                    <a:bodyPr/>
                    <a:lstStyle/>
                    <a:p>
                      <a:pPr>
                        <a:lnSpc>
                          <a:spcPct val="80000"/>
                        </a:lnSpc>
                      </a:pPr>
                      <a:r>
                        <a:rPr lang="en-US" sz="1200" dirty="0" err="1" smtClean="0">
                          <a:solidFill>
                            <a:schemeClr val="accent3"/>
                          </a:solidFill>
                        </a:rPr>
                        <a:t>Seq</a:t>
                      </a:r>
                      <a:r>
                        <a:rPr lang="en-US" sz="1200" dirty="0" smtClean="0">
                          <a:solidFill>
                            <a:schemeClr val="accent3"/>
                          </a:solidFill>
                        </a:rPr>
                        <a:t> #</a:t>
                      </a:r>
                      <a:endParaRPr lang="en-US" sz="1200" dirty="0">
                        <a:solidFill>
                          <a:schemeClr val="accent3"/>
                        </a:solidFill>
                      </a:endParaRPr>
                    </a:p>
                  </a:txBody>
                  <a:tcPr anchor="ctr"/>
                </a:tc>
                <a:tc>
                  <a:txBody>
                    <a:bodyPr/>
                    <a:lstStyle/>
                    <a:p>
                      <a:pPr algn="ctr">
                        <a:lnSpc>
                          <a:spcPct val="80000"/>
                        </a:lnSpc>
                      </a:pPr>
                      <a:r>
                        <a:rPr lang="en-US" sz="1200" dirty="0" smtClean="0">
                          <a:solidFill>
                            <a:srgbClr val="FFFFFF"/>
                          </a:solidFill>
                        </a:rPr>
                        <a:t>1</a:t>
                      </a:r>
                      <a:endParaRPr lang="en-US" sz="1200" dirty="0">
                        <a:solidFill>
                          <a:srgbClr val="FFFFFF"/>
                        </a:solidFill>
                      </a:endParaRPr>
                    </a:p>
                  </a:txBody>
                  <a:tcPr anchor="ctr"/>
                </a:tc>
                <a:tc>
                  <a:txBody>
                    <a:bodyPr/>
                    <a:lstStyle/>
                    <a:p>
                      <a:pPr algn="ctr">
                        <a:lnSpc>
                          <a:spcPct val="80000"/>
                        </a:lnSpc>
                      </a:pPr>
                      <a:r>
                        <a:rPr lang="en-US" sz="1200" dirty="0" smtClean="0">
                          <a:solidFill>
                            <a:srgbClr val="FFFFFF"/>
                          </a:solidFill>
                        </a:rPr>
                        <a:t>2</a:t>
                      </a:r>
                      <a:endParaRPr lang="en-US" sz="1200" dirty="0">
                        <a:solidFill>
                          <a:srgbClr val="FFFFFF"/>
                        </a:solidFill>
                      </a:endParaRPr>
                    </a:p>
                  </a:txBody>
                  <a:tcPr anchor="ctr"/>
                </a:tc>
                <a:tc>
                  <a:txBody>
                    <a:bodyPr/>
                    <a:lstStyle/>
                    <a:p>
                      <a:pPr algn="ctr">
                        <a:lnSpc>
                          <a:spcPct val="80000"/>
                        </a:lnSpc>
                      </a:pPr>
                      <a:r>
                        <a:rPr lang="en-US" sz="1200" dirty="0" smtClean="0">
                          <a:solidFill>
                            <a:srgbClr val="FFFFFF"/>
                          </a:solidFill>
                        </a:rPr>
                        <a:t>3</a:t>
                      </a:r>
                      <a:endParaRPr lang="en-US" sz="1200" dirty="0">
                        <a:solidFill>
                          <a:srgbClr val="FFFFFF"/>
                        </a:solidFill>
                      </a:endParaRPr>
                    </a:p>
                  </a:txBody>
                  <a:tcPr anchor="ctr"/>
                </a:tc>
                <a:extLst>
                  <a:ext uri="{0D108BD9-81ED-4DB2-BD59-A6C34878D82A}">
                    <a16:rowId xmlns:a16="http://schemas.microsoft.com/office/drawing/2014/main" xmlns="" val="10000"/>
                  </a:ext>
                </a:extLst>
              </a:tr>
              <a:tr h="218143">
                <a:tc>
                  <a:txBody>
                    <a:bodyPr/>
                    <a:lstStyle/>
                    <a:p>
                      <a:pPr>
                        <a:lnSpc>
                          <a:spcPct val="80000"/>
                        </a:lnSpc>
                      </a:pPr>
                      <a:r>
                        <a:rPr lang="en-US" sz="1200" dirty="0" smtClean="0">
                          <a:solidFill>
                            <a:schemeClr val="accent3"/>
                          </a:solidFill>
                        </a:rPr>
                        <a:t>c2.a</a:t>
                      </a:r>
                      <a:endParaRPr lang="en-US" sz="1200" dirty="0">
                        <a:solidFill>
                          <a:schemeClr val="accent3"/>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extLst>
                  <a:ext uri="{0D108BD9-81ED-4DB2-BD59-A6C34878D82A}">
                    <a16:rowId xmlns:a16="http://schemas.microsoft.com/office/drawing/2014/main" xmlns="" val="10001"/>
                  </a:ext>
                </a:extLst>
              </a:tr>
              <a:tr h="218143">
                <a:tc>
                  <a:txBody>
                    <a:bodyPr/>
                    <a:lstStyle/>
                    <a:p>
                      <a:pPr>
                        <a:lnSpc>
                          <a:spcPct val="80000"/>
                        </a:lnSpc>
                      </a:pPr>
                      <a:r>
                        <a:rPr lang="en-US" sz="1200" dirty="0" smtClean="0">
                          <a:solidFill>
                            <a:schemeClr val="accent3"/>
                          </a:solidFill>
                        </a:rPr>
                        <a:t>c2.b</a:t>
                      </a:r>
                      <a:endParaRPr lang="en-US" sz="1200" dirty="0">
                        <a:solidFill>
                          <a:schemeClr val="accent3"/>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extLst>
                  <a:ext uri="{0D108BD9-81ED-4DB2-BD59-A6C34878D82A}">
                    <a16:rowId xmlns:a16="http://schemas.microsoft.com/office/drawing/2014/main" xmlns="" val="10002"/>
                  </a:ext>
                </a:extLst>
              </a:tr>
              <a:tr h="239969">
                <a:tc>
                  <a:txBody>
                    <a:bodyPr/>
                    <a:lstStyle/>
                    <a:p>
                      <a:pPr>
                        <a:lnSpc>
                          <a:spcPct val="80000"/>
                        </a:lnSpc>
                      </a:pPr>
                      <a:r>
                        <a:rPr lang="en-US" sz="1200" dirty="0" smtClean="0">
                          <a:solidFill>
                            <a:schemeClr val="accent3"/>
                          </a:solidFill>
                        </a:rPr>
                        <a:t>c2.c</a:t>
                      </a:r>
                      <a:endParaRPr lang="en-US" sz="1200" dirty="0">
                        <a:solidFill>
                          <a:schemeClr val="accent3"/>
                        </a:solidFill>
                      </a:endParaRPr>
                    </a:p>
                  </a:txBody>
                  <a:tcPr anchor="ctr"/>
                </a:tc>
                <a:tc>
                  <a:txBody>
                    <a:bodyPr/>
                    <a:lstStyle/>
                    <a:p>
                      <a:pPr algn="ctr">
                        <a:lnSpc>
                          <a:spcPct val="80000"/>
                        </a:lnSpc>
                      </a:pPr>
                      <a:r>
                        <a:rPr lang="en-US" sz="1200" dirty="0" smtClean="0">
                          <a:solidFill>
                            <a:srgbClr val="000000"/>
                          </a:solidFill>
                        </a:rPr>
                        <a:t>e3</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e1</a:t>
                      </a:r>
                      <a:endParaRPr lang="en-US" sz="1200" dirty="0">
                        <a:solidFill>
                          <a:srgbClr val="000000"/>
                        </a:solidFill>
                      </a:endParaRPr>
                    </a:p>
                  </a:txBody>
                  <a:tcPr anchor="ctr"/>
                </a:tc>
                <a:tc>
                  <a:txBody>
                    <a:bodyPr/>
                    <a:lstStyle/>
                    <a:p>
                      <a:pPr algn="ctr">
                        <a:lnSpc>
                          <a:spcPct val="80000"/>
                        </a:lnSpc>
                      </a:pPr>
                      <a:r>
                        <a:rPr lang="en-US" sz="1200" dirty="0" smtClean="0">
                          <a:solidFill>
                            <a:srgbClr val="000000"/>
                          </a:solidFill>
                        </a:rPr>
                        <a:t>e2</a:t>
                      </a:r>
                      <a:endParaRPr lang="en-US" sz="1200" dirty="0">
                        <a:solidFill>
                          <a:srgbClr val="000000"/>
                        </a:solidFill>
                      </a:endParaRPr>
                    </a:p>
                  </a:txBody>
                  <a:tcPr anchor="ctr"/>
                </a:tc>
                <a:extLst>
                  <a:ext uri="{0D108BD9-81ED-4DB2-BD59-A6C34878D82A}">
                    <a16:rowId xmlns:a16="http://schemas.microsoft.com/office/drawing/2014/main" xmlns=""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12533895"/>
              </p:ext>
            </p:extLst>
          </p:nvPr>
        </p:nvGraphicFramePr>
        <p:xfrm>
          <a:off x="2970802" y="2679450"/>
          <a:ext cx="3322794" cy="2057745"/>
        </p:xfrm>
        <a:graphic>
          <a:graphicData uri="http://schemas.openxmlformats.org/drawingml/2006/table">
            <a:tbl>
              <a:tblPr firstRow="1" bandRow="1">
                <a:tableStyleId>{073A0DAA-6AF3-43AB-8588-CEC1D06C72B9}</a:tableStyleId>
              </a:tblPr>
              <a:tblGrid>
                <a:gridCol w="1107598">
                  <a:extLst>
                    <a:ext uri="{9D8B030D-6E8A-4147-A177-3AD203B41FA5}">
                      <a16:colId xmlns:a16="http://schemas.microsoft.com/office/drawing/2014/main" xmlns="" val="20000"/>
                    </a:ext>
                  </a:extLst>
                </a:gridCol>
                <a:gridCol w="1107598">
                  <a:extLst>
                    <a:ext uri="{9D8B030D-6E8A-4147-A177-3AD203B41FA5}">
                      <a16:colId xmlns:a16="http://schemas.microsoft.com/office/drawing/2014/main" xmlns="" val="20001"/>
                    </a:ext>
                  </a:extLst>
                </a:gridCol>
                <a:gridCol w="1107598">
                  <a:extLst>
                    <a:ext uri="{9D8B030D-6E8A-4147-A177-3AD203B41FA5}">
                      <a16:colId xmlns:a16="http://schemas.microsoft.com/office/drawing/2014/main" xmlns="" val="20002"/>
                    </a:ext>
                  </a:extLst>
                </a:gridCol>
              </a:tblGrid>
              <a:tr h="391562">
                <a:tc>
                  <a:txBody>
                    <a:bodyPr/>
                    <a:lstStyle/>
                    <a:p>
                      <a:pPr algn="ctr">
                        <a:lnSpc>
                          <a:spcPct val="80000"/>
                        </a:lnSpc>
                      </a:pPr>
                      <a:r>
                        <a:rPr lang="en-US" sz="1000" dirty="0" smtClean="0"/>
                        <a:t>Design solution</a:t>
                      </a:r>
                      <a:endParaRPr lang="en-US" sz="1000" dirty="0"/>
                    </a:p>
                  </a:txBody>
                  <a:tcPr anchor="ctr"/>
                </a:tc>
                <a:tc>
                  <a:txBody>
                    <a:bodyPr/>
                    <a:lstStyle/>
                    <a:p>
                      <a:pPr algn="ctr">
                        <a:lnSpc>
                          <a:spcPct val="80000"/>
                        </a:lnSpc>
                      </a:pPr>
                      <a:r>
                        <a:rPr lang="en-US" sz="1200" dirty="0" smtClean="0"/>
                        <a:t>Part 1</a:t>
                      </a:r>
                      <a:endParaRPr lang="en-US" sz="1200" dirty="0"/>
                    </a:p>
                  </a:txBody>
                  <a:tcPr anchor="ctr"/>
                </a:tc>
                <a:tc>
                  <a:txBody>
                    <a:bodyPr/>
                    <a:lstStyle/>
                    <a:p>
                      <a:pPr>
                        <a:lnSpc>
                          <a:spcPct val="80000"/>
                        </a:lnSpc>
                      </a:pPr>
                      <a:r>
                        <a:rPr lang="en-US" sz="1200" dirty="0" smtClean="0"/>
                        <a:t>Part 2</a:t>
                      </a:r>
                      <a:endParaRPr lang="en-US" sz="1200" dirty="0"/>
                    </a:p>
                  </a:txBody>
                  <a:tcPr anchor="ctr"/>
                </a:tc>
                <a:extLst>
                  <a:ext uri="{0D108BD9-81ED-4DB2-BD59-A6C34878D82A}">
                    <a16:rowId xmlns:a16="http://schemas.microsoft.com/office/drawing/2014/main" xmlns="" val="10000"/>
                  </a:ext>
                </a:extLst>
              </a:tr>
              <a:tr h="285688">
                <a:tc>
                  <a:txBody>
                    <a:bodyPr/>
                    <a:lstStyle/>
                    <a:p>
                      <a:pPr>
                        <a:lnSpc>
                          <a:spcPct val="80000"/>
                        </a:lnSpc>
                      </a:pPr>
                      <a:r>
                        <a:rPr lang="en-US" sz="1200" dirty="0" smtClean="0"/>
                        <a:t>Group 1</a:t>
                      </a:r>
                      <a:endParaRPr lang="en-US" sz="1200" dirty="0"/>
                    </a:p>
                  </a:txBody>
                  <a:tcPr anchor="ctr"/>
                </a:tc>
                <a:tc>
                  <a:txBody>
                    <a:bodyPr/>
                    <a:lstStyle/>
                    <a:p>
                      <a:pPr algn="ctr">
                        <a:lnSpc>
                          <a:spcPct val="80000"/>
                        </a:lnSpc>
                      </a:pPr>
                      <a:r>
                        <a:rPr lang="en-US" sz="1200" b="1" dirty="0" smtClean="0">
                          <a:solidFill>
                            <a:srgbClr val="FF0000"/>
                          </a:solidFill>
                        </a:rPr>
                        <a:t>c1.a</a:t>
                      </a:r>
                      <a:endParaRPr lang="en-US" sz="1200" b="1" dirty="0">
                        <a:solidFill>
                          <a:srgbClr val="FF0000"/>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chemeClr val="accent3"/>
                          </a:solidFill>
                        </a:rPr>
                        <a:t>c2.a</a:t>
                      </a:r>
                    </a:p>
                  </a:txBody>
                  <a:tcPr anchor="ctr"/>
                </a:tc>
                <a:extLst>
                  <a:ext uri="{0D108BD9-81ED-4DB2-BD59-A6C34878D82A}">
                    <a16:rowId xmlns:a16="http://schemas.microsoft.com/office/drawing/2014/main" xmlns="" val="10001"/>
                  </a:ext>
                </a:extLst>
              </a:tr>
              <a:tr h="285688">
                <a:tc>
                  <a:txBody>
                    <a:bodyPr/>
                    <a:lstStyle/>
                    <a:p>
                      <a:pPr>
                        <a:lnSpc>
                          <a:spcPct val="80000"/>
                        </a:lnSpc>
                      </a:pPr>
                      <a:r>
                        <a:rPr lang="en-US" sz="1200" dirty="0" smtClean="0"/>
                        <a:t>Group 2</a:t>
                      </a:r>
                      <a:endParaRPr lang="en-US" sz="1200" dirty="0"/>
                    </a:p>
                  </a:txBody>
                  <a:tcPr anchor="ctr"/>
                </a:tc>
                <a:tc>
                  <a:txBody>
                    <a:bodyPr/>
                    <a:lstStyle/>
                    <a:p>
                      <a:pPr algn="ctr">
                        <a:lnSpc>
                          <a:spcPct val="80000"/>
                        </a:lnSpc>
                      </a:pPr>
                      <a:r>
                        <a:rPr lang="en-US" sz="1200" b="1" dirty="0" smtClean="0">
                          <a:solidFill>
                            <a:srgbClr val="FF0000"/>
                          </a:solidFill>
                        </a:rPr>
                        <a:t>c1.b</a:t>
                      </a:r>
                      <a:endParaRPr lang="en-US" sz="1200" b="1" dirty="0">
                        <a:solidFill>
                          <a:srgbClr val="FF0000"/>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chemeClr val="accent3"/>
                          </a:solidFill>
                        </a:rPr>
                        <a:t>c2.b</a:t>
                      </a:r>
                    </a:p>
                  </a:txBody>
                  <a:tcPr anchor="ctr"/>
                </a:tc>
                <a:extLst>
                  <a:ext uri="{0D108BD9-81ED-4DB2-BD59-A6C34878D82A}">
                    <a16:rowId xmlns:a16="http://schemas.microsoft.com/office/drawing/2014/main" xmlns="" val="10002"/>
                  </a:ext>
                </a:extLst>
              </a:tr>
              <a:tr h="285688">
                <a:tc>
                  <a:txBody>
                    <a:bodyPr/>
                    <a:lstStyle/>
                    <a:p>
                      <a:pPr>
                        <a:lnSpc>
                          <a:spcPct val="80000"/>
                        </a:lnSpc>
                      </a:pPr>
                      <a:r>
                        <a:rPr lang="en-US" sz="1200" dirty="0" smtClean="0"/>
                        <a:t>Group 3</a:t>
                      </a:r>
                      <a:endParaRPr lang="en-US" sz="1200" dirty="0"/>
                    </a:p>
                  </a:txBody>
                  <a:tcPr anchor="ctr"/>
                </a:tc>
                <a:tc>
                  <a:txBody>
                    <a:bodyPr/>
                    <a:lstStyle/>
                    <a:p>
                      <a:pPr algn="ctr">
                        <a:lnSpc>
                          <a:spcPct val="80000"/>
                        </a:lnSpc>
                      </a:pPr>
                      <a:r>
                        <a:rPr lang="en-US" sz="1200" b="1" dirty="0" smtClean="0">
                          <a:solidFill>
                            <a:srgbClr val="FF0000"/>
                          </a:solidFill>
                        </a:rPr>
                        <a:t>c1.c</a:t>
                      </a:r>
                      <a:endParaRPr lang="en-US" sz="1200" b="1" dirty="0">
                        <a:solidFill>
                          <a:srgbClr val="FF0000"/>
                        </a:solidFill>
                      </a:endParaRPr>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chemeClr val="accent3"/>
                          </a:solidFill>
                        </a:rPr>
                        <a:t>c2.c</a:t>
                      </a:r>
                    </a:p>
                  </a:txBody>
                  <a:tcPr anchor="ctr"/>
                </a:tc>
                <a:extLst>
                  <a:ext uri="{0D108BD9-81ED-4DB2-BD59-A6C34878D82A}">
                    <a16:rowId xmlns:a16="http://schemas.microsoft.com/office/drawing/2014/main" xmlns="" val="10003"/>
                  </a:ext>
                </a:extLst>
              </a:tr>
              <a:tr h="285688">
                <a:tc>
                  <a:txBody>
                    <a:bodyPr/>
                    <a:lstStyle/>
                    <a:p>
                      <a:pPr>
                        <a:lnSpc>
                          <a:spcPct val="80000"/>
                        </a:lnSpc>
                      </a:pPr>
                      <a:r>
                        <a:rPr lang="en-US" sz="1200" dirty="0" smtClean="0"/>
                        <a:t>Group 4</a:t>
                      </a:r>
                      <a:endParaRPr lang="en-US" sz="1200" dirty="0"/>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rgbClr val="9BBB59"/>
                          </a:solidFill>
                        </a:rPr>
                        <a:t>c2.a</a:t>
                      </a:r>
                    </a:p>
                  </a:txBody>
                  <a:tcPr anchor="ctr"/>
                </a:tc>
                <a:tc>
                  <a:txBody>
                    <a:bodyPr/>
                    <a:lstStyle/>
                    <a:p>
                      <a:pPr algn="ctr">
                        <a:lnSpc>
                          <a:spcPct val="80000"/>
                        </a:lnSpc>
                      </a:pPr>
                      <a:r>
                        <a:rPr lang="en-US" sz="1200" b="1" dirty="0" smtClean="0">
                          <a:solidFill>
                            <a:srgbClr val="FF0000"/>
                          </a:solidFill>
                        </a:rPr>
                        <a:t>c1.a</a:t>
                      </a:r>
                      <a:endParaRPr lang="en-US" sz="1200" b="1" dirty="0">
                        <a:solidFill>
                          <a:srgbClr val="FF0000"/>
                        </a:solidFill>
                      </a:endParaRPr>
                    </a:p>
                  </a:txBody>
                  <a:tcPr anchor="ctr"/>
                </a:tc>
                <a:extLst>
                  <a:ext uri="{0D108BD9-81ED-4DB2-BD59-A6C34878D82A}">
                    <a16:rowId xmlns:a16="http://schemas.microsoft.com/office/drawing/2014/main" xmlns="" val="10004"/>
                  </a:ext>
                </a:extLst>
              </a:tr>
              <a:tr h="285688">
                <a:tc>
                  <a:txBody>
                    <a:bodyPr/>
                    <a:lstStyle/>
                    <a:p>
                      <a:pPr>
                        <a:lnSpc>
                          <a:spcPct val="80000"/>
                        </a:lnSpc>
                      </a:pPr>
                      <a:r>
                        <a:rPr lang="en-US" sz="1200" dirty="0" smtClean="0"/>
                        <a:t>Group 5</a:t>
                      </a:r>
                      <a:endParaRPr lang="en-US" sz="1200" dirty="0"/>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rgbClr val="9BBB59"/>
                          </a:solidFill>
                        </a:rPr>
                        <a:t>c2.b</a:t>
                      </a:r>
                    </a:p>
                  </a:txBody>
                  <a:tcPr anchor="ctr"/>
                </a:tc>
                <a:tc>
                  <a:txBody>
                    <a:bodyPr/>
                    <a:lstStyle/>
                    <a:p>
                      <a:pPr algn="ctr">
                        <a:lnSpc>
                          <a:spcPct val="80000"/>
                        </a:lnSpc>
                      </a:pPr>
                      <a:r>
                        <a:rPr lang="en-US" sz="1200" b="1" dirty="0" smtClean="0">
                          <a:solidFill>
                            <a:srgbClr val="FF0000"/>
                          </a:solidFill>
                        </a:rPr>
                        <a:t>c1.b</a:t>
                      </a:r>
                      <a:endParaRPr lang="en-US" sz="1200" b="1" dirty="0">
                        <a:solidFill>
                          <a:srgbClr val="FF0000"/>
                        </a:solidFill>
                      </a:endParaRPr>
                    </a:p>
                  </a:txBody>
                  <a:tcPr anchor="ctr"/>
                </a:tc>
                <a:extLst>
                  <a:ext uri="{0D108BD9-81ED-4DB2-BD59-A6C34878D82A}">
                    <a16:rowId xmlns:a16="http://schemas.microsoft.com/office/drawing/2014/main" xmlns="" val="10005"/>
                  </a:ext>
                </a:extLst>
              </a:tr>
              <a:tr h="229052">
                <a:tc>
                  <a:txBody>
                    <a:bodyPr/>
                    <a:lstStyle/>
                    <a:p>
                      <a:pPr>
                        <a:lnSpc>
                          <a:spcPct val="80000"/>
                        </a:lnSpc>
                      </a:pPr>
                      <a:r>
                        <a:rPr lang="en-US" sz="1200" dirty="0" smtClean="0"/>
                        <a:t>Group 6</a:t>
                      </a:r>
                      <a:endParaRPr lang="en-US" sz="1200" dirty="0"/>
                    </a:p>
                  </a:txBody>
                  <a:tcPr anchor="ctr"/>
                </a:tc>
                <a:tc>
                  <a:txBody>
                    <a:bodyPr/>
                    <a:lstStyle/>
                    <a:p>
                      <a:pPr marL="0" marR="0" indent="0" algn="ctr" defTabSz="457200" rtl="0" eaLnBrk="1" fontAlgn="auto" latinLnBrk="0" hangingPunct="1">
                        <a:lnSpc>
                          <a:spcPct val="80000"/>
                        </a:lnSpc>
                        <a:spcBef>
                          <a:spcPts val="0"/>
                        </a:spcBef>
                        <a:spcAft>
                          <a:spcPts val="0"/>
                        </a:spcAft>
                        <a:buClrTx/>
                        <a:buSzTx/>
                        <a:buFontTx/>
                        <a:buNone/>
                        <a:tabLst/>
                        <a:defRPr/>
                      </a:pPr>
                      <a:r>
                        <a:rPr lang="en-US" sz="1200" b="1" dirty="0" smtClean="0">
                          <a:solidFill>
                            <a:srgbClr val="9BBB59"/>
                          </a:solidFill>
                        </a:rPr>
                        <a:t>c2.c</a:t>
                      </a:r>
                    </a:p>
                  </a:txBody>
                  <a:tcPr anchor="ctr"/>
                </a:tc>
                <a:tc>
                  <a:txBody>
                    <a:bodyPr/>
                    <a:lstStyle/>
                    <a:p>
                      <a:pPr algn="ctr">
                        <a:lnSpc>
                          <a:spcPct val="80000"/>
                        </a:lnSpc>
                      </a:pPr>
                      <a:r>
                        <a:rPr lang="en-US" sz="1200" b="1" dirty="0" smtClean="0">
                          <a:solidFill>
                            <a:srgbClr val="FF0000"/>
                          </a:solidFill>
                        </a:rPr>
                        <a:t>c1.c</a:t>
                      </a:r>
                      <a:endParaRPr lang="en-US" sz="1200" b="1" dirty="0">
                        <a:solidFill>
                          <a:srgbClr val="FF0000"/>
                        </a:solidFill>
                      </a:endParaRPr>
                    </a:p>
                  </a:txBody>
                  <a:tcPr anchor="ctr"/>
                </a:tc>
                <a:extLst>
                  <a:ext uri="{0D108BD9-81ED-4DB2-BD59-A6C34878D82A}">
                    <a16:rowId xmlns:a16="http://schemas.microsoft.com/office/drawing/2014/main" xmlns="" val="10006"/>
                  </a:ext>
                </a:extLst>
              </a:tr>
            </a:tbl>
          </a:graphicData>
        </a:graphic>
      </p:graphicFrame>
      <p:sp>
        <p:nvSpPr>
          <p:cNvPr id="3" name="Slide Number Placeholder 2"/>
          <p:cNvSpPr>
            <a:spLocks noGrp="1"/>
          </p:cNvSpPr>
          <p:nvPr>
            <p:ph type="sldNum" sz="quarter" idx="12"/>
          </p:nvPr>
        </p:nvSpPr>
        <p:spPr/>
        <p:txBody>
          <a:bodyPr/>
          <a:lstStyle/>
          <a:p>
            <a:fld id="{DCB82ED2-ACBB-2046-9075-6288EA005F68}" type="slidenum">
              <a:rPr lang="en-US" smtClean="0"/>
              <a:t>18</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6027747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06" y="1063111"/>
            <a:ext cx="8229600" cy="645297"/>
          </a:xfrm>
        </p:spPr>
        <p:txBody>
          <a:bodyPr>
            <a:normAutofit/>
          </a:bodyPr>
          <a:lstStyle/>
          <a:p>
            <a:r>
              <a:rPr lang="en-US" sz="1800" dirty="0" smtClean="0"/>
              <a:t>Perform </a:t>
            </a:r>
            <a:r>
              <a:rPr lang="en-US" sz="1800" dirty="0"/>
              <a:t>a </a:t>
            </a:r>
            <a:r>
              <a:rPr lang="en-US" sz="1800" dirty="0" err="1"/>
              <a:t>T</a:t>
            </a:r>
            <a:r>
              <a:rPr lang="en-US" sz="1800" dirty="0" err="1" smtClean="0"/>
              <a:t>ukey</a:t>
            </a:r>
            <a:r>
              <a:rPr lang="en-US" sz="1800" dirty="0" smtClean="0"/>
              <a:t> </a:t>
            </a:r>
            <a:r>
              <a:rPr lang="en-US" sz="1800" dirty="0"/>
              <a:t>test </a:t>
            </a:r>
            <a:r>
              <a:rPr lang="en-US" sz="1800" dirty="0" smtClean="0"/>
              <a:t>and a general linear hypothesis test to </a:t>
            </a:r>
            <a:r>
              <a:rPr lang="en-US" sz="1800" dirty="0"/>
              <a:t>determine which of the version are significantly </a:t>
            </a:r>
            <a:r>
              <a:rPr lang="en-US" sz="1800" dirty="0" smtClean="0"/>
              <a:t>better </a:t>
            </a:r>
            <a:endParaRPr lang="en-US" sz="1800" dirty="0"/>
          </a:p>
        </p:txBody>
      </p:sp>
      <p:pic>
        <p:nvPicPr>
          <p:cNvPr id="5" name="Picture 4"/>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l="778"/>
          <a:stretch/>
        </p:blipFill>
        <p:spPr>
          <a:xfrm>
            <a:off x="4038342" y="2675322"/>
            <a:ext cx="2493946" cy="2020519"/>
          </a:xfrm>
          <a:prstGeom prst="rect">
            <a:avLst/>
          </a:prstGeom>
        </p:spPr>
      </p:pic>
      <p:pic>
        <p:nvPicPr>
          <p:cNvPr id="6" name="Picture 5"/>
          <p:cNvPicPr>
            <a:picLocks noChangeAspect="1"/>
          </p:cNvPicPr>
          <p:nvPr/>
        </p:nvPicPr>
        <p:blipFill>
          <a:blip r:embed="rId4"/>
          <a:stretch>
            <a:fillRect/>
          </a:stretch>
        </p:blipFill>
        <p:spPr>
          <a:xfrm>
            <a:off x="425705" y="2675322"/>
            <a:ext cx="3398376" cy="2020519"/>
          </a:xfrm>
          <a:prstGeom prst="rect">
            <a:avLst/>
          </a:prstGeom>
        </p:spPr>
      </p:pic>
      <p:sp>
        <p:nvSpPr>
          <p:cNvPr id="7" name="Title 1"/>
          <p:cNvSpPr txBox="1">
            <a:spLocks/>
          </p:cNvSpPr>
          <p:nvPr/>
        </p:nvSpPr>
        <p:spPr>
          <a:xfrm>
            <a:off x="-8617"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P</a:t>
            </a:r>
            <a:r>
              <a:rPr lang="en-US" sz="2500" dirty="0" smtClean="0">
                <a:solidFill>
                  <a:schemeClr val="bg1"/>
                </a:solidFill>
              </a:rPr>
              <a:t>ost hoc test</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8" name="Rectangle 7"/>
          <p:cNvSpPr/>
          <p:nvPr/>
        </p:nvSpPr>
        <p:spPr>
          <a:xfrm>
            <a:off x="477255" y="1691000"/>
            <a:ext cx="6074079" cy="954107"/>
          </a:xfrm>
          <a:prstGeom prst="rect">
            <a:avLst/>
          </a:prstGeom>
          <a:ln>
            <a:solidFill>
              <a:srgbClr val="7F7F7F"/>
            </a:solidFill>
          </a:ln>
        </p:spPr>
        <p:txBody>
          <a:bodyPr wrap="square">
            <a:spAutoFit/>
          </a:bodyPr>
          <a:lstStyle/>
          <a:p>
            <a:r>
              <a:rPr lang="en-US" sz="1400" dirty="0" err="1">
                <a:solidFill>
                  <a:srgbClr val="7F7F7F"/>
                </a:solidFill>
                <a:latin typeface="Courier"/>
                <a:cs typeface="Courier"/>
              </a:rPr>
              <a:t>tuk</a:t>
            </a:r>
            <a:r>
              <a:rPr lang="en-US" sz="1400" dirty="0">
                <a:solidFill>
                  <a:srgbClr val="7F7F7F"/>
                </a:solidFill>
                <a:latin typeface="Courier"/>
                <a:cs typeface="Courier"/>
              </a:rPr>
              <a:t> &lt;- </a:t>
            </a:r>
            <a:r>
              <a:rPr lang="en-US" sz="1400" dirty="0" err="1">
                <a:solidFill>
                  <a:srgbClr val="7F7F7F"/>
                </a:solidFill>
                <a:latin typeface="Courier"/>
                <a:cs typeface="Courier"/>
              </a:rPr>
              <a:t>glht</a:t>
            </a:r>
            <a:r>
              <a:rPr lang="en-US" sz="1400" dirty="0">
                <a:solidFill>
                  <a:srgbClr val="7F7F7F"/>
                </a:solidFill>
                <a:latin typeface="Courier"/>
                <a:cs typeface="Courier"/>
              </a:rPr>
              <a:t>(</a:t>
            </a:r>
            <a:r>
              <a:rPr lang="en-US" sz="1400" u="sng" dirty="0" err="1">
                <a:solidFill>
                  <a:srgbClr val="7F7F7F"/>
                </a:solidFill>
                <a:latin typeface="Courier"/>
                <a:cs typeface="Courier"/>
              </a:rPr>
              <a:t>aov_fit</a:t>
            </a:r>
            <a:r>
              <a:rPr lang="en-US" sz="1400" dirty="0">
                <a:solidFill>
                  <a:srgbClr val="7F7F7F"/>
                </a:solidFill>
                <a:latin typeface="Courier"/>
                <a:cs typeface="Courier"/>
              </a:rPr>
              <a:t>, </a:t>
            </a:r>
            <a:r>
              <a:rPr lang="en-US" sz="1400" dirty="0" err="1">
                <a:solidFill>
                  <a:srgbClr val="7F7F7F"/>
                </a:solidFill>
                <a:latin typeface="Courier"/>
                <a:cs typeface="Courier"/>
              </a:rPr>
              <a:t>linfct</a:t>
            </a:r>
            <a:r>
              <a:rPr lang="en-US" sz="1400" dirty="0">
                <a:solidFill>
                  <a:srgbClr val="7F7F7F"/>
                </a:solidFill>
                <a:latin typeface="Courier"/>
                <a:cs typeface="Courier"/>
              </a:rPr>
              <a:t>=</a:t>
            </a:r>
            <a:r>
              <a:rPr lang="en-US" sz="1400" dirty="0" err="1">
                <a:solidFill>
                  <a:srgbClr val="7F7F7F"/>
                </a:solidFill>
                <a:latin typeface="Courier"/>
                <a:cs typeface="Courier"/>
              </a:rPr>
              <a:t>mcp</a:t>
            </a:r>
            <a:r>
              <a:rPr lang="en-US" sz="1400" dirty="0">
                <a:solidFill>
                  <a:srgbClr val="7F7F7F"/>
                </a:solidFill>
                <a:latin typeface="Courier"/>
                <a:cs typeface="Courier"/>
              </a:rPr>
              <a:t>(games="</a:t>
            </a:r>
            <a:r>
              <a:rPr lang="en-US" sz="1400" dirty="0" err="1">
                <a:solidFill>
                  <a:srgbClr val="7F7F7F"/>
                </a:solidFill>
                <a:latin typeface="Courier"/>
                <a:cs typeface="Courier"/>
              </a:rPr>
              <a:t>Tukey</a:t>
            </a:r>
            <a:r>
              <a:rPr lang="en-US" sz="1400" dirty="0">
                <a:solidFill>
                  <a:srgbClr val="7F7F7F"/>
                </a:solidFill>
                <a:latin typeface="Courier"/>
                <a:cs typeface="Courier"/>
              </a:rPr>
              <a:t>"))</a:t>
            </a:r>
          </a:p>
          <a:p>
            <a:r>
              <a:rPr lang="en-US" sz="1400" dirty="0">
                <a:solidFill>
                  <a:srgbClr val="7F7F7F"/>
                </a:solidFill>
                <a:latin typeface="Courier"/>
                <a:cs typeface="Courier"/>
              </a:rPr>
              <a:t>plot(</a:t>
            </a:r>
            <a:r>
              <a:rPr lang="en-US" sz="1400" dirty="0" err="1">
                <a:solidFill>
                  <a:srgbClr val="7F7F7F"/>
                </a:solidFill>
                <a:latin typeface="Courier"/>
                <a:cs typeface="Courier"/>
              </a:rPr>
              <a:t>cld</a:t>
            </a:r>
            <a:r>
              <a:rPr lang="en-US" sz="1400" dirty="0">
                <a:solidFill>
                  <a:srgbClr val="7F7F7F"/>
                </a:solidFill>
                <a:latin typeface="Courier"/>
                <a:cs typeface="Courier"/>
              </a:rPr>
              <a:t>(</a:t>
            </a:r>
            <a:r>
              <a:rPr lang="en-US" sz="1400" dirty="0" err="1">
                <a:solidFill>
                  <a:srgbClr val="7F7F7F"/>
                </a:solidFill>
                <a:latin typeface="Courier"/>
                <a:cs typeface="Courier"/>
              </a:rPr>
              <a:t>tuk</a:t>
            </a:r>
            <a:r>
              <a:rPr lang="en-US" sz="1400" dirty="0">
                <a:solidFill>
                  <a:srgbClr val="7F7F7F"/>
                </a:solidFill>
                <a:latin typeface="Courier"/>
                <a:cs typeface="Courier"/>
              </a:rPr>
              <a:t>, level=.05),col="</a:t>
            </a:r>
            <a:r>
              <a:rPr lang="en-US" sz="1400" dirty="0" err="1">
                <a:solidFill>
                  <a:srgbClr val="7F7F7F"/>
                </a:solidFill>
                <a:latin typeface="Courier"/>
                <a:cs typeface="Courier"/>
              </a:rPr>
              <a:t>lightgrey</a:t>
            </a:r>
            <a:r>
              <a:rPr lang="en-US" sz="1400" dirty="0">
                <a:solidFill>
                  <a:srgbClr val="7F7F7F"/>
                </a:solidFill>
                <a:latin typeface="Courier"/>
                <a:cs typeface="Courier"/>
              </a:rPr>
              <a:t>")</a:t>
            </a:r>
          </a:p>
          <a:p>
            <a:r>
              <a:rPr lang="en-US" sz="1400" dirty="0" err="1">
                <a:solidFill>
                  <a:srgbClr val="7F7F7F"/>
                </a:solidFill>
                <a:latin typeface="Courier"/>
                <a:cs typeface="Courier"/>
              </a:rPr>
              <a:t>tfit</a:t>
            </a:r>
            <a:r>
              <a:rPr lang="en-US" sz="1400" dirty="0">
                <a:solidFill>
                  <a:srgbClr val="7F7F7F"/>
                </a:solidFill>
                <a:latin typeface="Courier"/>
                <a:cs typeface="Courier"/>
              </a:rPr>
              <a:t> &lt;- </a:t>
            </a:r>
            <a:r>
              <a:rPr lang="en-US" sz="1400" dirty="0" err="1">
                <a:solidFill>
                  <a:srgbClr val="7F7F7F"/>
                </a:solidFill>
                <a:latin typeface="Courier"/>
                <a:cs typeface="Courier"/>
              </a:rPr>
              <a:t>TukeyHSD</a:t>
            </a:r>
            <a:r>
              <a:rPr lang="en-US" sz="1400" dirty="0">
                <a:solidFill>
                  <a:srgbClr val="7F7F7F"/>
                </a:solidFill>
                <a:latin typeface="Courier"/>
                <a:cs typeface="Courier"/>
              </a:rPr>
              <a:t>(</a:t>
            </a:r>
            <a:r>
              <a:rPr lang="en-US" sz="1400" u="sng" dirty="0" err="1">
                <a:solidFill>
                  <a:srgbClr val="7F7F7F"/>
                </a:solidFill>
                <a:latin typeface="Courier"/>
                <a:cs typeface="Courier"/>
              </a:rPr>
              <a:t>aov_fit</a:t>
            </a:r>
            <a:r>
              <a:rPr lang="en-US" sz="1400" dirty="0">
                <a:solidFill>
                  <a:srgbClr val="7F7F7F"/>
                </a:solidFill>
                <a:latin typeface="Courier"/>
                <a:cs typeface="Courier"/>
              </a:rPr>
              <a:t>, </a:t>
            </a:r>
            <a:r>
              <a:rPr lang="en-US" sz="1400" dirty="0" err="1">
                <a:solidFill>
                  <a:srgbClr val="7F7F7F"/>
                </a:solidFill>
                <a:latin typeface="Courier"/>
                <a:cs typeface="Courier"/>
              </a:rPr>
              <a:t>conf.level</a:t>
            </a:r>
            <a:r>
              <a:rPr lang="en-US" sz="1400" dirty="0">
                <a:solidFill>
                  <a:srgbClr val="7F7F7F"/>
                </a:solidFill>
                <a:latin typeface="Courier"/>
                <a:cs typeface="Courier"/>
              </a:rPr>
              <a:t> = 0.95)</a:t>
            </a:r>
          </a:p>
          <a:p>
            <a:r>
              <a:rPr lang="en-US" sz="1400" dirty="0" err="1">
                <a:solidFill>
                  <a:srgbClr val="7F7F7F"/>
                </a:solidFill>
                <a:latin typeface="Courier"/>
                <a:cs typeface="Courier"/>
              </a:rPr>
              <a:t>tfit</a:t>
            </a:r>
            <a:endParaRPr lang="en-US" sz="1400" dirty="0">
              <a:solidFill>
                <a:srgbClr val="7F7F7F"/>
              </a:solidFill>
              <a:latin typeface="Courier"/>
              <a:cs typeface="Courier"/>
            </a:endParaRPr>
          </a:p>
        </p:txBody>
      </p:sp>
      <p:sp>
        <p:nvSpPr>
          <p:cNvPr id="9" name="Rectangle 8"/>
          <p:cNvSpPr/>
          <p:nvPr/>
        </p:nvSpPr>
        <p:spPr>
          <a:xfrm>
            <a:off x="3234552" y="3540176"/>
            <a:ext cx="543844" cy="1155665"/>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180</a:t>
            </a:fld>
            <a:endParaRPr lang="en-US"/>
          </a:p>
        </p:txBody>
      </p:sp>
      <p:pic>
        <p:nvPicPr>
          <p:cNvPr id="10" name="Picture 9"/>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219473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05" y="1053978"/>
            <a:ext cx="8229600" cy="3135828"/>
          </a:xfrm>
        </p:spPr>
        <p:txBody>
          <a:bodyPr>
            <a:normAutofit/>
          </a:bodyPr>
          <a:lstStyle/>
          <a:p>
            <a:r>
              <a:rPr lang="en-US" sz="1800" dirty="0" smtClean="0"/>
              <a:t>A and D are </a:t>
            </a:r>
            <a:r>
              <a:rPr lang="en-US" sz="1800" dirty="0"/>
              <a:t>better than </a:t>
            </a:r>
            <a:r>
              <a:rPr lang="en-US" sz="1800" dirty="0" smtClean="0"/>
              <a:t>B and C </a:t>
            </a:r>
          </a:p>
          <a:p>
            <a:r>
              <a:rPr lang="en-US" sz="1800" dirty="0" smtClean="0"/>
              <a:t>Fail </a:t>
            </a:r>
            <a:r>
              <a:rPr lang="en-US" sz="1800" dirty="0"/>
              <a:t>to reject the null hypothesis </a:t>
            </a:r>
            <a:r>
              <a:rPr lang="en-US" sz="1800" dirty="0" smtClean="0"/>
              <a:t>that:</a:t>
            </a:r>
          </a:p>
          <a:p>
            <a:pPr lvl="1"/>
            <a:r>
              <a:rPr lang="en-US" sz="1800" dirty="0" smtClean="0"/>
              <a:t>A </a:t>
            </a:r>
            <a:r>
              <a:rPr lang="en-US" sz="1800" dirty="0"/>
              <a:t>and D are </a:t>
            </a:r>
            <a:r>
              <a:rPr lang="en-US" sz="1800" dirty="0" smtClean="0"/>
              <a:t>different</a:t>
            </a:r>
          </a:p>
          <a:p>
            <a:pPr lvl="1"/>
            <a:r>
              <a:rPr lang="en-US" sz="1800" dirty="0" smtClean="0"/>
              <a:t>B </a:t>
            </a:r>
            <a:r>
              <a:rPr lang="en-US" sz="1800" dirty="0"/>
              <a:t>and C are </a:t>
            </a:r>
            <a:r>
              <a:rPr lang="en-US" sz="1800" dirty="0" smtClean="0"/>
              <a:t>different</a:t>
            </a:r>
          </a:p>
          <a:p>
            <a:r>
              <a:rPr lang="en-US" sz="1800" dirty="0" smtClean="0"/>
              <a:t>A </a:t>
            </a:r>
            <a:r>
              <a:rPr lang="en-US" sz="1800" dirty="0"/>
              <a:t>and D win, but which one would you recommend if </a:t>
            </a:r>
            <a:r>
              <a:rPr lang="en-US" sz="1800" dirty="0" smtClean="0"/>
              <a:t>you were asked?</a:t>
            </a:r>
            <a:endParaRPr lang="en-US" sz="1800" dirty="0"/>
          </a:p>
          <a:p>
            <a:pPr marL="0" indent="0">
              <a:buNone/>
            </a:pPr>
            <a:endParaRPr lang="en-US" sz="1800" dirty="0"/>
          </a:p>
        </p:txBody>
      </p:sp>
      <p:sp>
        <p:nvSpPr>
          <p:cNvPr id="5" name="Title 1"/>
          <p:cNvSpPr txBox="1">
            <a:spLocks/>
          </p:cNvSpPr>
          <p:nvPr/>
        </p:nvSpPr>
        <p:spPr>
          <a:xfrm>
            <a:off x="-8617"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a:t>
            </a:r>
            <a:r>
              <a:rPr lang="en-US" sz="2500" dirty="0" smtClean="0">
                <a:solidFill>
                  <a:schemeClr val="bg1"/>
                </a:solidFill>
              </a:rPr>
              <a:t>Post hoc test conclusion</a:t>
            </a:r>
            <a:endParaRPr lang="en-US" sz="2500" u="sng" dirty="0" smtClean="0">
              <a:solidFill>
                <a:schemeClr val="bg1"/>
              </a:solidFill>
            </a:endParaRPr>
          </a:p>
          <a:p>
            <a:pPr algn="l">
              <a:lnSpc>
                <a:spcPct val="80000"/>
              </a:lnSpc>
            </a:pPr>
            <a:r>
              <a:rPr lang="en-US" sz="3500" dirty="0">
                <a:solidFill>
                  <a:schemeClr val="bg1"/>
                </a:solidFill>
              </a:rPr>
              <a:t>Appendix</a:t>
            </a:r>
          </a:p>
        </p:txBody>
      </p:sp>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l="778"/>
          <a:stretch/>
        </p:blipFill>
        <p:spPr>
          <a:xfrm>
            <a:off x="4038342" y="2784954"/>
            <a:ext cx="2493946" cy="2020519"/>
          </a:xfrm>
          <a:prstGeom prst="rect">
            <a:avLst/>
          </a:prstGeom>
        </p:spPr>
      </p:pic>
      <p:pic>
        <p:nvPicPr>
          <p:cNvPr id="7" name="Picture 6"/>
          <p:cNvPicPr>
            <a:picLocks noChangeAspect="1"/>
          </p:cNvPicPr>
          <p:nvPr/>
        </p:nvPicPr>
        <p:blipFill>
          <a:blip r:embed="rId4"/>
          <a:stretch>
            <a:fillRect/>
          </a:stretch>
        </p:blipFill>
        <p:spPr>
          <a:xfrm>
            <a:off x="425705" y="2748410"/>
            <a:ext cx="3398376" cy="2020519"/>
          </a:xfrm>
          <a:prstGeom prst="rect">
            <a:avLst/>
          </a:prstGeom>
        </p:spPr>
      </p:pic>
      <p:sp>
        <p:nvSpPr>
          <p:cNvPr id="8" name="Rectangle 7"/>
          <p:cNvSpPr/>
          <p:nvPr/>
        </p:nvSpPr>
        <p:spPr>
          <a:xfrm>
            <a:off x="3237730" y="3637642"/>
            <a:ext cx="595488" cy="1140423"/>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181</a:t>
            </a:fld>
            <a:endParaRPr lang="en-US"/>
          </a:p>
        </p:txBody>
      </p:sp>
      <p:pic>
        <p:nvPicPr>
          <p:cNvPr id="9" name="Picture 8"/>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925046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75" y="1082226"/>
            <a:ext cx="8361267" cy="1723499"/>
          </a:xfrm>
        </p:spPr>
        <p:txBody>
          <a:bodyPr>
            <a:normAutofit/>
          </a:bodyPr>
          <a:lstStyle/>
          <a:p>
            <a:r>
              <a:rPr lang="en-US" sz="1800" dirty="0"/>
              <a:t>T</a:t>
            </a:r>
            <a:r>
              <a:rPr lang="en-US" sz="1800" dirty="0" smtClean="0"/>
              <a:t>est </a:t>
            </a:r>
            <a:r>
              <a:rPr lang="en-US" sz="1800" dirty="0"/>
              <a:t>the </a:t>
            </a:r>
            <a:r>
              <a:rPr lang="en-US" sz="1800" dirty="0" smtClean="0"/>
              <a:t>assumption of homoscedasticity </a:t>
            </a:r>
            <a:endParaRPr lang="en-US" sz="1800" dirty="0"/>
          </a:p>
          <a:p>
            <a:r>
              <a:rPr lang="en-US" sz="1800" dirty="0" smtClean="0"/>
              <a:t>H</a:t>
            </a:r>
            <a:r>
              <a:rPr lang="en-US" sz="1800" baseline="-25000" dirty="0" smtClean="0"/>
              <a:t>o</a:t>
            </a:r>
            <a:r>
              <a:rPr lang="en-US" sz="1800" dirty="0"/>
              <a:t>: the </a:t>
            </a:r>
            <a:r>
              <a:rPr lang="en-US" sz="1800" dirty="0" smtClean="0"/>
              <a:t>variance is the same</a:t>
            </a:r>
          </a:p>
          <a:p>
            <a:r>
              <a:rPr lang="en-US" sz="1800" dirty="0" smtClean="0"/>
              <a:t>H</a:t>
            </a:r>
            <a:r>
              <a:rPr lang="en-US" sz="1800" baseline="-25000" dirty="0" smtClean="0"/>
              <a:t>a</a:t>
            </a:r>
            <a:r>
              <a:rPr lang="en-US" sz="1800" dirty="0" smtClean="0"/>
              <a:t>: </a:t>
            </a:r>
            <a:r>
              <a:rPr lang="en-US" sz="1800" dirty="0"/>
              <a:t>the </a:t>
            </a:r>
            <a:r>
              <a:rPr lang="en-US" sz="1800" dirty="0" smtClean="0"/>
              <a:t>variance </a:t>
            </a:r>
            <a:r>
              <a:rPr lang="en-US" sz="1800" dirty="0"/>
              <a:t>is not the same across all </a:t>
            </a:r>
            <a:r>
              <a:rPr lang="en-US" sz="1800" dirty="0" smtClean="0"/>
              <a:t>versions</a:t>
            </a:r>
          </a:p>
          <a:p>
            <a:r>
              <a:rPr lang="en-US" sz="1800" dirty="0" smtClean="0"/>
              <a:t>If </a:t>
            </a:r>
            <a:r>
              <a:rPr lang="en-US" sz="1800" dirty="0"/>
              <a:t>p-value </a:t>
            </a:r>
            <a:r>
              <a:rPr lang="en-US" sz="1800" dirty="0" smtClean="0"/>
              <a:t>≤ </a:t>
            </a:r>
            <a:r>
              <a:rPr lang="en-US" sz="1800" dirty="0"/>
              <a:t>0.05 </a:t>
            </a:r>
            <a:r>
              <a:rPr lang="en-US" sz="1800" dirty="0" smtClean="0"/>
              <a:t>we reject H</a:t>
            </a:r>
            <a:r>
              <a:rPr lang="en-US" sz="1800" baseline="-25000" dirty="0" smtClean="0"/>
              <a:t>o</a:t>
            </a:r>
            <a:r>
              <a:rPr lang="en-US" sz="1800" dirty="0" smtClean="0"/>
              <a:t>, </a:t>
            </a:r>
            <a:r>
              <a:rPr lang="en-US" sz="1800" dirty="0"/>
              <a:t>e</a:t>
            </a:r>
            <a:r>
              <a:rPr lang="en-US" sz="1800" dirty="0" smtClean="0"/>
              <a:t>lse</a:t>
            </a:r>
            <a:r>
              <a:rPr lang="en-US" sz="1800" dirty="0"/>
              <a:t>,</a:t>
            </a:r>
            <a:r>
              <a:rPr lang="en-US" sz="1800" dirty="0" smtClean="0"/>
              <a:t> </a:t>
            </a:r>
            <a:r>
              <a:rPr lang="en-US" sz="1800" dirty="0"/>
              <a:t>no evidence suggests that the variance is </a:t>
            </a:r>
            <a:r>
              <a:rPr lang="en-US" sz="1800" dirty="0" smtClean="0"/>
              <a:t>different, which is what we are hoping for. Here, we are fine:</a:t>
            </a:r>
            <a:endParaRPr lang="en-US" sz="1800" dirty="0"/>
          </a:p>
          <a:p>
            <a:pPr marL="0" indent="0">
              <a:buNone/>
            </a:pPr>
            <a:endParaRPr lang="en-US" sz="1800" dirty="0" smtClean="0"/>
          </a:p>
        </p:txBody>
      </p:sp>
      <p:pic>
        <p:nvPicPr>
          <p:cNvPr id="5" name="Picture 4"/>
          <p:cNvPicPr>
            <a:picLocks noChangeAspect="1"/>
          </p:cNvPicPr>
          <p:nvPr/>
        </p:nvPicPr>
        <p:blipFill>
          <a:blip r:embed="rId2"/>
          <a:stretch>
            <a:fillRect/>
          </a:stretch>
        </p:blipFill>
        <p:spPr>
          <a:xfrm>
            <a:off x="481975" y="3100590"/>
            <a:ext cx="3447143" cy="1398220"/>
          </a:xfrm>
          <a:prstGeom prst="rect">
            <a:avLst/>
          </a:prstGeom>
        </p:spPr>
      </p:pic>
      <p:sp>
        <p:nvSpPr>
          <p:cNvPr id="6" name="Title 1"/>
          <p:cNvSpPr txBox="1">
            <a:spLocks/>
          </p:cNvSpPr>
          <p:nvPr/>
        </p:nvSpPr>
        <p:spPr>
          <a:xfrm>
            <a:off x="-8617"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a:t>
            </a:r>
            <a:r>
              <a:rPr lang="en-US" sz="2500" dirty="0">
                <a:solidFill>
                  <a:schemeClr val="bg1"/>
                </a:solidFill>
              </a:rPr>
              <a:t>with R – </a:t>
            </a:r>
            <a:r>
              <a:rPr lang="en-US" sz="2500" dirty="0" smtClean="0">
                <a:solidFill>
                  <a:schemeClr val="bg1"/>
                </a:solidFill>
              </a:rPr>
              <a:t>Tests assumption </a:t>
            </a:r>
            <a:r>
              <a:rPr lang="en-US" sz="2500" dirty="0">
                <a:solidFill>
                  <a:schemeClr val="bg1"/>
                </a:solidFill>
              </a:rPr>
              <a:t>of Homoscedasticity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7" name="Rectangle 6"/>
          <p:cNvSpPr/>
          <p:nvPr/>
        </p:nvSpPr>
        <p:spPr>
          <a:xfrm>
            <a:off x="470803" y="2805726"/>
            <a:ext cx="5149352" cy="307777"/>
          </a:xfrm>
          <a:prstGeom prst="rect">
            <a:avLst/>
          </a:prstGeom>
          <a:ln>
            <a:solidFill>
              <a:srgbClr val="7F7F7F"/>
            </a:solidFill>
          </a:ln>
        </p:spPr>
        <p:txBody>
          <a:bodyPr wrap="square">
            <a:spAutoFit/>
          </a:bodyPr>
          <a:lstStyle/>
          <a:p>
            <a:r>
              <a:rPr lang="en-US" sz="1400" dirty="0" err="1">
                <a:solidFill>
                  <a:srgbClr val="7F7F7F"/>
                </a:solidFill>
                <a:latin typeface="Courier"/>
                <a:cs typeface="Courier"/>
              </a:rPr>
              <a:t>bartlett.test</a:t>
            </a:r>
            <a:r>
              <a:rPr lang="en-US" sz="1400" dirty="0">
                <a:solidFill>
                  <a:srgbClr val="7F7F7F"/>
                </a:solidFill>
                <a:latin typeface="Courier"/>
                <a:cs typeface="Courier"/>
              </a:rPr>
              <a:t>(</a:t>
            </a:r>
            <a:r>
              <a:rPr lang="en-US" sz="1400" dirty="0" err="1">
                <a:solidFill>
                  <a:srgbClr val="7F7F7F"/>
                </a:solidFill>
                <a:latin typeface="Courier"/>
                <a:cs typeface="Courier"/>
              </a:rPr>
              <a:t>scores~games</a:t>
            </a:r>
            <a:r>
              <a:rPr lang="en-US" sz="1400" dirty="0">
                <a:solidFill>
                  <a:srgbClr val="7F7F7F"/>
                </a:solidFill>
                <a:latin typeface="Courier"/>
                <a:cs typeface="Courier"/>
              </a:rPr>
              <a:t>, data=</a:t>
            </a:r>
            <a:r>
              <a:rPr lang="en-US" sz="1400" dirty="0" err="1">
                <a:solidFill>
                  <a:srgbClr val="7F7F7F"/>
                </a:solidFill>
                <a:latin typeface="Courier"/>
                <a:cs typeface="Courier"/>
              </a:rPr>
              <a:t>mydata_melt</a:t>
            </a:r>
            <a:r>
              <a:rPr lang="en-US" sz="1400" dirty="0">
                <a:solidFill>
                  <a:srgbClr val="7F7F7F"/>
                </a:solidFill>
                <a:latin typeface="Courier"/>
                <a:cs typeface="Courier"/>
              </a:rPr>
              <a:t>)</a:t>
            </a:r>
          </a:p>
        </p:txBody>
      </p:sp>
      <p:sp>
        <p:nvSpPr>
          <p:cNvPr id="8" name="Rectangle 7"/>
          <p:cNvSpPr/>
          <p:nvPr/>
        </p:nvSpPr>
        <p:spPr>
          <a:xfrm>
            <a:off x="1169499" y="4150636"/>
            <a:ext cx="476293" cy="179997"/>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182</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2819504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97" y="1064497"/>
            <a:ext cx="9072785" cy="1146151"/>
          </a:xfrm>
        </p:spPr>
        <p:txBody>
          <a:bodyPr>
            <a:noAutofit/>
          </a:bodyPr>
          <a:lstStyle/>
          <a:p>
            <a:r>
              <a:rPr lang="en-US" sz="1800" dirty="0"/>
              <a:t>Test the assumption </a:t>
            </a:r>
            <a:r>
              <a:rPr lang="en-US" sz="1800" dirty="0" smtClean="0"/>
              <a:t>of </a:t>
            </a:r>
            <a:r>
              <a:rPr lang="en-US" sz="1800" dirty="0"/>
              <a:t>normality</a:t>
            </a:r>
          </a:p>
          <a:p>
            <a:r>
              <a:rPr lang="en-US" sz="1800" dirty="0"/>
              <a:t>T</a:t>
            </a:r>
            <a:r>
              <a:rPr lang="en-US" sz="1800" dirty="0" smtClean="0"/>
              <a:t>he </a:t>
            </a:r>
            <a:r>
              <a:rPr lang="en-US" sz="1800" dirty="0"/>
              <a:t>residual data must fall </a:t>
            </a:r>
            <a:r>
              <a:rPr lang="en-US" sz="1800" dirty="0" smtClean="0"/>
              <a:t>within </a:t>
            </a:r>
            <a:r>
              <a:rPr lang="en-US" sz="1800" dirty="0"/>
              <a:t>the envelop </a:t>
            </a:r>
            <a:r>
              <a:rPr lang="en-US" sz="1800" dirty="0" smtClean="0"/>
              <a:t>(dash lines) to </a:t>
            </a:r>
            <a:r>
              <a:rPr lang="en-US" sz="1800" dirty="0"/>
              <a:t>meet the assumption of </a:t>
            </a:r>
            <a:r>
              <a:rPr lang="en-US" sz="1800" dirty="0" smtClean="0"/>
              <a:t>normally.</a:t>
            </a:r>
            <a:r>
              <a:rPr lang="en-US" sz="1800" dirty="0"/>
              <a:t>  </a:t>
            </a:r>
            <a:r>
              <a:rPr lang="en-US" sz="1800" dirty="0" smtClean="0"/>
              <a:t>Here we see several points outside the envelope, which suggests that the a</a:t>
            </a:r>
            <a:r>
              <a:rPr lang="en-CA" sz="1800" dirty="0" err="1" smtClean="0"/>
              <a:t>ssumption</a:t>
            </a:r>
            <a:r>
              <a:rPr lang="en-CA" sz="1800" dirty="0" smtClean="0"/>
              <a:t> is not met</a:t>
            </a:r>
            <a:endParaRPr lang="en-US" sz="1800" dirty="0" smtClean="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3550" y="2685417"/>
            <a:ext cx="2835730" cy="2393297"/>
          </a:xfrm>
          <a:prstGeom prst="rect">
            <a:avLst/>
          </a:prstGeom>
        </p:spPr>
      </p:pic>
      <p:sp>
        <p:nvSpPr>
          <p:cNvPr id="6" name="Title 1"/>
          <p:cNvSpPr txBox="1">
            <a:spLocks/>
          </p:cNvSpPr>
          <p:nvPr/>
        </p:nvSpPr>
        <p:spPr>
          <a:xfrm>
            <a:off x="-8617"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ANOVA with </a:t>
            </a:r>
            <a:r>
              <a:rPr lang="en-US" sz="2500" dirty="0">
                <a:solidFill>
                  <a:schemeClr val="bg1"/>
                </a:solidFill>
              </a:rPr>
              <a:t>R – T</a:t>
            </a:r>
            <a:r>
              <a:rPr lang="en-US" sz="2500" dirty="0" smtClean="0">
                <a:solidFill>
                  <a:schemeClr val="bg1"/>
                </a:solidFill>
              </a:rPr>
              <a:t>ests assumption </a:t>
            </a:r>
            <a:r>
              <a:rPr lang="en-US" sz="2500" dirty="0">
                <a:solidFill>
                  <a:schemeClr val="bg1"/>
                </a:solidFill>
              </a:rPr>
              <a:t>of Homoscedasticity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7" name="Rectangle 6"/>
          <p:cNvSpPr/>
          <p:nvPr/>
        </p:nvSpPr>
        <p:spPr>
          <a:xfrm>
            <a:off x="494413" y="2320579"/>
            <a:ext cx="7035800" cy="307777"/>
          </a:xfrm>
          <a:prstGeom prst="rect">
            <a:avLst/>
          </a:prstGeom>
          <a:ln>
            <a:solidFill>
              <a:srgbClr val="7F7F7F"/>
            </a:solidFill>
          </a:ln>
        </p:spPr>
        <p:txBody>
          <a:bodyPr wrap="square">
            <a:spAutoFit/>
          </a:bodyPr>
          <a:lstStyle/>
          <a:p>
            <a:r>
              <a:rPr lang="en-US" sz="1400" dirty="0" err="1" smtClean="0">
                <a:solidFill>
                  <a:srgbClr val="7F7F7F"/>
                </a:solidFill>
                <a:latin typeface="Courier"/>
                <a:cs typeface="Courier"/>
              </a:rPr>
              <a:t>qqPlot</a:t>
            </a:r>
            <a:r>
              <a:rPr lang="en-US" sz="1400" dirty="0">
                <a:solidFill>
                  <a:srgbClr val="7F7F7F"/>
                </a:solidFill>
                <a:latin typeface="Courier"/>
                <a:cs typeface="Courier"/>
              </a:rPr>
              <a:t>(</a:t>
            </a:r>
            <a:r>
              <a:rPr lang="en-US" sz="1400" dirty="0" err="1" smtClean="0">
                <a:solidFill>
                  <a:srgbClr val="7F7F7F"/>
                </a:solidFill>
                <a:latin typeface="Courier"/>
                <a:cs typeface="Courier"/>
              </a:rPr>
              <a:t>lm_fit</a:t>
            </a:r>
            <a:r>
              <a:rPr lang="en-US" sz="1400" dirty="0" smtClean="0">
                <a:solidFill>
                  <a:srgbClr val="7F7F7F"/>
                </a:solidFill>
                <a:latin typeface="Courier"/>
                <a:cs typeface="Courier"/>
              </a:rPr>
              <a:t>, simulate</a:t>
            </a:r>
            <a:r>
              <a:rPr lang="en-US" sz="1400" dirty="0">
                <a:solidFill>
                  <a:srgbClr val="7F7F7F"/>
                </a:solidFill>
                <a:latin typeface="Courier"/>
                <a:cs typeface="Courier"/>
              </a:rPr>
              <a:t>=TRUE, main="Q-Q Plot", labels=FALSE)</a:t>
            </a:r>
          </a:p>
        </p:txBody>
      </p:sp>
      <p:sp>
        <p:nvSpPr>
          <p:cNvPr id="5" name="Slide Number Placeholder 4"/>
          <p:cNvSpPr>
            <a:spLocks noGrp="1"/>
          </p:cNvSpPr>
          <p:nvPr>
            <p:ph type="sldNum" sz="quarter" idx="12"/>
          </p:nvPr>
        </p:nvSpPr>
        <p:spPr/>
        <p:txBody>
          <a:bodyPr/>
          <a:lstStyle/>
          <a:p>
            <a:fld id="{DCB82ED2-ACBB-2046-9075-6288EA005F68}" type="slidenum">
              <a:rPr lang="en-US" smtClean="0"/>
              <a:t>183</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0731094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t="4110" b="5697"/>
          <a:stretch/>
        </p:blipFill>
        <p:spPr>
          <a:xfrm>
            <a:off x="202215" y="2368403"/>
            <a:ext cx="3028575" cy="1242479"/>
          </a:xfrm>
          <a:prstGeom prst="rect">
            <a:avLst/>
          </a:prstGeom>
        </p:spPr>
      </p:pic>
      <p:sp>
        <p:nvSpPr>
          <p:cNvPr id="3" name="Content Placeholder 2"/>
          <p:cNvSpPr>
            <a:spLocks noGrp="1"/>
          </p:cNvSpPr>
          <p:nvPr>
            <p:ph idx="1"/>
          </p:nvPr>
        </p:nvSpPr>
        <p:spPr>
          <a:xfrm>
            <a:off x="69475" y="1064405"/>
            <a:ext cx="8993712" cy="899809"/>
          </a:xfrm>
        </p:spPr>
        <p:txBody>
          <a:bodyPr/>
          <a:lstStyle/>
          <a:p>
            <a:r>
              <a:rPr lang="en-US" sz="1800" dirty="0"/>
              <a:t>H</a:t>
            </a:r>
            <a:r>
              <a:rPr lang="en-US" sz="1800" dirty="0" smtClean="0"/>
              <a:t>ow many participants would we need for a significant difference between A and D?</a:t>
            </a:r>
            <a:endParaRPr lang="en-US" sz="1800" dirty="0"/>
          </a:p>
        </p:txBody>
      </p:sp>
      <p:sp>
        <p:nvSpPr>
          <p:cNvPr id="5"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Statistical </a:t>
            </a:r>
            <a:r>
              <a:rPr lang="en-US" sz="2500" dirty="0">
                <a:solidFill>
                  <a:schemeClr val="bg1"/>
                </a:solidFill>
              </a:rPr>
              <a:t>power with </a:t>
            </a:r>
            <a:r>
              <a:rPr lang="en-US" sz="2500" dirty="0" smtClean="0">
                <a:solidFill>
                  <a:schemeClr val="bg1"/>
                </a:solidFill>
              </a:rPr>
              <a:t>R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2" name="Rectangle 1"/>
          <p:cNvSpPr/>
          <p:nvPr/>
        </p:nvSpPr>
        <p:spPr>
          <a:xfrm>
            <a:off x="521667" y="1457050"/>
            <a:ext cx="8404463" cy="830997"/>
          </a:xfrm>
          <a:prstGeom prst="rect">
            <a:avLst/>
          </a:prstGeom>
          <a:ln>
            <a:solidFill>
              <a:srgbClr val="7F7F7F"/>
            </a:solidFill>
          </a:ln>
        </p:spPr>
        <p:txBody>
          <a:bodyPr wrap="square">
            <a:spAutoFit/>
          </a:bodyPr>
          <a:lstStyle/>
          <a:p>
            <a:r>
              <a:rPr lang="en-US" sz="1200" dirty="0" err="1">
                <a:solidFill>
                  <a:schemeClr val="bg1">
                    <a:lumMod val="50000"/>
                  </a:schemeClr>
                </a:solidFill>
                <a:latin typeface="Courier"/>
                <a:cs typeface="Courier"/>
              </a:rPr>
              <a:t>colmeans</a:t>
            </a:r>
            <a:r>
              <a:rPr lang="en-US" sz="1200" dirty="0">
                <a:solidFill>
                  <a:schemeClr val="bg1">
                    <a:lumMod val="50000"/>
                  </a:schemeClr>
                </a:solidFill>
                <a:latin typeface="Courier"/>
                <a:cs typeface="Courier"/>
              </a:rPr>
              <a:t> &lt;- apply(</a:t>
            </a:r>
            <a:r>
              <a:rPr lang="en-US" sz="1200" dirty="0" err="1">
                <a:solidFill>
                  <a:schemeClr val="bg1">
                    <a:lumMod val="50000"/>
                  </a:schemeClr>
                </a:solidFill>
                <a:latin typeface="Courier"/>
                <a:cs typeface="Courier"/>
              </a:rPr>
              <a:t>mydata</a:t>
            </a:r>
            <a:r>
              <a:rPr lang="en-US" sz="1200" dirty="0">
                <a:solidFill>
                  <a:schemeClr val="bg1">
                    <a:lumMod val="50000"/>
                  </a:schemeClr>
                </a:solidFill>
                <a:latin typeface="Courier"/>
                <a:cs typeface="Courier"/>
              </a:rPr>
              <a:t>, 2, mean</a:t>
            </a:r>
            <a:r>
              <a:rPr lang="en-US" sz="1200" dirty="0" smtClean="0">
                <a:solidFill>
                  <a:schemeClr val="bg1">
                    <a:lumMod val="50000"/>
                  </a:schemeClr>
                </a:solidFill>
                <a:latin typeface="Courier"/>
                <a:cs typeface="Courier"/>
              </a:rPr>
              <a:t>)     # A has index 1, B index 2,</a:t>
            </a:r>
            <a:r>
              <a:rPr lang="is-IS" sz="1200" dirty="0" smtClean="0">
                <a:solidFill>
                  <a:schemeClr val="bg1">
                    <a:lumMod val="50000"/>
                  </a:schemeClr>
                </a:solidFill>
                <a:latin typeface="Courier"/>
                <a:cs typeface="Courier"/>
              </a:rPr>
              <a:t>…</a:t>
            </a:r>
            <a:endParaRPr lang="en-US" sz="1200" dirty="0">
              <a:solidFill>
                <a:schemeClr val="bg1">
                  <a:lumMod val="50000"/>
                </a:schemeClr>
              </a:solidFill>
              <a:latin typeface="Courier"/>
              <a:cs typeface="Courier"/>
            </a:endParaRPr>
          </a:p>
          <a:p>
            <a:r>
              <a:rPr lang="en-US" sz="1200" dirty="0" err="1">
                <a:solidFill>
                  <a:schemeClr val="bg1">
                    <a:lumMod val="50000"/>
                  </a:schemeClr>
                </a:solidFill>
                <a:latin typeface="Courier"/>
                <a:cs typeface="Courier"/>
              </a:rPr>
              <a:t>colStdev</a:t>
            </a:r>
            <a:r>
              <a:rPr lang="en-US" sz="1200" dirty="0">
                <a:solidFill>
                  <a:schemeClr val="bg1">
                    <a:lumMod val="50000"/>
                  </a:schemeClr>
                </a:solidFill>
                <a:latin typeface="Courier"/>
                <a:cs typeface="Courier"/>
              </a:rPr>
              <a:t> &lt;- apply(</a:t>
            </a:r>
            <a:r>
              <a:rPr lang="en-US" sz="1200" dirty="0" err="1">
                <a:solidFill>
                  <a:schemeClr val="bg1">
                    <a:lumMod val="50000"/>
                  </a:schemeClr>
                </a:solidFill>
                <a:latin typeface="Courier"/>
                <a:cs typeface="Courier"/>
              </a:rPr>
              <a:t>mydata</a:t>
            </a:r>
            <a:r>
              <a:rPr lang="en-US" sz="1200" dirty="0">
                <a:solidFill>
                  <a:schemeClr val="bg1">
                    <a:lumMod val="50000"/>
                  </a:schemeClr>
                </a:solidFill>
                <a:latin typeface="Courier"/>
                <a:cs typeface="Courier"/>
              </a:rPr>
              <a:t>, 2, </a:t>
            </a:r>
            <a:r>
              <a:rPr lang="en-US" sz="1200" dirty="0" err="1">
                <a:solidFill>
                  <a:schemeClr val="bg1">
                    <a:lumMod val="50000"/>
                  </a:schemeClr>
                </a:solidFill>
                <a:latin typeface="Courier"/>
                <a:cs typeface="Courier"/>
              </a:rPr>
              <a:t>sd</a:t>
            </a:r>
            <a:r>
              <a:rPr lang="en-US" sz="1200" dirty="0">
                <a:solidFill>
                  <a:schemeClr val="bg1">
                    <a:lumMod val="50000"/>
                  </a:schemeClr>
                </a:solidFill>
                <a:latin typeface="Courier"/>
                <a:cs typeface="Courier"/>
              </a:rPr>
              <a:t>)</a:t>
            </a:r>
          </a:p>
          <a:p>
            <a:r>
              <a:rPr lang="en-US" sz="1200" dirty="0" err="1">
                <a:solidFill>
                  <a:schemeClr val="bg1">
                    <a:lumMod val="50000"/>
                  </a:schemeClr>
                </a:solidFill>
                <a:latin typeface="Courier"/>
                <a:cs typeface="Courier"/>
              </a:rPr>
              <a:t>pwr.t.test</a:t>
            </a:r>
            <a:r>
              <a:rPr lang="en-US" sz="1200" dirty="0">
                <a:solidFill>
                  <a:schemeClr val="bg1">
                    <a:lumMod val="50000"/>
                  </a:schemeClr>
                </a:solidFill>
                <a:latin typeface="Courier"/>
                <a:cs typeface="Courier"/>
              </a:rPr>
              <a:t>(d=(</a:t>
            </a:r>
            <a:r>
              <a:rPr lang="en-US" sz="1200" dirty="0" err="1">
                <a:solidFill>
                  <a:schemeClr val="bg1">
                    <a:lumMod val="50000"/>
                  </a:schemeClr>
                </a:solidFill>
                <a:latin typeface="Courier"/>
                <a:cs typeface="Courier"/>
              </a:rPr>
              <a:t>colmeans</a:t>
            </a:r>
            <a:r>
              <a:rPr lang="en-US" sz="1200" dirty="0">
                <a:solidFill>
                  <a:schemeClr val="bg1">
                    <a:lumMod val="50000"/>
                  </a:schemeClr>
                </a:solidFill>
                <a:latin typeface="Courier"/>
                <a:cs typeface="Courier"/>
              </a:rPr>
              <a:t>[1</a:t>
            </a:r>
            <a:r>
              <a:rPr lang="en-US" sz="1200" dirty="0" smtClean="0">
                <a:solidFill>
                  <a:schemeClr val="bg1">
                    <a:lumMod val="50000"/>
                  </a:schemeClr>
                </a:solidFill>
                <a:latin typeface="Courier"/>
                <a:cs typeface="Courier"/>
              </a:rPr>
              <a:t>] - </a:t>
            </a:r>
            <a:r>
              <a:rPr lang="en-US" sz="1200" dirty="0" err="1" smtClean="0">
                <a:solidFill>
                  <a:schemeClr val="bg1">
                    <a:lumMod val="50000"/>
                  </a:schemeClr>
                </a:solidFill>
                <a:latin typeface="Courier"/>
                <a:cs typeface="Courier"/>
              </a:rPr>
              <a:t>colmeans</a:t>
            </a:r>
            <a:r>
              <a:rPr lang="en-US" sz="1200" dirty="0">
                <a:solidFill>
                  <a:schemeClr val="bg1">
                    <a:lumMod val="50000"/>
                  </a:schemeClr>
                </a:solidFill>
                <a:latin typeface="Courier"/>
                <a:cs typeface="Courier"/>
              </a:rPr>
              <a:t>[4])/(</a:t>
            </a:r>
            <a:r>
              <a:rPr lang="en-US" sz="1200" dirty="0" err="1">
                <a:solidFill>
                  <a:schemeClr val="bg1">
                    <a:lumMod val="50000"/>
                  </a:schemeClr>
                </a:solidFill>
                <a:latin typeface="Courier"/>
                <a:cs typeface="Courier"/>
              </a:rPr>
              <a:t>colStdev</a:t>
            </a:r>
            <a:r>
              <a:rPr lang="en-US" sz="1200" dirty="0">
                <a:solidFill>
                  <a:schemeClr val="bg1">
                    <a:lumMod val="50000"/>
                  </a:schemeClr>
                </a:solidFill>
                <a:latin typeface="Courier"/>
                <a:cs typeface="Courier"/>
              </a:rPr>
              <a:t>[1]^2 + </a:t>
            </a:r>
            <a:r>
              <a:rPr lang="en-US" sz="1200" dirty="0" err="1">
                <a:solidFill>
                  <a:schemeClr val="bg1">
                    <a:lumMod val="50000"/>
                  </a:schemeClr>
                </a:solidFill>
                <a:latin typeface="Courier"/>
                <a:cs typeface="Courier"/>
              </a:rPr>
              <a:t>colStdev</a:t>
            </a:r>
            <a:r>
              <a:rPr lang="en-US" sz="1200" dirty="0">
                <a:solidFill>
                  <a:schemeClr val="bg1">
                    <a:lumMod val="50000"/>
                  </a:schemeClr>
                </a:solidFill>
                <a:latin typeface="Courier"/>
                <a:cs typeface="Courier"/>
              </a:rPr>
              <a:t>[4]^2)</a:t>
            </a:r>
            <a:r>
              <a:rPr lang="en-US" sz="1200" dirty="0" smtClean="0">
                <a:solidFill>
                  <a:schemeClr val="bg1">
                    <a:lumMod val="50000"/>
                  </a:schemeClr>
                </a:solidFill>
                <a:latin typeface="Courier"/>
                <a:cs typeface="Courier"/>
              </a:rPr>
              <a:t>,</a:t>
            </a:r>
          </a:p>
          <a:p>
            <a:r>
              <a:rPr lang="en-US" sz="1200" dirty="0">
                <a:solidFill>
                  <a:schemeClr val="bg1">
                    <a:lumMod val="50000"/>
                  </a:schemeClr>
                </a:solidFill>
                <a:latin typeface="Courier"/>
                <a:cs typeface="Courier"/>
              </a:rPr>
              <a:t> </a:t>
            </a:r>
            <a:r>
              <a:rPr lang="en-US" sz="1200" dirty="0" smtClean="0">
                <a:solidFill>
                  <a:schemeClr val="bg1">
                    <a:lumMod val="50000"/>
                  </a:schemeClr>
                </a:solidFill>
                <a:latin typeface="Courier"/>
                <a:cs typeface="Courier"/>
              </a:rPr>
              <a:t>          power</a:t>
            </a:r>
            <a:r>
              <a:rPr lang="en-US" sz="1200" dirty="0">
                <a:solidFill>
                  <a:schemeClr val="bg1">
                    <a:lumMod val="50000"/>
                  </a:schemeClr>
                </a:solidFill>
                <a:latin typeface="Courier"/>
                <a:cs typeface="Courier"/>
              </a:rPr>
              <a:t>=.8</a:t>
            </a:r>
            <a:r>
              <a:rPr lang="en-US" sz="1200" dirty="0" smtClean="0">
                <a:solidFill>
                  <a:schemeClr val="bg1">
                    <a:lumMod val="50000"/>
                  </a:schemeClr>
                </a:solidFill>
                <a:latin typeface="Courier"/>
                <a:cs typeface="Courier"/>
              </a:rPr>
              <a:t>, </a:t>
            </a:r>
            <a:r>
              <a:rPr lang="en-US" sz="1200" dirty="0" err="1" smtClean="0">
                <a:solidFill>
                  <a:schemeClr val="bg1">
                    <a:lumMod val="50000"/>
                  </a:schemeClr>
                </a:solidFill>
                <a:latin typeface="Courier"/>
                <a:cs typeface="Courier"/>
              </a:rPr>
              <a:t>sig.level</a:t>
            </a:r>
            <a:r>
              <a:rPr lang="en-US" sz="1200" dirty="0">
                <a:solidFill>
                  <a:schemeClr val="bg1">
                    <a:lumMod val="50000"/>
                  </a:schemeClr>
                </a:solidFill>
                <a:latin typeface="Courier"/>
                <a:cs typeface="Courier"/>
              </a:rPr>
              <a:t>=.05</a:t>
            </a:r>
            <a:r>
              <a:rPr lang="en-US" sz="1200" dirty="0" smtClean="0">
                <a:solidFill>
                  <a:schemeClr val="bg1">
                    <a:lumMod val="50000"/>
                  </a:schemeClr>
                </a:solidFill>
                <a:latin typeface="Courier"/>
                <a:cs typeface="Courier"/>
              </a:rPr>
              <a:t>, type=”paired", alternative</a:t>
            </a:r>
            <a:r>
              <a:rPr lang="en-US" sz="1200" dirty="0">
                <a:solidFill>
                  <a:schemeClr val="bg1">
                    <a:lumMod val="50000"/>
                  </a:schemeClr>
                </a:solidFill>
                <a:latin typeface="Courier"/>
                <a:cs typeface="Courier"/>
              </a:rPr>
              <a:t>="</a:t>
            </a:r>
            <a:r>
              <a:rPr lang="en-US" sz="1200" dirty="0" err="1">
                <a:solidFill>
                  <a:schemeClr val="bg1">
                    <a:lumMod val="50000"/>
                  </a:schemeClr>
                </a:solidFill>
                <a:latin typeface="Courier"/>
                <a:cs typeface="Courier"/>
              </a:rPr>
              <a:t>two.sided</a:t>
            </a:r>
            <a:r>
              <a:rPr lang="en-US" sz="1200" dirty="0">
                <a:solidFill>
                  <a:schemeClr val="bg1">
                    <a:lumMod val="50000"/>
                  </a:schemeClr>
                </a:solidFill>
                <a:latin typeface="Courier"/>
                <a:cs typeface="Courier"/>
              </a:rPr>
              <a:t>")</a:t>
            </a:r>
            <a:endParaRPr lang="en-US" sz="1200" dirty="0" smtClean="0">
              <a:solidFill>
                <a:schemeClr val="bg1">
                  <a:lumMod val="50000"/>
                </a:schemeClr>
              </a:solidFill>
              <a:latin typeface="Courier"/>
              <a:cs typeface="Courier"/>
            </a:endParaRPr>
          </a:p>
        </p:txBody>
      </p:sp>
      <p:sp>
        <p:nvSpPr>
          <p:cNvPr id="6" name="Rectangle 5"/>
          <p:cNvSpPr/>
          <p:nvPr/>
        </p:nvSpPr>
        <p:spPr>
          <a:xfrm>
            <a:off x="76256" y="3613420"/>
            <a:ext cx="8829874" cy="923330"/>
          </a:xfrm>
          <a:prstGeom prst="rect">
            <a:avLst/>
          </a:prstGeom>
        </p:spPr>
        <p:txBody>
          <a:bodyPr wrap="square">
            <a:spAutoFit/>
          </a:bodyPr>
          <a:lstStyle/>
          <a:p>
            <a:pPr marL="285750" indent="-285750">
              <a:buFont typeface="Arial"/>
              <a:buChar char="•"/>
            </a:pPr>
            <a:r>
              <a:rPr lang="en-US" dirty="0" smtClean="0"/>
              <a:t>A sanity check: how </a:t>
            </a:r>
            <a:r>
              <a:rPr lang="en-US" dirty="0"/>
              <a:t>many </a:t>
            </a:r>
            <a:r>
              <a:rPr lang="en-US" dirty="0" smtClean="0"/>
              <a:t>participants </a:t>
            </a:r>
            <a:r>
              <a:rPr lang="en-US" dirty="0"/>
              <a:t>would we need in order to get a significant difference between A and </a:t>
            </a:r>
            <a:r>
              <a:rPr lang="en-US" dirty="0" smtClean="0"/>
              <a:t>B?</a:t>
            </a:r>
          </a:p>
          <a:p>
            <a:pPr marL="742950" lvl="1" indent="-285750">
              <a:buFont typeface="Arial"/>
              <a:buChar char="•"/>
            </a:pPr>
            <a:r>
              <a:rPr lang="en-US" dirty="0" smtClean="0">
                <a:solidFill>
                  <a:schemeClr val="bg1">
                    <a:lumMod val="50000"/>
                  </a:schemeClr>
                </a:solidFill>
              </a:rPr>
              <a:t>n =  9 participants</a:t>
            </a:r>
            <a:endParaRPr lang="en-US" dirty="0">
              <a:solidFill>
                <a:schemeClr val="bg1">
                  <a:lumMod val="50000"/>
                </a:schemeClr>
              </a:solidFill>
            </a:endParaRPr>
          </a:p>
        </p:txBody>
      </p:sp>
      <p:sp>
        <p:nvSpPr>
          <p:cNvPr id="9" name="Rectangle 8"/>
          <p:cNvSpPr/>
          <p:nvPr/>
        </p:nvSpPr>
        <p:spPr>
          <a:xfrm>
            <a:off x="1570427" y="2726535"/>
            <a:ext cx="695585" cy="180885"/>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DCB82ED2-ACBB-2046-9075-6288EA005F68}" type="slidenum">
              <a:rPr lang="en-US" smtClean="0"/>
              <a:t>184</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1351925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159" y="1430392"/>
            <a:ext cx="7665724" cy="361969"/>
          </a:xfrm>
          <a:ln>
            <a:solidFill>
              <a:srgbClr val="7F7F7F"/>
            </a:solidFill>
          </a:ln>
        </p:spPr>
        <p:txBody>
          <a:bodyPr>
            <a:normAutofit/>
          </a:bodyPr>
          <a:lstStyle/>
          <a:p>
            <a:pPr marL="0" indent="0">
              <a:buNone/>
            </a:pPr>
            <a:r>
              <a:rPr lang="en-US" sz="1400" dirty="0" err="1" smtClean="0">
                <a:solidFill>
                  <a:srgbClr val="7F7F7F"/>
                </a:solidFill>
                <a:latin typeface="Courier"/>
                <a:cs typeface="Courier"/>
              </a:rPr>
              <a:t>t.test</a:t>
            </a:r>
            <a:r>
              <a:rPr lang="en-US" sz="1400" dirty="0">
                <a:solidFill>
                  <a:srgbClr val="7F7F7F"/>
                </a:solidFill>
                <a:latin typeface="Courier"/>
                <a:cs typeface="Courier"/>
              </a:rPr>
              <a:t>(</a:t>
            </a:r>
            <a:r>
              <a:rPr lang="en-US" sz="1400" dirty="0" err="1">
                <a:solidFill>
                  <a:srgbClr val="7F7F7F"/>
                </a:solidFill>
                <a:latin typeface="Courier"/>
                <a:cs typeface="Courier"/>
              </a:rPr>
              <a:t>mydata$version_B,mydata$version_C</a:t>
            </a:r>
            <a:r>
              <a:rPr lang="en-US" sz="1400" dirty="0">
                <a:solidFill>
                  <a:srgbClr val="7F7F7F"/>
                </a:solidFill>
                <a:latin typeface="Courier"/>
                <a:cs typeface="Courier"/>
              </a:rPr>
              <a:t>, </a:t>
            </a:r>
            <a:r>
              <a:rPr lang="en-US" sz="1400" dirty="0" err="1">
                <a:solidFill>
                  <a:srgbClr val="7F7F7F"/>
                </a:solidFill>
                <a:latin typeface="Courier"/>
                <a:cs typeface="Courier"/>
              </a:rPr>
              <a:t>var.equal</a:t>
            </a:r>
            <a:r>
              <a:rPr lang="en-US" sz="1400" dirty="0">
                <a:solidFill>
                  <a:srgbClr val="7F7F7F"/>
                </a:solidFill>
                <a:latin typeface="Courier"/>
                <a:cs typeface="Courier"/>
              </a:rPr>
              <a:t>=TRUE, paired=TRUE)</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4611" y="1920265"/>
            <a:ext cx="4432105" cy="1784106"/>
          </a:xfrm>
          <a:prstGeom prst="rect">
            <a:avLst/>
          </a:prstGeom>
        </p:spPr>
      </p:pic>
      <p:sp>
        <p:nvSpPr>
          <p:cNvPr id="7"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8" name="TextBox 7"/>
          <p:cNvSpPr txBox="1"/>
          <p:nvPr/>
        </p:nvSpPr>
        <p:spPr>
          <a:xfrm>
            <a:off x="84530" y="1054534"/>
            <a:ext cx="6853158" cy="369332"/>
          </a:xfrm>
          <a:prstGeom prst="rect">
            <a:avLst/>
          </a:prstGeom>
          <a:noFill/>
        </p:spPr>
        <p:txBody>
          <a:bodyPr wrap="none" rtlCol="0">
            <a:spAutoFit/>
          </a:bodyPr>
          <a:lstStyle/>
          <a:p>
            <a:pPr marL="285750" indent="-285750">
              <a:buFont typeface="Arial"/>
              <a:buChar char="•"/>
            </a:pPr>
            <a:r>
              <a:rPr lang="en-US" dirty="0" smtClean="0"/>
              <a:t>Once we have imported our data into R,  t-tests are easy to perform</a:t>
            </a:r>
            <a:endParaRPr lang="en-US" dirty="0"/>
          </a:p>
        </p:txBody>
      </p:sp>
      <p:sp>
        <p:nvSpPr>
          <p:cNvPr id="10" name="Rectangle 9"/>
          <p:cNvSpPr/>
          <p:nvPr/>
        </p:nvSpPr>
        <p:spPr>
          <a:xfrm>
            <a:off x="1348547" y="3476942"/>
            <a:ext cx="695585" cy="180885"/>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185</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893306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2720" t="12533" r="1" b="12743"/>
          <a:stretch/>
        </p:blipFill>
        <p:spPr>
          <a:xfrm>
            <a:off x="387710" y="2906938"/>
            <a:ext cx="2612767" cy="612104"/>
          </a:xfrm>
          <a:prstGeom prst="rect">
            <a:avLst/>
          </a:prstGeom>
        </p:spPr>
      </p:pic>
      <p:pic>
        <p:nvPicPr>
          <p:cNvPr id="12" name="Picture 11"/>
          <p:cNvPicPr>
            <a:picLocks noChangeAspect="1"/>
          </p:cNvPicPr>
          <p:nvPr/>
        </p:nvPicPr>
        <p:blipFill>
          <a:blip r:embed="rId3"/>
          <a:stretch>
            <a:fillRect/>
          </a:stretch>
        </p:blipFill>
        <p:spPr>
          <a:xfrm>
            <a:off x="353007" y="3661596"/>
            <a:ext cx="2647470" cy="742950"/>
          </a:xfrm>
          <a:prstGeom prst="rect">
            <a:avLst/>
          </a:prstGeom>
        </p:spPr>
      </p:pic>
      <p:sp>
        <p:nvSpPr>
          <p:cNvPr id="3" name="Content Placeholder 2"/>
          <p:cNvSpPr>
            <a:spLocks noGrp="1"/>
          </p:cNvSpPr>
          <p:nvPr>
            <p:ph idx="1"/>
          </p:nvPr>
        </p:nvSpPr>
        <p:spPr>
          <a:xfrm>
            <a:off x="82630" y="1058806"/>
            <a:ext cx="8229600" cy="1363930"/>
          </a:xfrm>
        </p:spPr>
        <p:txBody>
          <a:bodyPr>
            <a:noAutofit/>
          </a:bodyPr>
          <a:lstStyle/>
          <a:p>
            <a:r>
              <a:rPr lang="en-US" sz="1800" dirty="0" smtClean="0">
                <a:cs typeface="Courier"/>
              </a:rPr>
              <a:t>We begin with the </a:t>
            </a:r>
            <a:r>
              <a:rPr lang="en-US" sz="1800" dirty="0" err="1" smtClean="0">
                <a:cs typeface="Courier"/>
              </a:rPr>
              <a:t>shapiro</a:t>
            </a:r>
            <a:r>
              <a:rPr lang="en-US" sz="1800" dirty="0" smtClean="0">
                <a:cs typeface="Courier"/>
              </a:rPr>
              <a:t> test:</a:t>
            </a:r>
          </a:p>
          <a:p>
            <a:r>
              <a:rPr lang="en-US" sz="1800" dirty="0" smtClean="0">
                <a:cs typeface="Courier"/>
              </a:rPr>
              <a:t>H</a:t>
            </a:r>
            <a:r>
              <a:rPr lang="en-US" sz="1800" baseline="-25000" dirty="0" smtClean="0">
                <a:cs typeface="Courier"/>
              </a:rPr>
              <a:t>o</a:t>
            </a:r>
            <a:r>
              <a:rPr lang="en-US" sz="1800" dirty="0">
                <a:cs typeface="Courier"/>
              </a:rPr>
              <a:t>: the data is </a:t>
            </a:r>
            <a:r>
              <a:rPr lang="en-US" sz="1800" dirty="0" smtClean="0">
                <a:cs typeface="Courier"/>
              </a:rPr>
              <a:t>normal</a:t>
            </a:r>
          </a:p>
          <a:p>
            <a:r>
              <a:rPr lang="en-US" sz="1800" dirty="0" smtClean="0">
                <a:cs typeface="Courier"/>
              </a:rPr>
              <a:t>H</a:t>
            </a:r>
            <a:r>
              <a:rPr lang="en-US" sz="1800" baseline="-25000" dirty="0" smtClean="0">
                <a:cs typeface="Courier"/>
              </a:rPr>
              <a:t>a</a:t>
            </a:r>
            <a:r>
              <a:rPr lang="en-US" sz="1800" dirty="0" smtClean="0">
                <a:cs typeface="Courier"/>
              </a:rPr>
              <a:t>: </a:t>
            </a:r>
            <a:r>
              <a:rPr lang="en-US" sz="1800" dirty="0"/>
              <a:t>no evidence suggests that the data is not </a:t>
            </a:r>
            <a:r>
              <a:rPr lang="en-US" sz="1800" dirty="0" smtClean="0"/>
              <a:t>normal</a:t>
            </a:r>
          </a:p>
          <a:p>
            <a:r>
              <a:rPr lang="en-US" sz="1800" dirty="0" smtClean="0">
                <a:cs typeface="Courier"/>
              </a:rPr>
              <a:t>If </a:t>
            </a:r>
            <a:r>
              <a:rPr lang="en-US" sz="1800" dirty="0">
                <a:cs typeface="Courier"/>
              </a:rPr>
              <a:t>p-value </a:t>
            </a:r>
            <a:r>
              <a:rPr lang="en-US" sz="1800" dirty="0" smtClean="0">
                <a:cs typeface="Courier"/>
              </a:rPr>
              <a:t>≤ </a:t>
            </a:r>
            <a:r>
              <a:rPr lang="en-US" sz="1800" dirty="0">
                <a:cs typeface="Courier"/>
              </a:rPr>
              <a:t>0.05, then </a:t>
            </a:r>
            <a:r>
              <a:rPr lang="en-US" sz="1800" dirty="0" smtClean="0">
                <a:cs typeface="Courier"/>
              </a:rPr>
              <a:t>we reject H</a:t>
            </a:r>
            <a:r>
              <a:rPr lang="en-US" sz="1800" baseline="-25000" dirty="0" smtClean="0">
                <a:cs typeface="Courier"/>
              </a:rPr>
              <a:t>o</a:t>
            </a:r>
            <a:r>
              <a:rPr lang="en-US" sz="1800" dirty="0" smtClean="0">
                <a:cs typeface="Courier"/>
              </a:rPr>
              <a:t>, </a:t>
            </a:r>
            <a:r>
              <a:rPr lang="en-US" sz="1800" dirty="0"/>
              <a:t>e</a:t>
            </a:r>
            <a:r>
              <a:rPr lang="en-US" sz="1800" dirty="0" smtClean="0"/>
              <a:t>lse</a:t>
            </a:r>
            <a:r>
              <a:rPr lang="en-US" sz="1800" dirty="0"/>
              <a:t>, no evidence suggests that </a:t>
            </a:r>
            <a:r>
              <a:rPr lang="en-US" sz="1800" dirty="0" smtClean="0"/>
              <a:t>the data is not normal, </a:t>
            </a:r>
            <a:r>
              <a:rPr lang="en-US" sz="1800" dirty="0"/>
              <a:t>which is what </a:t>
            </a:r>
            <a:r>
              <a:rPr lang="en-US" sz="1800" dirty="0" smtClean="0"/>
              <a:t>we are </a:t>
            </a:r>
            <a:r>
              <a:rPr lang="en-US" sz="1800" dirty="0"/>
              <a:t>hoping </a:t>
            </a:r>
            <a:r>
              <a:rPr lang="en-US" sz="1800" dirty="0" smtClean="0"/>
              <a:t>for</a:t>
            </a:r>
            <a:endParaRPr lang="en-US" sz="1800" dirty="0"/>
          </a:p>
          <a:p>
            <a:endParaRPr lang="en-US" sz="1800" dirty="0">
              <a:cs typeface="Courier"/>
            </a:endParaRPr>
          </a:p>
          <a:p>
            <a:endParaRPr lang="en-US" sz="1800" dirty="0" smtClean="0">
              <a:cs typeface="Courier"/>
            </a:endParaRPr>
          </a:p>
          <a:p>
            <a:endParaRPr lang="en-US" sz="1800" dirty="0">
              <a:cs typeface="Courier"/>
            </a:endParaRPr>
          </a:p>
        </p:txBody>
      </p:sp>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a:t>
            </a:r>
            <a:r>
              <a:rPr lang="en-US" sz="2500" dirty="0">
                <a:solidFill>
                  <a:schemeClr val="bg1"/>
                </a:solidFill>
              </a:rPr>
              <a:t>Tests assumption of </a:t>
            </a:r>
            <a:r>
              <a:rPr lang="en-US" sz="2500" dirty="0" smtClean="0">
                <a:solidFill>
                  <a:schemeClr val="bg1"/>
                </a:solidFill>
              </a:rPr>
              <a:t>normal distribution, Page 1/2</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5" name="Rectangle 4"/>
          <p:cNvSpPr/>
          <p:nvPr/>
        </p:nvSpPr>
        <p:spPr>
          <a:xfrm>
            <a:off x="3569231" y="1032844"/>
            <a:ext cx="3744859" cy="430887"/>
          </a:xfrm>
          <a:prstGeom prst="rect">
            <a:avLst/>
          </a:prstGeom>
          <a:ln>
            <a:solidFill>
              <a:srgbClr val="7F7F7F"/>
            </a:solidFill>
          </a:ln>
        </p:spPr>
        <p:txBody>
          <a:bodyPr wrap="square">
            <a:spAutoFit/>
          </a:bodyPr>
          <a:lstStyle/>
          <a:p>
            <a:r>
              <a:rPr lang="en-US" sz="1100" dirty="0" err="1">
                <a:solidFill>
                  <a:srgbClr val="7F7F7F"/>
                </a:solidFill>
                <a:latin typeface="Courier"/>
                <a:cs typeface="Courier"/>
              </a:rPr>
              <a:t>shapiro.test</a:t>
            </a:r>
            <a:r>
              <a:rPr lang="en-US" sz="1100" dirty="0">
                <a:solidFill>
                  <a:srgbClr val="7F7F7F"/>
                </a:solidFill>
                <a:latin typeface="Courier"/>
                <a:cs typeface="Courier"/>
              </a:rPr>
              <a:t>(</a:t>
            </a:r>
            <a:r>
              <a:rPr lang="en-US" sz="1100" dirty="0" err="1">
                <a:solidFill>
                  <a:srgbClr val="7F7F7F"/>
                </a:solidFill>
                <a:latin typeface="Courier"/>
                <a:cs typeface="Courier"/>
              </a:rPr>
              <a:t>mydata$version_B</a:t>
            </a:r>
            <a:r>
              <a:rPr lang="en-US" sz="1100" dirty="0">
                <a:solidFill>
                  <a:srgbClr val="7F7F7F"/>
                </a:solidFill>
                <a:latin typeface="Courier"/>
                <a:cs typeface="Courier"/>
              </a:rPr>
              <a:t>)</a:t>
            </a:r>
          </a:p>
          <a:p>
            <a:r>
              <a:rPr lang="en-US" sz="1100" dirty="0" err="1">
                <a:solidFill>
                  <a:srgbClr val="7F7F7F"/>
                </a:solidFill>
                <a:latin typeface="Courier"/>
                <a:cs typeface="Courier"/>
              </a:rPr>
              <a:t>shapiro.test</a:t>
            </a:r>
            <a:r>
              <a:rPr lang="en-US" sz="1100" dirty="0">
                <a:solidFill>
                  <a:srgbClr val="7F7F7F"/>
                </a:solidFill>
                <a:latin typeface="Courier"/>
                <a:cs typeface="Courier"/>
              </a:rPr>
              <a:t>(</a:t>
            </a:r>
            <a:r>
              <a:rPr lang="en-US" sz="1100" dirty="0" err="1">
                <a:solidFill>
                  <a:srgbClr val="7F7F7F"/>
                </a:solidFill>
                <a:latin typeface="Courier"/>
                <a:cs typeface="Courier"/>
              </a:rPr>
              <a:t>mydata$version_C</a:t>
            </a:r>
            <a:r>
              <a:rPr lang="en-US" sz="1100" dirty="0">
                <a:solidFill>
                  <a:srgbClr val="7F7F7F"/>
                </a:solidFill>
                <a:latin typeface="Courier"/>
                <a:cs typeface="Courier"/>
              </a:rPr>
              <a:t>)</a:t>
            </a:r>
          </a:p>
        </p:txBody>
      </p:sp>
      <p:sp>
        <p:nvSpPr>
          <p:cNvPr id="2" name="TextBox 1"/>
          <p:cNvSpPr txBox="1"/>
          <p:nvPr/>
        </p:nvSpPr>
        <p:spPr>
          <a:xfrm>
            <a:off x="75333" y="4414356"/>
            <a:ext cx="6571030" cy="369332"/>
          </a:xfrm>
          <a:prstGeom prst="rect">
            <a:avLst/>
          </a:prstGeom>
          <a:noFill/>
        </p:spPr>
        <p:txBody>
          <a:bodyPr wrap="none" rtlCol="0">
            <a:spAutoFit/>
          </a:bodyPr>
          <a:lstStyle/>
          <a:p>
            <a:pPr marL="285750" indent="-285750">
              <a:buFont typeface="Arial"/>
              <a:buChar char="•"/>
            </a:pPr>
            <a:r>
              <a:rPr lang="en-US" dirty="0" smtClean="0">
                <a:solidFill>
                  <a:srgbClr val="000000"/>
                </a:solidFill>
                <a:cs typeface="Courier"/>
              </a:rPr>
              <a:t>Shapiro tests suggest that the </a:t>
            </a:r>
            <a:r>
              <a:rPr lang="en-US" dirty="0">
                <a:solidFill>
                  <a:srgbClr val="000000"/>
                </a:solidFill>
                <a:cs typeface="Courier"/>
              </a:rPr>
              <a:t>assumption of normality is </a:t>
            </a:r>
            <a:r>
              <a:rPr lang="en-US" u="sng" dirty="0">
                <a:solidFill>
                  <a:srgbClr val="000000"/>
                </a:solidFill>
                <a:cs typeface="Courier"/>
              </a:rPr>
              <a:t>not</a:t>
            </a:r>
            <a:r>
              <a:rPr lang="en-US" dirty="0">
                <a:solidFill>
                  <a:srgbClr val="000000"/>
                </a:solidFill>
                <a:cs typeface="Courier"/>
              </a:rPr>
              <a:t> </a:t>
            </a:r>
            <a:r>
              <a:rPr lang="en-US" dirty="0" smtClean="0">
                <a:solidFill>
                  <a:srgbClr val="000000"/>
                </a:solidFill>
                <a:cs typeface="Courier"/>
              </a:rPr>
              <a:t>met</a:t>
            </a:r>
            <a:endParaRPr lang="en-US" dirty="0">
              <a:solidFill>
                <a:srgbClr val="000000"/>
              </a:solidFill>
              <a:cs typeface="Courier"/>
            </a:endParaRPr>
          </a:p>
        </p:txBody>
      </p:sp>
      <p:sp>
        <p:nvSpPr>
          <p:cNvPr id="14" name="Rectangle 13"/>
          <p:cNvSpPr/>
          <p:nvPr/>
        </p:nvSpPr>
        <p:spPr>
          <a:xfrm>
            <a:off x="1972628" y="4158845"/>
            <a:ext cx="552321" cy="180885"/>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67141" y="3356429"/>
            <a:ext cx="657808" cy="17174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186</a:t>
            </a:fld>
            <a:endParaRPr lang="en-US"/>
          </a:p>
        </p:txBody>
      </p:sp>
      <p:pic>
        <p:nvPicPr>
          <p:cNvPr id="13" name="Picture 12"/>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1409946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93" y="1051653"/>
            <a:ext cx="8810048" cy="782929"/>
          </a:xfrm>
        </p:spPr>
        <p:txBody>
          <a:bodyPr>
            <a:noAutofit/>
          </a:bodyPr>
          <a:lstStyle/>
          <a:p>
            <a:r>
              <a:rPr lang="en-US" sz="1800" dirty="0"/>
              <a:t>Empirical research shows that two-tailed paired t</a:t>
            </a:r>
            <a:r>
              <a:rPr lang="en-US" sz="1800" dirty="0" smtClean="0"/>
              <a:t>-</a:t>
            </a:r>
            <a:r>
              <a:rPr lang="en-US" sz="1800" dirty="0"/>
              <a:t>tests are widely considered robust to violation of normality, especially when the </a:t>
            </a:r>
            <a:r>
              <a:rPr lang="en-US" sz="1800" dirty="0" err="1" smtClean="0"/>
              <a:t>skewness</a:t>
            </a:r>
            <a:r>
              <a:rPr lang="en-US" sz="1800" dirty="0" smtClean="0"/>
              <a:t> </a:t>
            </a:r>
            <a:r>
              <a:rPr lang="en-US" sz="1800" dirty="0"/>
              <a:t>of the data takes the same shape on both </a:t>
            </a:r>
            <a:r>
              <a:rPr lang="en-US" sz="1800" dirty="0" smtClean="0"/>
              <a:t>sides. </a:t>
            </a:r>
            <a:r>
              <a:rPr lang="en-US" sz="1800" dirty="0" smtClean="0">
                <a:cs typeface="Courier"/>
              </a:rPr>
              <a:t>Let’s take a look at </a:t>
            </a:r>
            <a:r>
              <a:rPr lang="en-US" sz="1800" dirty="0">
                <a:cs typeface="Courier"/>
              </a:rPr>
              <a:t>the distribution of C and </a:t>
            </a:r>
            <a:r>
              <a:rPr lang="en-US" sz="1800" dirty="0" smtClean="0">
                <a:cs typeface="Courier"/>
              </a:rPr>
              <a:t>B:</a:t>
            </a:r>
            <a:endParaRPr lang="en-US" sz="1800" dirty="0">
              <a:cs typeface="Courier"/>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255" y="2542036"/>
            <a:ext cx="2168376" cy="161159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188" y="2514279"/>
            <a:ext cx="2239781" cy="1605129"/>
          </a:xfrm>
          <a:prstGeom prst="rect">
            <a:avLst/>
          </a:prstGeom>
        </p:spPr>
      </p:pic>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a:t>
            </a:r>
            <a:r>
              <a:rPr lang="en-US" sz="2500" dirty="0">
                <a:solidFill>
                  <a:schemeClr val="bg1"/>
                </a:solidFill>
              </a:rPr>
              <a:t>Tests assumption of </a:t>
            </a:r>
            <a:r>
              <a:rPr lang="en-US" sz="2500" dirty="0" smtClean="0">
                <a:solidFill>
                  <a:schemeClr val="bg1"/>
                </a:solidFill>
              </a:rPr>
              <a:t>normal distribution, Page 2/2</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10" name="Content Placeholder 2"/>
          <p:cNvSpPr txBox="1">
            <a:spLocks/>
          </p:cNvSpPr>
          <p:nvPr/>
        </p:nvSpPr>
        <p:spPr>
          <a:xfrm>
            <a:off x="92630" y="4237322"/>
            <a:ext cx="8700402" cy="44612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cs typeface="Courier"/>
              </a:rPr>
              <a:t>We have multi-modal distributions, both skewed but in opposite directions.  The assumption of normality is not met</a:t>
            </a:r>
            <a:endParaRPr lang="en-US" sz="1800" dirty="0">
              <a:cs typeface="Courier"/>
            </a:endParaRPr>
          </a:p>
        </p:txBody>
      </p:sp>
      <p:sp>
        <p:nvSpPr>
          <p:cNvPr id="12" name="Rectangle 11"/>
          <p:cNvSpPr/>
          <p:nvPr/>
        </p:nvSpPr>
        <p:spPr>
          <a:xfrm>
            <a:off x="544757" y="1976111"/>
            <a:ext cx="3488677" cy="523220"/>
          </a:xfrm>
          <a:prstGeom prst="rect">
            <a:avLst/>
          </a:prstGeom>
          <a:ln>
            <a:solidFill>
              <a:srgbClr val="7F7F7F"/>
            </a:solidFill>
          </a:ln>
        </p:spPr>
        <p:txBody>
          <a:bodyPr wrap="square">
            <a:spAutoFit/>
          </a:bodyPr>
          <a:lstStyle/>
          <a:p>
            <a:r>
              <a:rPr lang="en-US" sz="1400" dirty="0">
                <a:solidFill>
                  <a:srgbClr val="7F7F7F"/>
                </a:solidFill>
                <a:latin typeface="Courier"/>
                <a:cs typeface="Courier"/>
              </a:rPr>
              <a:t>plot(density(</a:t>
            </a:r>
            <a:r>
              <a:rPr lang="en-US" sz="1400" dirty="0" err="1">
                <a:solidFill>
                  <a:srgbClr val="7F7F7F"/>
                </a:solidFill>
                <a:latin typeface="Courier"/>
                <a:cs typeface="Courier"/>
              </a:rPr>
              <a:t>mydata$version_C</a:t>
            </a:r>
            <a:r>
              <a:rPr lang="en-US" sz="1400" dirty="0">
                <a:solidFill>
                  <a:srgbClr val="7F7F7F"/>
                </a:solidFill>
                <a:latin typeface="Courier"/>
                <a:cs typeface="Courier"/>
              </a:rPr>
              <a:t>))</a:t>
            </a:r>
          </a:p>
          <a:p>
            <a:r>
              <a:rPr lang="en-US" sz="1400" dirty="0">
                <a:solidFill>
                  <a:srgbClr val="7F7F7F"/>
                </a:solidFill>
                <a:latin typeface="Courier"/>
                <a:cs typeface="Courier"/>
              </a:rPr>
              <a:t>plot(density(</a:t>
            </a:r>
            <a:r>
              <a:rPr lang="en-US" sz="1400" dirty="0" err="1">
                <a:solidFill>
                  <a:srgbClr val="7F7F7F"/>
                </a:solidFill>
                <a:latin typeface="Courier"/>
                <a:cs typeface="Courier"/>
              </a:rPr>
              <a:t>mydata$version_B</a:t>
            </a:r>
            <a:r>
              <a:rPr lang="en-US" sz="1400" dirty="0">
                <a:solidFill>
                  <a:srgbClr val="7F7F7F"/>
                </a:solidFill>
                <a:latin typeface="Courier"/>
                <a:cs typeface="Courier"/>
              </a:rPr>
              <a:t>))</a:t>
            </a:r>
          </a:p>
        </p:txBody>
      </p:sp>
      <p:sp>
        <p:nvSpPr>
          <p:cNvPr id="4" name="Slide Number Placeholder 3"/>
          <p:cNvSpPr>
            <a:spLocks noGrp="1"/>
          </p:cNvSpPr>
          <p:nvPr>
            <p:ph type="sldNum" sz="quarter" idx="12"/>
          </p:nvPr>
        </p:nvSpPr>
        <p:spPr/>
        <p:txBody>
          <a:bodyPr/>
          <a:lstStyle/>
          <a:p>
            <a:fld id="{DCB82ED2-ACBB-2046-9075-6288EA005F68}" type="slidenum">
              <a:rPr lang="en-US" smtClean="0"/>
              <a:t>187</a:t>
            </a:fld>
            <a:endParaRPr lang="en-US"/>
          </a:p>
        </p:txBody>
      </p:sp>
      <p:pic>
        <p:nvPicPr>
          <p:cNvPr id="13" name="Picture 12"/>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5774817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437" y="1059607"/>
            <a:ext cx="8229600" cy="3394472"/>
          </a:xfrm>
        </p:spPr>
        <p:txBody>
          <a:bodyPr>
            <a:normAutofit/>
          </a:bodyPr>
          <a:lstStyle/>
          <a:p>
            <a:r>
              <a:rPr lang="en-US" sz="1800" dirty="0" smtClean="0">
                <a:cs typeface="Courier"/>
              </a:rPr>
              <a:t>We test </a:t>
            </a:r>
            <a:r>
              <a:rPr lang="en-US" sz="1800" dirty="0">
                <a:cs typeface="Courier"/>
              </a:rPr>
              <a:t>the assumption of </a:t>
            </a:r>
            <a:r>
              <a:rPr lang="en-US" sz="1800" dirty="0" smtClean="0">
                <a:cs typeface="Courier"/>
              </a:rPr>
              <a:t>equal variance</a:t>
            </a:r>
            <a:endParaRPr lang="en-US" sz="1800" dirty="0">
              <a:cs typeface="Courier"/>
            </a:endParaRPr>
          </a:p>
          <a:p>
            <a:r>
              <a:rPr lang="en-US" sz="1800" dirty="0" smtClean="0">
                <a:cs typeface="Courier"/>
              </a:rPr>
              <a:t>H</a:t>
            </a:r>
            <a:r>
              <a:rPr lang="en-US" sz="1800" baseline="-25000" dirty="0" smtClean="0">
                <a:cs typeface="Courier"/>
              </a:rPr>
              <a:t>o</a:t>
            </a:r>
            <a:r>
              <a:rPr lang="en-US" sz="1800" dirty="0">
                <a:cs typeface="Courier"/>
              </a:rPr>
              <a:t>: the data </a:t>
            </a:r>
            <a:r>
              <a:rPr lang="en-US" sz="1800" dirty="0" smtClean="0">
                <a:cs typeface="Courier"/>
              </a:rPr>
              <a:t>has equal variance. </a:t>
            </a:r>
          </a:p>
          <a:p>
            <a:r>
              <a:rPr lang="en-US" sz="1800" dirty="0"/>
              <a:t>H</a:t>
            </a:r>
            <a:r>
              <a:rPr lang="en-US" sz="1800" baseline="-25000" dirty="0"/>
              <a:t>a</a:t>
            </a:r>
            <a:r>
              <a:rPr lang="en-US" sz="1800" dirty="0"/>
              <a:t>: the variance is not the same across all versions. </a:t>
            </a:r>
          </a:p>
          <a:p>
            <a:r>
              <a:rPr lang="en-US" sz="1800" dirty="0" smtClean="0">
                <a:cs typeface="Courier"/>
              </a:rPr>
              <a:t>Again here, we hope to fail to reject H</a:t>
            </a:r>
            <a:r>
              <a:rPr lang="en-US" sz="1800" baseline="-25000" dirty="0" smtClean="0">
                <a:cs typeface="Courier"/>
              </a:rPr>
              <a:t>o</a:t>
            </a:r>
            <a:endParaRPr lang="en-US" sz="1800" dirty="0" smtClean="0">
              <a:cs typeface="Courier"/>
            </a:endParaRPr>
          </a:p>
          <a:p>
            <a:endParaRPr lang="en-US" sz="1800" dirty="0">
              <a:cs typeface="Courier"/>
            </a:endParaRPr>
          </a:p>
          <a:p>
            <a:endParaRPr lang="en-US" sz="1800" dirty="0" smtClean="0">
              <a:cs typeface="Courier"/>
            </a:endParaRPr>
          </a:p>
          <a:p>
            <a:endParaRPr lang="en-US" sz="1800" dirty="0">
              <a:cs typeface="Courier"/>
            </a:endParaRPr>
          </a:p>
          <a:p>
            <a:pPr marL="0" indent="0">
              <a:buNone/>
            </a:pPr>
            <a:endParaRPr lang="en-US" sz="1800" dirty="0">
              <a:solidFill>
                <a:srgbClr val="7F7F7F"/>
              </a:solidFill>
              <a:latin typeface="Courier"/>
              <a:cs typeface="Courier"/>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l="1229" r="1"/>
          <a:stretch/>
        </p:blipFill>
        <p:spPr>
          <a:xfrm>
            <a:off x="530424" y="3095170"/>
            <a:ext cx="3514854" cy="930459"/>
          </a:xfrm>
          <a:prstGeom prst="rect">
            <a:avLst/>
          </a:prstGeom>
        </p:spPr>
      </p:pic>
      <p:sp>
        <p:nvSpPr>
          <p:cNvPr id="7" name="Rectangle 6"/>
          <p:cNvSpPr/>
          <p:nvPr/>
        </p:nvSpPr>
        <p:spPr>
          <a:xfrm>
            <a:off x="377200" y="4499759"/>
            <a:ext cx="8229600" cy="369332"/>
          </a:xfrm>
          <a:prstGeom prst="rect">
            <a:avLst/>
          </a:prstGeom>
        </p:spPr>
        <p:txBody>
          <a:bodyPr wrap="square">
            <a:spAutoFit/>
          </a:bodyPr>
          <a:lstStyle/>
          <a:p>
            <a:pPr>
              <a:defRPr/>
            </a:pPr>
            <a:endParaRPr lang="en-US" dirty="0"/>
          </a:p>
        </p:txBody>
      </p:sp>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a:t>
            </a:r>
            <a:r>
              <a:rPr lang="en-US" sz="2500" dirty="0">
                <a:solidFill>
                  <a:schemeClr val="bg1"/>
                </a:solidFill>
              </a:rPr>
              <a:t>Tests assumption of Homoscedasticity</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5" name="Rectangle 4"/>
          <p:cNvSpPr/>
          <p:nvPr/>
        </p:nvSpPr>
        <p:spPr>
          <a:xfrm>
            <a:off x="518156" y="2489329"/>
            <a:ext cx="7618667" cy="523220"/>
          </a:xfrm>
          <a:prstGeom prst="rect">
            <a:avLst/>
          </a:prstGeom>
          <a:ln>
            <a:solidFill>
              <a:srgbClr val="7F7F7F"/>
            </a:solidFill>
          </a:ln>
        </p:spPr>
        <p:txBody>
          <a:bodyPr wrap="square">
            <a:spAutoFit/>
          </a:bodyPr>
          <a:lstStyle/>
          <a:p>
            <a:r>
              <a:rPr lang="en-US" sz="1400" dirty="0" err="1">
                <a:solidFill>
                  <a:srgbClr val="7F7F7F"/>
                </a:solidFill>
                <a:latin typeface="Courier"/>
                <a:cs typeface="Courier"/>
              </a:rPr>
              <a:t>data_var_test</a:t>
            </a:r>
            <a:r>
              <a:rPr lang="en-US" sz="1400" dirty="0">
                <a:solidFill>
                  <a:srgbClr val="7F7F7F"/>
                </a:solidFill>
                <a:latin typeface="Courier"/>
                <a:cs typeface="Courier"/>
              </a:rPr>
              <a:t> &lt;- melt(</a:t>
            </a:r>
            <a:r>
              <a:rPr lang="en-US" sz="1400" dirty="0" err="1">
                <a:solidFill>
                  <a:srgbClr val="7F7F7F"/>
                </a:solidFill>
                <a:latin typeface="Courier"/>
                <a:cs typeface="Courier"/>
              </a:rPr>
              <a:t>data.frame</a:t>
            </a:r>
            <a:r>
              <a:rPr lang="en-US" sz="1400" dirty="0">
                <a:solidFill>
                  <a:srgbClr val="7F7F7F"/>
                </a:solidFill>
                <a:latin typeface="Courier"/>
                <a:cs typeface="Courier"/>
              </a:rPr>
              <a:t>(</a:t>
            </a:r>
            <a:r>
              <a:rPr lang="en-US" sz="1400" dirty="0" err="1">
                <a:solidFill>
                  <a:srgbClr val="7F7F7F"/>
                </a:solidFill>
                <a:latin typeface="Courier"/>
                <a:cs typeface="Courier"/>
              </a:rPr>
              <a:t>mydata$version_B</a:t>
            </a:r>
            <a:r>
              <a:rPr lang="en-US" sz="1400" dirty="0">
                <a:solidFill>
                  <a:srgbClr val="7F7F7F"/>
                </a:solidFill>
                <a:latin typeface="Courier"/>
                <a:cs typeface="Courier"/>
              </a:rPr>
              <a:t>, </a:t>
            </a:r>
            <a:r>
              <a:rPr lang="en-US" sz="1400" dirty="0" err="1">
                <a:solidFill>
                  <a:srgbClr val="7F7F7F"/>
                </a:solidFill>
                <a:latin typeface="Courier"/>
                <a:cs typeface="Courier"/>
              </a:rPr>
              <a:t>mydata$version_C</a:t>
            </a:r>
            <a:r>
              <a:rPr lang="en-US" sz="1400" dirty="0">
                <a:solidFill>
                  <a:srgbClr val="7F7F7F"/>
                </a:solidFill>
                <a:latin typeface="Courier"/>
                <a:cs typeface="Courier"/>
              </a:rPr>
              <a:t>)</a:t>
            </a:r>
            <a:r>
              <a:rPr lang="en-US" sz="1400" dirty="0" smtClean="0">
                <a:solidFill>
                  <a:srgbClr val="7F7F7F"/>
                </a:solidFill>
                <a:latin typeface="Courier"/>
                <a:cs typeface="Courier"/>
              </a:rPr>
              <a:t>)</a:t>
            </a:r>
          </a:p>
          <a:p>
            <a:r>
              <a:rPr lang="en-US" sz="1400" dirty="0" err="1" smtClean="0">
                <a:solidFill>
                  <a:srgbClr val="7F7F7F"/>
                </a:solidFill>
                <a:latin typeface="Courier"/>
                <a:cs typeface="Courier"/>
              </a:rPr>
              <a:t>bartlett.test</a:t>
            </a:r>
            <a:r>
              <a:rPr lang="en-US" sz="1400" dirty="0" smtClean="0">
                <a:solidFill>
                  <a:srgbClr val="7F7F7F"/>
                </a:solidFill>
                <a:latin typeface="Courier"/>
                <a:cs typeface="Courier"/>
              </a:rPr>
              <a:t>(</a:t>
            </a:r>
            <a:r>
              <a:rPr lang="en-US" sz="1400" dirty="0" err="1" smtClean="0">
                <a:solidFill>
                  <a:srgbClr val="7F7F7F"/>
                </a:solidFill>
                <a:latin typeface="Courier"/>
                <a:cs typeface="Courier"/>
              </a:rPr>
              <a:t>value~variable</a:t>
            </a:r>
            <a:r>
              <a:rPr lang="en-US" sz="1400" dirty="0" smtClean="0">
                <a:solidFill>
                  <a:srgbClr val="7F7F7F"/>
                </a:solidFill>
                <a:latin typeface="Courier"/>
                <a:cs typeface="Courier"/>
              </a:rPr>
              <a:t>, data=</a:t>
            </a:r>
            <a:r>
              <a:rPr lang="en-US" sz="1400" dirty="0" err="1" smtClean="0">
                <a:solidFill>
                  <a:srgbClr val="7F7F7F"/>
                </a:solidFill>
                <a:latin typeface="Courier"/>
                <a:cs typeface="Courier"/>
              </a:rPr>
              <a:t>data_var_test</a:t>
            </a:r>
            <a:r>
              <a:rPr lang="en-US" sz="1400" dirty="0" smtClean="0">
                <a:solidFill>
                  <a:srgbClr val="7F7F7F"/>
                </a:solidFill>
                <a:latin typeface="Courier"/>
                <a:cs typeface="Courier"/>
              </a:rPr>
              <a:t>)</a:t>
            </a:r>
            <a:endParaRPr lang="en-US" sz="1400" dirty="0">
              <a:solidFill>
                <a:srgbClr val="000000"/>
              </a:solidFill>
              <a:latin typeface="Courier"/>
              <a:cs typeface="Courier"/>
            </a:endParaRPr>
          </a:p>
        </p:txBody>
      </p:sp>
      <p:sp>
        <p:nvSpPr>
          <p:cNvPr id="9" name="Rectangle 8"/>
          <p:cNvSpPr/>
          <p:nvPr/>
        </p:nvSpPr>
        <p:spPr>
          <a:xfrm>
            <a:off x="77436" y="4001602"/>
            <a:ext cx="8519363" cy="1200329"/>
          </a:xfrm>
          <a:prstGeom prst="rect">
            <a:avLst/>
          </a:prstGeom>
        </p:spPr>
        <p:txBody>
          <a:bodyPr wrap="square">
            <a:spAutoFit/>
          </a:bodyPr>
          <a:lstStyle/>
          <a:p>
            <a:pPr marL="285750" indent="-285750">
              <a:buFont typeface="Arial"/>
              <a:buChar char="•"/>
            </a:pPr>
            <a:r>
              <a:rPr lang="en-US" dirty="0">
                <a:solidFill>
                  <a:srgbClr val="000000"/>
                </a:solidFill>
                <a:cs typeface="Courier"/>
              </a:rPr>
              <a:t>Here, the assumption of equal variance is met</a:t>
            </a:r>
            <a:r>
              <a:rPr lang="en-US" dirty="0" smtClean="0">
                <a:solidFill>
                  <a:srgbClr val="000000"/>
                </a:solidFill>
                <a:cs typeface="Courier"/>
              </a:rPr>
              <a:t>.</a:t>
            </a:r>
          </a:p>
          <a:p>
            <a:pPr marL="285750" indent="-285750">
              <a:buFont typeface="Arial"/>
              <a:buChar char="•"/>
            </a:pPr>
            <a:r>
              <a:rPr lang="en-US" dirty="0" smtClean="0"/>
              <a:t>Note that </a:t>
            </a:r>
            <a:r>
              <a:rPr lang="en-US" dirty="0"/>
              <a:t>when the sample sizes in the two groups being compared are equal, t</a:t>
            </a:r>
            <a:r>
              <a:rPr lang="en-US" dirty="0" smtClean="0"/>
              <a:t>-</a:t>
            </a:r>
            <a:r>
              <a:rPr lang="en-US" dirty="0"/>
              <a:t>test can be </a:t>
            </a:r>
            <a:r>
              <a:rPr lang="en-US" dirty="0" smtClean="0"/>
              <a:t>robust </a:t>
            </a:r>
            <a:r>
              <a:rPr lang="en-US" dirty="0"/>
              <a:t>to the presence of unequal </a:t>
            </a:r>
            <a:r>
              <a:rPr lang="en-US" dirty="0" smtClean="0"/>
              <a:t>variances</a:t>
            </a:r>
            <a:endParaRPr lang="en-US" dirty="0"/>
          </a:p>
          <a:p>
            <a:pPr marL="285750" indent="-285750">
              <a:buFont typeface="Arial"/>
              <a:buChar char="•"/>
            </a:pPr>
            <a:endParaRPr lang="en-US" dirty="0">
              <a:solidFill>
                <a:srgbClr val="000000"/>
              </a:solidFill>
              <a:cs typeface="Courier"/>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188</a:t>
            </a:fld>
            <a:endParaRPr lang="en-US"/>
          </a:p>
        </p:txBody>
      </p:sp>
      <p:sp>
        <p:nvSpPr>
          <p:cNvPr id="10" name="Rectangle 9"/>
          <p:cNvSpPr/>
          <p:nvPr/>
        </p:nvSpPr>
        <p:spPr>
          <a:xfrm>
            <a:off x="3470738" y="3717159"/>
            <a:ext cx="446774" cy="17174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8792315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43" y="1756484"/>
            <a:ext cx="8229600" cy="857250"/>
          </a:xfrm>
        </p:spPr>
        <p:txBody>
          <a:bodyPr/>
          <a:lstStyle/>
          <a:p>
            <a:r>
              <a:rPr lang="en-US" dirty="0" smtClean="0"/>
              <a:t/>
            </a:r>
            <a:br>
              <a:rPr lang="en-US" dirty="0" smtClean="0"/>
            </a:br>
            <a:endParaRPr lang="en-US" dirty="0"/>
          </a:p>
        </p:txBody>
      </p:sp>
      <p:sp>
        <p:nvSpPr>
          <p:cNvPr id="3" name="Content Placeholder 2"/>
          <p:cNvSpPr>
            <a:spLocks noGrp="1"/>
          </p:cNvSpPr>
          <p:nvPr>
            <p:ph idx="1"/>
          </p:nvPr>
        </p:nvSpPr>
        <p:spPr>
          <a:xfrm>
            <a:off x="77277" y="1060365"/>
            <a:ext cx="8290891" cy="779103"/>
          </a:xfrm>
        </p:spPr>
        <p:txBody>
          <a:bodyPr>
            <a:noAutofit/>
          </a:bodyPr>
          <a:lstStyle/>
          <a:p>
            <a:r>
              <a:rPr lang="en-US" sz="1800" dirty="0" smtClean="0">
                <a:solidFill>
                  <a:srgbClr val="000000"/>
                </a:solidFill>
                <a:cs typeface="Courier"/>
              </a:rPr>
              <a:t>With Permutation methods we don’t make </a:t>
            </a:r>
            <a:r>
              <a:rPr lang="en-US" sz="1800" dirty="0">
                <a:solidFill>
                  <a:srgbClr val="000000"/>
                </a:solidFill>
                <a:cs typeface="Courier"/>
              </a:rPr>
              <a:t>the assumption </a:t>
            </a:r>
            <a:r>
              <a:rPr lang="en-US" sz="1800" dirty="0" smtClean="0">
                <a:solidFill>
                  <a:srgbClr val="000000"/>
                </a:solidFill>
                <a:cs typeface="Courier"/>
              </a:rPr>
              <a:t>that </a:t>
            </a:r>
            <a:r>
              <a:rPr lang="en-US" sz="1800" dirty="0">
                <a:solidFill>
                  <a:srgbClr val="000000"/>
                </a:solidFill>
                <a:cs typeface="Courier"/>
              </a:rPr>
              <a:t>the data are sampled from normal populations with equal </a:t>
            </a:r>
            <a:r>
              <a:rPr lang="en-US" sz="1800" dirty="0" smtClean="0">
                <a:solidFill>
                  <a:srgbClr val="000000"/>
                </a:solidFill>
                <a:cs typeface="Courier"/>
              </a:rPr>
              <a:t>variances</a:t>
            </a:r>
          </a:p>
          <a:p>
            <a:r>
              <a:rPr lang="en-US" sz="1800" dirty="0" smtClean="0"/>
              <a:t>However, we assume </a:t>
            </a:r>
            <a:r>
              <a:rPr lang="en-US" sz="1800" dirty="0"/>
              <a:t>independence, meaning that the </a:t>
            </a:r>
            <a:r>
              <a:rPr lang="en-US" sz="1800" dirty="0" smtClean="0"/>
              <a:t>observations </a:t>
            </a:r>
            <a:r>
              <a:rPr lang="en-US" sz="1800" dirty="0"/>
              <a:t>are randomly and independently </a:t>
            </a:r>
            <a:r>
              <a:rPr lang="en-US" sz="1800" dirty="0" smtClean="0"/>
              <a:t>drawn</a:t>
            </a:r>
            <a:endParaRPr lang="en-US" sz="1800" dirty="0" smtClean="0">
              <a:solidFill>
                <a:srgbClr val="000000"/>
              </a:solidFill>
              <a:cs typeface="Courier"/>
            </a:endParaRPr>
          </a:p>
          <a:p>
            <a:endParaRPr lang="en-US" sz="1800" dirty="0" smtClean="0">
              <a:solidFill>
                <a:srgbClr val="000000"/>
              </a:solidFill>
              <a:cs typeface="Courier"/>
            </a:endParaRPr>
          </a:p>
          <a:p>
            <a:endParaRPr lang="en-US" sz="1800" dirty="0">
              <a:solidFill>
                <a:srgbClr val="000000"/>
              </a:solidFill>
              <a:latin typeface="Courier"/>
              <a:cs typeface="Courier"/>
            </a:endParaRPr>
          </a:p>
          <a:p>
            <a:endParaRPr lang="en-US" sz="1800" dirty="0" smtClean="0">
              <a:solidFill>
                <a:srgbClr val="000000"/>
              </a:solidFill>
              <a:latin typeface="Courier"/>
              <a:cs typeface="Courier"/>
            </a:endParaRPr>
          </a:p>
          <a:p>
            <a:endParaRPr lang="en-US" sz="1800" dirty="0">
              <a:solidFill>
                <a:srgbClr val="000000"/>
              </a:solidFill>
              <a:latin typeface="Courier"/>
              <a:cs typeface="Courier"/>
            </a:endParaRPr>
          </a:p>
        </p:txBody>
      </p:sp>
      <p:sp>
        <p:nvSpPr>
          <p:cNvPr id="5"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Permutation methods</a:t>
            </a:r>
            <a:endParaRPr lang="en-US" sz="2500" u="sng" dirty="0" smtClean="0">
              <a:solidFill>
                <a:schemeClr val="bg1"/>
              </a:solidFill>
            </a:endParaRPr>
          </a:p>
          <a:p>
            <a:pPr algn="l">
              <a:lnSpc>
                <a:spcPct val="80000"/>
              </a:lnSpc>
            </a:pPr>
            <a:r>
              <a:rPr lang="en-US" sz="3500" dirty="0">
                <a:solidFill>
                  <a:schemeClr val="bg1"/>
                </a:solidFill>
              </a:rPr>
              <a:t>Appendix</a:t>
            </a:r>
          </a:p>
        </p:txBody>
      </p:sp>
      <p:pic>
        <p:nvPicPr>
          <p:cNvPr id="8" name="Picture 7"/>
          <p:cNvPicPr>
            <a:picLocks noChangeAspect="1"/>
          </p:cNvPicPr>
          <p:nvPr/>
        </p:nvPicPr>
        <p:blipFill>
          <a:blip r:embed="rId3"/>
          <a:stretch>
            <a:fillRect/>
          </a:stretch>
        </p:blipFill>
        <p:spPr>
          <a:xfrm>
            <a:off x="526685" y="2563733"/>
            <a:ext cx="6050786" cy="2256029"/>
          </a:xfrm>
          <a:prstGeom prst="rect">
            <a:avLst/>
          </a:prstGeom>
        </p:spPr>
      </p:pic>
      <p:sp>
        <p:nvSpPr>
          <p:cNvPr id="6" name="Slide Number Placeholder 5"/>
          <p:cNvSpPr>
            <a:spLocks noGrp="1"/>
          </p:cNvSpPr>
          <p:nvPr>
            <p:ph type="sldNum" sz="quarter" idx="12"/>
          </p:nvPr>
        </p:nvSpPr>
        <p:spPr/>
        <p:txBody>
          <a:bodyPr/>
          <a:lstStyle/>
          <a:p>
            <a:fld id="{DCB82ED2-ACBB-2046-9075-6288EA005F68}" type="slidenum">
              <a:rPr lang="en-US" smtClean="0"/>
              <a:t>189</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2970941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p:cNvSpPr txBox="1"/>
          <p:nvPr/>
        </p:nvSpPr>
        <p:spPr>
          <a:xfrm>
            <a:off x="48224" y="992188"/>
            <a:ext cx="9018411" cy="5355313"/>
          </a:xfrm>
          <a:prstGeom prst="rect">
            <a:avLst/>
          </a:prstGeom>
          <a:noFill/>
        </p:spPr>
        <p:txBody>
          <a:bodyPr wrap="square" rtlCol="0">
            <a:spAutoFit/>
          </a:bodyPr>
          <a:lstStyle/>
          <a:p>
            <a:pPr marL="285750" indent="-285750">
              <a:buFont typeface="Arial"/>
              <a:buChar char="•"/>
            </a:pPr>
            <a:r>
              <a:rPr lang="en-CA" dirty="0" smtClean="0"/>
              <a:t>You are asked to rank 4 different enemies </a:t>
            </a:r>
            <a:r>
              <a:rPr lang="en-CA" dirty="0"/>
              <a:t>(A,B,C and D</a:t>
            </a:r>
            <a:r>
              <a:rPr lang="en-CA" dirty="0" smtClean="0"/>
              <a:t>) by levels of difficulty. You know that enemies will be spawned randomly. You are concerned about the presentation order because you anticipate some learning effect. That is, the first enemy will always be harder to defeat than the last one. </a:t>
            </a:r>
          </a:p>
          <a:p>
            <a:pPr marL="285750" indent="-285750">
              <a:buFont typeface="Arial"/>
              <a:buChar char="•"/>
            </a:pPr>
            <a:endParaRPr lang="en-CA" dirty="0" smtClean="0"/>
          </a:p>
          <a:p>
            <a:pPr marL="285750" indent="-285750">
              <a:buFont typeface="Arial"/>
              <a:buChar char="•"/>
            </a:pPr>
            <a:r>
              <a:rPr lang="en-CA" dirty="0" smtClean="0"/>
              <a:t>How many participants would you need to invite in order to test all possible combinations? </a:t>
            </a:r>
            <a:endParaRPr lang="en-CA" dirty="0" smtClean="0">
              <a:solidFill>
                <a:schemeClr val="bg1">
                  <a:lumMod val="50000"/>
                </a:schemeClr>
              </a:solidFill>
            </a:endParaRPr>
          </a:p>
          <a:p>
            <a:pPr marL="285750" indent="-285750">
              <a:buFont typeface="Arial"/>
              <a:buChar char="•"/>
            </a:pPr>
            <a:endParaRPr lang="en-CA" dirty="0" smtClean="0"/>
          </a:p>
          <a:p>
            <a:pPr marL="285750" indent="-285750">
              <a:buFont typeface="Arial"/>
              <a:buChar char="•"/>
            </a:pPr>
            <a:r>
              <a:rPr lang="en-CA" dirty="0" smtClean="0"/>
              <a:t>Build a Latin Square matrix to determine a presentation order of the study and the lowest number of participants you can invite. </a:t>
            </a:r>
            <a:endParaRPr lang="en-CA" dirty="0" smtClean="0">
              <a:solidFill>
                <a:srgbClr val="7F7F7F"/>
              </a:solidFill>
            </a:endParaRPr>
          </a:p>
          <a:p>
            <a:pPr marL="285750" indent="-285750">
              <a:buFont typeface="Arial"/>
              <a:buChar char="•"/>
            </a:pPr>
            <a:endParaRPr lang="is-I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Latin Square – </a:t>
            </a:r>
            <a:r>
              <a:rPr lang="en-US" sz="2700" u="sng" dirty="0" smtClean="0">
                <a:solidFill>
                  <a:srgbClr val="FFFFFF"/>
                </a:solidFill>
              </a:rPr>
              <a:t>Exercise</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Design</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19</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8857295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43" y="1756484"/>
            <a:ext cx="8229600" cy="857250"/>
          </a:xfrm>
        </p:spPr>
        <p:txBody>
          <a:bodyPr/>
          <a:lstStyle/>
          <a:p>
            <a:r>
              <a:rPr lang="en-US" dirty="0" smtClean="0"/>
              <a:t/>
            </a:r>
            <a:br>
              <a:rPr lang="en-US" dirty="0" smtClean="0"/>
            </a:br>
            <a:endParaRPr lang="en-US" dirty="0"/>
          </a:p>
        </p:txBody>
      </p:sp>
      <p:sp>
        <p:nvSpPr>
          <p:cNvPr id="3" name="Content Placeholder 2"/>
          <p:cNvSpPr>
            <a:spLocks noGrp="1"/>
          </p:cNvSpPr>
          <p:nvPr>
            <p:ph idx="1"/>
          </p:nvPr>
        </p:nvSpPr>
        <p:spPr>
          <a:xfrm>
            <a:off x="60499" y="1049697"/>
            <a:ext cx="8290891" cy="779103"/>
          </a:xfrm>
        </p:spPr>
        <p:txBody>
          <a:bodyPr>
            <a:normAutofit/>
          </a:bodyPr>
          <a:lstStyle/>
          <a:p>
            <a:r>
              <a:rPr lang="en-US" sz="1800" dirty="0" smtClean="0">
                <a:solidFill>
                  <a:srgbClr val="000000"/>
                </a:solidFill>
                <a:cs typeface="Courier"/>
              </a:rPr>
              <a:t>With non-parametric methods, we don’t need to assume </a:t>
            </a:r>
            <a:r>
              <a:rPr lang="en-US" sz="1800" dirty="0">
                <a:solidFill>
                  <a:srgbClr val="000000"/>
                </a:solidFill>
                <a:cs typeface="Courier"/>
              </a:rPr>
              <a:t>that </a:t>
            </a:r>
            <a:r>
              <a:rPr lang="en-US" sz="1800" dirty="0" smtClean="0">
                <a:solidFill>
                  <a:srgbClr val="000000"/>
                </a:solidFill>
                <a:cs typeface="Courier"/>
              </a:rPr>
              <a:t>data </a:t>
            </a:r>
            <a:r>
              <a:rPr lang="en-US" sz="1800" dirty="0">
                <a:solidFill>
                  <a:srgbClr val="000000"/>
                </a:solidFill>
                <a:cs typeface="Courier"/>
              </a:rPr>
              <a:t>are sampled from </a:t>
            </a:r>
            <a:r>
              <a:rPr lang="en-US" sz="1800" dirty="0" smtClean="0">
                <a:solidFill>
                  <a:srgbClr val="000000"/>
                </a:solidFill>
                <a:cs typeface="Courier"/>
              </a:rPr>
              <a:t>normal populations </a:t>
            </a:r>
            <a:r>
              <a:rPr lang="en-US" sz="1800" dirty="0">
                <a:solidFill>
                  <a:srgbClr val="000000"/>
                </a:solidFill>
                <a:cs typeface="Courier"/>
              </a:rPr>
              <a:t>with equal </a:t>
            </a:r>
            <a:r>
              <a:rPr lang="en-US" sz="1800" dirty="0" smtClean="0">
                <a:solidFill>
                  <a:srgbClr val="000000"/>
                </a:solidFill>
                <a:cs typeface="Courier"/>
              </a:rPr>
              <a:t>variances </a:t>
            </a:r>
          </a:p>
          <a:p>
            <a:endParaRPr lang="en-US" sz="1800" dirty="0" smtClean="0">
              <a:solidFill>
                <a:srgbClr val="000000"/>
              </a:solidFill>
              <a:cs typeface="Courier"/>
            </a:endParaRPr>
          </a:p>
          <a:p>
            <a:endParaRPr lang="en-US" sz="1800" dirty="0">
              <a:solidFill>
                <a:srgbClr val="000000"/>
              </a:solidFill>
              <a:latin typeface="Courier"/>
              <a:cs typeface="Courier"/>
            </a:endParaRPr>
          </a:p>
          <a:p>
            <a:endParaRPr lang="en-US" sz="1800" dirty="0" smtClean="0">
              <a:solidFill>
                <a:srgbClr val="000000"/>
              </a:solidFill>
              <a:latin typeface="Courier"/>
              <a:cs typeface="Courier"/>
            </a:endParaRPr>
          </a:p>
          <a:p>
            <a:endParaRPr lang="en-US" sz="1800" dirty="0">
              <a:solidFill>
                <a:srgbClr val="000000"/>
              </a:solidFill>
              <a:latin typeface="Courier"/>
              <a:cs typeface="Courier"/>
            </a:endParaRPr>
          </a:p>
        </p:txBody>
      </p:sp>
      <p:pic>
        <p:nvPicPr>
          <p:cNvPr id="6" name="Picture 5"/>
          <p:cNvPicPr>
            <a:picLocks noChangeAspect="1"/>
          </p:cNvPicPr>
          <p:nvPr/>
        </p:nvPicPr>
        <p:blipFill>
          <a:blip r:embed="rId3"/>
          <a:stretch>
            <a:fillRect/>
          </a:stretch>
        </p:blipFill>
        <p:spPr>
          <a:xfrm>
            <a:off x="496998" y="3180365"/>
            <a:ext cx="4239831" cy="1576657"/>
          </a:xfrm>
          <a:prstGeom prst="rect">
            <a:avLst/>
          </a:prstGeom>
        </p:spPr>
      </p:pic>
      <p:sp>
        <p:nvSpPr>
          <p:cNvPr id="5"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Permutation methods</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4" name="Rectangle 3"/>
          <p:cNvSpPr/>
          <p:nvPr/>
        </p:nvSpPr>
        <p:spPr>
          <a:xfrm>
            <a:off x="464119" y="1792619"/>
            <a:ext cx="7798264" cy="1169551"/>
          </a:xfrm>
          <a:prstGeom prst="rect">
            <a:avLst/>
          </a:prstGeom>
          <a:ln>
            <a:solidFill>
              <a:schemeClr val="bg1">
                <a:lumMod val="50000"/>
              </a:schemeClr>
            </a:solidFill>
          </a:ln>
        </p:spPr>
        <p:txBody>
          <a:bodyPr wrap="square">
            <a:spAutoFit/>
          </a:bodyPr>
          <a:lstStyle/>
          <a:p>
            <a:r>
              <a:rPr lang="en-US" sz="1400" dirty="0" smtClean="0">
                <a:solidFill>
                  <a:srgbClr val="7F7F7F"/>
                </a:solidFill>
                <a:latin typeface="Courier"/>
                <a:cs typeface="Courier"/>
              </a:rPr>
              <a:t>library(</a:t>
            </a:r>
            <a:r>
              <a:rPr lang="en-US" sz="1400" dirty="0" err="1" smtClean="0">
                <a:solidFill>
                  <a:srgbClr val="7F7F7F"/>
                </a:solidFill>
                <a:latin typeface="Courier"/>
                <a:cs typeface="Courier"/>
              </a:rPr>
              <a:t>lmPerm</a:t>
            </a:r>
            <a:r>
              <a:rPr lang="en-US" sz="1400" dirty="0">
                <a:solidFill>
                  <a:srgbClr val="7F7F7F"/>
                </a:solidFill>
                <a:latin typeface="Courier"/>
                <a:cs typeface="Courier"/>
              </a:rPr>
              <a:t>)</a:t>
            </a:r>
          </a:p>
          <a:p>
            <a:r>
              <a:rPr lang="en-US" sz="1400" dirty="0">
                <a:solidFill>
                  <a:srgbClr val="7F7F7F"/>
                </a:solidFill>
                <a:latin typeface="Courier"/>
                <a:cs typeface="Courier"/>
              </a:rPr>
              <a:t>library(coin)</a:t>
            </a:r>
          </a:p>
          <a:p>
            <a:r>
              <a:rPr lang="en-US" sz="1400" dirty="0" err="1">
                <a:solidFill>
                  <a:srgbClr val="7F7F7F"/>
                </a:solidFill>
                <a:latin typeface="Courier"/>
                <a:cs typeface="Courier"/>
              </a:rPr>
              <a:t>d_permtest</a:t>
            </a:r>
            <a:r>
              <a:rPr lang="en-US" sz="1400" dirty="0">
                <a:solidFill>
                  <a:srgbClr val="7F7F7F"/>
                </a:solidFill>
                <a:latin typeface="Courier"/>
                <a:cs typeface="Courier"/>
              </a:rPr>
              <a:t> </a:t>
            </a:r>
            <a:r>
              <a:rPr lang="en-US" sz="1400" dirty="0" smtClean="0">
                <a:solidFill>
                  <a:srgbClr val="7F7F7F"/>
                </a:solidFill>
                <a:latin typeface="Courier"/>
                <a:cs typeface="Courier"/>
              </a:rPr>
              <a:t>     &lt;- </a:t>
            </a:r>
            <a:r>
              <a:rPr lang="en-US" sz="1400" dirty="0" err="1" smtClean="0">
                <a:solidFill>
                  <a:srgbClr val="7F7F7F"/>
                </a:solidFill>
                <a:latin typeface="Courier"/>
                <a:cs typeface="Courier"/>
              </a:rPr>
              <a:t>data.frame</a:t>
            </a:r>
            <a:r>
              <a:rPr lang="en-US" sz="1400" dirty="0" smtClean="0">
                <a:solidFill>
                  <a:srgbClr val="7F7F7F"/>
                </a:solidFill>
                <a:latin typeface="Courier"/>
                <a:cs typeface="Courier"/>
              </a:rPr>
              <a:t>(</a:t>
            </a:r>
            <a:r>
              <a:rPr lang="en-US" sz="1400" dirty="0" err="1" smtClean="0">
                <a:solidFill>
                  <a:srgbClr val="7F7F7F"/>
                </a:solidFill>
                <a:latin typeface="Courier"/>
                <a:cs typeface="Courier"/>
              </a:rPr>
              <a:t>mydata$version_B</a:t>
            </a:r>
            <a:r>
              <a:rPr lang="en-US" sz="1400" dirty="0">
                <a:solidFill>
                  <a:srgbClr val="7F7F7F"/>
                </a:solidFill>
                <a:latin typeface="Courier"/>
                <a:cs typeface="Courier"/>
              </a:rPr>
              <a:t>, </a:t>
            </a:r>
            <a:r>
              <a:rPr lang="en-US" sz="1400" dirty="0" err="1">
                <a:solidFill>
                  <a:srgbClr val="7F7F7F"/>
                </a:solidFill>
                <a:latin typeface="Courier"/>
                <a:cs typeface="Courier"/>
              </a:rPr>
              <a:t>mydata$version_C</a:t>
            </a:r>
            <a:r>
              <a:rPr lang="en-US" sz="1400" dirty="0">
                <a:solidFill>
                  <a:srgbClr val="7F7F7F"/>
                </a:solidFill>
                <a:latin typeface="Courier"/>
                <a:cs typeface="Courier"/>
              </a:rPr>
              <a:t>)</a:t>
            </a:r>
          </a:p>
          <a:p>
            <a:r>
              <a:rPr lang="en-US" sz="1400" dirty="0" err="1">
                <a:solidFill>
                  <a:srgbClr val="7F7F7F"/>
                </a:solidFill>
                <a:latin typeface="Courier"/>
                <a:cs typeface="Courier"/>
              </a:rPr>
              <a:t>d_permtest_melt</a:t>
            </a:r>
            <a:r>
              <a:rPr lang="en-US" sz="1400" dirty="0">
                <a:solidFill>
                  <a:srgbClr val="7F7F7F"/>
                </a:solidFill>
                <a:latin typeface="Courier"/>
                <a:cs typeface="Courier"/>
              </a:rPr>
              <a:t> &lt;- melt(</a:t>
            </a:r>
            <a:r>
              <a:rPr lang="en-US" sz="1400" dirty="0" err="1">
                <a:solidFill>
                  <a:srgbClr val="7F7F7F"/>
                </a:solidFill>
                <a:latin typeface="Courier"/>
                <a:cs typeface="Courier"/>
              </a:rPr>
              <a:t>d_permtest</a:t>
            </a:r>
            <a:r>
              <a:rPr lang="en-US" sz="1400" dirty="0">
                <a:solidFill>
                  <a:srgbClr val="7F7F7F"/>
                </a:solidFill>
                <a:latin typeface="Courier"/>
                <a:cs typeface="Courier"/>
              </a:rPr>
              <a:t>)</a:t>
            </a:r>
          </a:p>
          <a:p>
            <a:r>
              <a:rPr lang="en-US" sz="1400" dirty="0" err="1">
                <a:solidFill>
                  <a:srgbClr val="7F7F7F"/>
                </a:solidFill>
                <a:latin typeface="Courier"/>
                <a:cs typeface="Courier"/>
              </a:rPr>
              <a:t>oneway_test</a:t>
            </a:r>
            <a:r>
              <a:rPr lang="en-US" sz="1400" dirty="0">
                <a:solidFill>
                  <a:srgbClr val="7F7F7F"/>
                </a:solidFill>
                <a:latin typeface="Courier"/>
                <a:cs typeface="Courier"/>
              </a:rPr>
              <a:t>(</a:t>
            </a:r>
            <a:r>
              <a:rPr lang="en-US" sz="1400" dirty="0" err="1">
                <a:solidFill>
                  <a:srgbClr val="7F7F7F"/>
                </a:solidFill>
                <a:latin typeface="Courier"/>
                <a:cs typeface="Courier"/>
              </a:rPr>
              <a:t>value~variable</a:t>
            </a:r>
            <a:r>
              <a:rPr lang="en-US" sz="1400" dirty="0">
                <a:solidFill>
                  <a:srgbClr val="7F7F7F"/>
                </a:solidFill>
                <a:latin typeface="Courier"/>
                <a:cs typeface="Courier"/>
              </a:rPr>
              <a:t>, data=</a:t>
            </a:r>
            <a:r>
              <a:rPr lang="en-US" sz="1400" dirty="0" err="1">
                <a:solidFill>
                  <a:srgbClr val="7F7F7F"/>
                </a:solidFill>
                <a:latin typeface="Courier"/>
                <a:cs typeface="Courier"/>
              </a:rPr>
              <a:t>d_permtest_melt</a:t>
            </a:r>
            <a:r>
              <a:rPr lang="en-US" sz="1400" dirty="0">
                <a:solidFill>
                  <a:srgbClr val="7F7F7F"/>
                </a:solidFill>
                <a:latin typeface="Courier"/>
                <a:cs typeface="Courier"/>
              </a:rPr>
              <a:t>, distribution="exact")</a:t>
            </a:r>
          </a:p>
        </p:txBody>
      </p:sp>
      <p:sp>
        <p:nvSpPr>
          <p:cNvPr id="8" name="Slide Number Placeholder 7"/>
          <p:cNvSpPr>
            <a:spLocks noGrp="1"/>
          </p:cNvSpPr>
          <p:nvPr>
            <p:ph type="sldNum" sz="quarter" idx="12"/>
          </p:nvPr>
        </p:nvSpPr>
        <p:spPr/>
        <p:txBody>
          <a:bodyPr/>
          <a:lstStyle/>
          <a:p>
            <a:fld id="{DCB82ED2-ACBB-2046-9075-6288EA005F68}" type="slidenum">
              <a:rPr lang="en-US" smtClean="0"/>
              <a:t>190</a:t>
            </a:fld>
            <a:endParaRPr lang="en-US"/>
          </a:p>
        </p:txBody>
      </p:sp>
      <p:sp>
        <p:nvSpPr>
          <p:cNvPr id="9" name="Rectangle 8"/>
          <p:cNvSpPr/>
          <p:nvPr/>
        </p:nvSpPr>
        <p:spPr>
          <a:xfrm>
            <a:off x="1996290" y="4109858"/>
            <a:ext cx="425250" cy="17174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16252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00" y="1050151"/>
            <a:ext cx="8229600" cy="3394472"/>
          </a:xfrm>
        </p:spPr>
        <p:txBody>
          <a:bodyPr/>
          <a:lstStyle/>
          <a:p>
            <a:r>
              <a:rPr lang="en-US" sz="1800" dirty="0" smtClean="0">
                <a:solidFill>
                  <a:srgbClr val="000000"/>
                </a:solidFill>
                <a:cs typeface="Courier"/>
              </a:rPr>
              <a:t>Given the following results:</a:t>
            </a:r>
          </a:p>
          <a:p>
            <a:pPr marL="0" indent="0">
              <a:buNone/>
            </a:pPr>
            <a:endParaRPr lang="en-US" sz="1400" dirty="0">
              <a:solidFill>
                <a:srgbClr val="7F7F7F"/>
              </a:solidFill>
              <a:latin typeface="Courier"/>
              <a:cs typeface="Courier"/>
            </a:endParaRPr>
          </a:p>
          <a:p>
            <a:pPr marL="0" indent="0">
              <a:buNone/>
            </a:pPr>
            <a:endParaRPr lang="en-US" sz="1400" dirty="0" smtClean="0">
              <a:solidFill>
                <a:srgbClr val="7F7F7F"/>
              </a:solidFill>
              <a:latin typeface="Courier"/>
              <a:cs typeface="Courier"/>
            </a:endParaRPr>
          </a:p>
          <a:p>
            <a:pPr marL="0" indent="0">
              <a:buNone/>
            </a:pPr>
            <a:endParaRPr lang="en-US" sz="1400" dirty="0" smtClean="0">
              <a:solidFill>
                <a:srgbClr val="7F7F7F"/>
              </a:solidFill>
              <a:latin typeface="Courier"/>
              <a:cs typeface="Courier"/>
            </a:endParaRPr>
          </a:p>
          <a:p>
            <a:pPr marL="0" indent="0">
              <a:buNone/>
            </a:pPr>
            <a:endParaRPr lang="en-US" sz="1400" dirty="0">
              <a:solidFill>
                <a:srgbClr val="7F7F7F"/>
              </a:solidFill>
              <a:latin typeface="Courier"/>
              <a:cs typeface="Courier"/>
            </a:endParaRPr>
          </a:p>
          <a:p>
            <a:r>
              <a:rPr lang="en-US" sz="1800" dirty="0" smtClean="0">
                <a:cs typeface="Courier"/>
              </a:rPr>
              <a:t>Fisher exact test one-tailed and two-tailed</a:t>
            </a:r>
          </a:p>
          <a:p>
            <a:r>
              <a:rPr lang="en-US" sz="1400" dirty="0" err="1" smtClean="0">
                <a:solidFill>
                  <a:srgbClr val="7F7F7F"/>
                </a:solidFill>
                <a:latin typeface="Courier"/>
                <a:cs typeface="Courier"/>
              </a:rPr>
              <a:t>fisher.test</a:t>
            </a:r>
            <a:r>
              <a:rPr lang="en-US" sz="1400" dirty="0" smtClean="0">
                <a:solidFill>
                  <a:srgbClr val="7F7F7F"/>
                </a:solidFill>
                <a:latin typeface="Courier"/>
                <a:cs typeface="Courier"/>
              </a:rPr>
              <a:t>(</a:t>
            </a:r>
            <a:r>
              <a:rPr lang="en-US" sz="1400" dirty="0" err="1" smtClean="0">
                <a:solidFill>
                  <a:srgbClr val="7F7F7F"/>
                </a:solidFill>
                <a:latin typeface="Courier"/>
                <a:cs typeface="Courier"/>
              </a:rPr>
              <a:t>rbind</a:t>
            </a:r>
            <a:r>
              <a:rPr lang="en-US" sz="1400" dirty="0" smtClean="0">
                <a:solidFill>
                  <a:srgbClr val="7F7F7F"/>
                </a:solidFill>
                <a:latin typeface="Courier"/>
                <a:cs typeface="Courier"/>
              </a:rPr>
              <a:t>(c(11,1),c(5,5)), alternative="less")$</a:t>
            </a:r>
            <a:r>
              <a:rPr lang="en-US" sz="1400" dirty="0" err="1" smtClean="0">
                <a:solidFill>
                  <a:srgbClr val="7F7F7F"/>
                </a:solidFill>
                <a:latin typeface="Courier"/>
                <a:cs typeface="Courier"/>
              </a:rPr>
              <a:t>p.value</a:t>
            </a:r>
            <a:endParaRPr lang="en-US" sz="1400" dirty="0" smtClean="0">
              <a:solidFill>
                <a:srgbClr val="7F7F7F"/>
              </a:solidFill>
              <a:latin typeface="Courier"/>
              <a:cs typeface="Courier"/>
            </a:endParaRPr>
          </a:p>
          <a:p>
            <a:r>
              <a:rPr lang="en-US" sz="1400" dirty="0" err="1" smtClean="0">
                <a:solidFill>
                  <a:srgbClr val="7F7F7F"/>
                </a:solidFill>
                <a:latin typeface="Courier"/>
                <a:cs typeface="Courier"/>
              </a:rPr>
              <a:t>fisher.test</a:t>
            </a:r>
            <a:r>
              <a:rPr lang="en-US" sz="1400" dirty="0" smtClean="0">
                <a:solidFill>
                  <a:srgbClr val="7F7F7F"/>
                </a:solidFill>
                <a:latin typeface="Courier"/>
                <a:cs typeface="Courier"/>
              </a:rPr>
              <a:t>(</a:t>
            </a:r>
            <a:r>
              <a:rPr lang="en-US" sz="1400" dirty="0" err="1" smtClean="0">
                <a:solidFill>
                  <a:srgbClr val="7F7F7F"/>
                </a:solidFill>
                <a:latin typeface="Courier"/>
                <a:cs typeface="Courier"/>
              </a:rPr>
              <a:t>rbind</a:t>
            </a:r>
            <a:r>
              <a:rPr lang="en-US" sz="1400" dirty="0" smtClean="0">
                <a:solidFill>
                  <a:srgbClr val="7F7F7F"/>
                </a:solidFill>
                <a:latin typeface="Courier"/>
                <a:cs typeface="Courier"/>
              </a:rPr>
              <a:t>(c(11,1),c(5,5)), alternative="greater")$</a:t>
            </a:r>
            <a:r>
              <a:rPr lang="en-US" sz="1400" dirty="0" err="1" smtClean="0">
                <a:solidFill>
                  <a:srgbClr val="7F7F7F"/>
                </a:solidFill>
                <a:latin typeface="Courier"/>
                <a:cs typeface="Courier"/>
              </a:rPr>
              <a:t>p.value</a:t>
            </a:r>
            <a:endParaRPr lang="en-US" sz="1400" dirty="0" smtClean="0">
              <a:solidFill>
                <a:srgbClr val="7F7F7F"/>
              </a:solidFill>
              <a:latin typeface="Courier"/>
              <a:cs typeface="Courier"/>
            </a:endParaRPr>
          </a:p>
          <a:p>
            <a:r>
              <a:rPr lang="en-US" sz="1400" dirty="0" err="1" smtClean="0">
                <a:solidFill>
                  <a:srgbClr val="7F7F7F"/>
                </a:solidFill>
                <a:latin typeface="Courier"/>
                <a:cs typeface="Courier"/>
              </a:rPr>
              <a:t>fisher.test</a:t>
            </a:r>
            <a:r>
              <a:rPr lang="en-US" sz="1400" dirty="0" smtClean="0">
                <a:solidFill>
                  <a:srgbClr val="7F7F7F"/>
                </a:solidFill>
                <a:latin typeface="Courier"/>
                <a:cs typeface="Courier"/>
              </a:rPr>
              <a:t>(</a:t>
            </a:r>
            <a:r>
              <a:rPr lang="en-US" sz="1400" dirty="0" err="1" smtClean="0">
                <a:solidFill>
                  <a:srgbClr val="7F7F7F"/>
                </a:solidFill>
                <a:latin typeface="Courier"/>
                <a:cs typeface="Courier"/>
              </a:rPr>
              <a:t>rbind</a:t>
            </a:r>
            <a:r>
              <a:rPr lang="en-US" sz="1400" dirty="0" smtClean="0">
                <a:solidFill>
                  <a:srgbClr val="7F7F7F"/>
                </a:solidFill>
                <a:latin typeface="Courier"/>
                <a:cs typeface="Courier"/>
              </a:rPr>
              <a:t>(c(11,1</a:t>
            </a:r>
            <a:r>
              <a:rPr lang="en-US" sz="1400" dirty="0">
                <a:solidFill>
                  <a:srgbClr val="7F7F7F"/>
                </a:solidFill>
                <a:latin typeface="Courier"/>
                <a:cs typeface="Courier"/>
              </a:rPr>
              <a:t>),c(5,5)), alternative="</a:t>
            </a:r>
            <a:r>
              <a:rPr lang="en-US" sz="1400" dirty="0" err="1">
                <a:solidFill>
                  <a:srgbClr val="7F7F7F"/>
                </a:solidFill>
                <a:latin typeface="Courier"/>
                <a:cs typeface="Courier"/>
              </a:rPr>
              <a:t>two.sided</a:t>
            </a:r>
            <a:r>
              <a:rPr lang="en-US" sz="1400" dirty="0">
                <a:solidFill>
                  <a:srgbClr val="7F7F7F"/>
                </a:solidFill>
                <a:latin typeface="Courier"/>
                <a:cs typeface="Courier"/>
              </a:rPr>
              <a:t>")$</a:t>
            </a:r>
            <a:r>
              <a:rPr lang="en-US" sz="1400" dirty="0" err="1" smtClean="0">
                <a:solidFill>
                  <a:srgbClr val="7F7F7F"/>
                </a:solidFill>
                <a:latin typeface="Courier"/>
                <a:cs typeface="Courier"/>
              </a:rPr>
              <a:t>p.value</a:t>
            </a:r>
            <a:endParaRPr lang="en-US" sz="1400" dirty="0" smtClean="0">
              <a:solidFill>
                <a:srgbClr val="7F7F7F"/>
              </a:solidFill>
              <a:latin typeface="Courier"/>
              <a:cs typeface="Courier"/>
            </a:endParaRPr>
          </a:p>
          <a:p>
            <a:endParaRPr lang="en-US" sz="1400" dirty="0" smtClean="0">
              <a:solidFill>
                <a:srgbClr val="7F7F7F"/>
              </a:solidFill>
              <a:latin typeface="Courier"/>
              <a:cs typeface="Courier"/>
            </a:endParaRPr>
          </a:p>
          <a:p>
            <a:endParaRPr lang="en-US" sz="1400" dirty="0">
              <a:solidFill>
                <a:srgbClr val="7F7F7F"/>
              </a:solidFill>
              <a:latin typeface="Courier"/>
              <a:cs typeface="Courier"/>
            </a:endParaRPr>
          </a:p>
          <a:p>
            <a:endParaRPr lang="en-US" sz="1400" dirty="0">
              <a:solidFill>
                <a:srgbClr val="7F7F7F"/>
              </a:solidFill>
              <a:latin typeface="Courier"/>
              <a:cs typeface="Courier"/>
            </a:endParaRPr>
          </a:p>
        </p:txBody>
      </p:sp>
      <p:sp>
        <p:nvSpPr>
          <p:cNvPr id="4"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Fisher exact test</a:t>
            </a:r>
            <a:endParaRPr lang="en-US" sz="2500" u="sng" dirty="0" smtClean="0">
              <a:solidFill>
                <a:schemeClr val="bg1"/>
              </a:solidFill>
            </a:endParaRPr>
          </a:p>
          <a:p>
            <a:pPr algn="l">
              <a:lnSpc>
                <a:spcPct val="80000"/>
              </a:lnSpc>
            </a:pPr>
            <a:r>
              <a:rPr lang="en-US" sz="3500" dirty="0">
                <a:solidFill>
                  <a:schemeClr val="bg1"/>
                </a:solidFill>
              </a:rPr>
              <a:t>Appendix</a:t>
            </a:r>
          </a:p>
        </p:txBody>
      </p:sp>
      <p:pic>
        <p:nvPicPr>
          <p:cNvPr id="6" name="Picture 5"/>
          <p:cNvPicPr>
            <a:picLocks noChangeAspect="1"/>
          </p:cNvPicPr>
          <p:nvPr/>
        </p:nvPicPr>
        <p:blipFill>
          <a:blip r:embed="rId2"/>
          <a:stretch>
            <a:fillRect/>
          </a:stretch>
        </p:blipFill>
        <p:spPr>
          <a:xfrm>
            <a:off x="419748" y="1382305"/>
            <a:ext cx="4026022" cy="996828"/>
          </a:xfrm>
          <a:prstGeom prst="rect">
            <a:avLst/>
          </a:prstGeom>
        </p:spPr>
      </p:pic>
      <p:sp>
        <p:nvSpPr>
          <p:cNvPr id="5" name="Slide Number Placeholder 4"/>
          <p:cNvSpPr>
            <a:spLocks noGrp="1"/>
          </p:cNvSpPr>
          <p:nvPr>
            <p:ph type="sldNum" sz="quarter" idx="12"/>
          </p:nvPr>
        </p:nvSpPr>
        <p:spPr/>
        <p:txBody>
          <a:bodyPr/>
          <a:lstStyle/>
          <a:p>
            <a:fld id="{DCB82ED2-ACBB-2046-9075-6288EA005F68}" type="slidenum">
              <a:rPr lang="en-US" smtClean="0"/>
              <a:t>191</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6521811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00" y="1060151"/>
            <a:ext cx="8229600" cy="3394472"/>
          </a:xfrm>
        </p:spPr>
        <p:txBody>
          <a:bodyPr/>
          <a:lstStyle/>
          <a:p>
            <a:r>
              <a:rPr lang="en-US" sz="1800" dirty="0" smtClean="0">
                <a:solidFill>
                  <a:srgbClr val="000000"/>
                </a:solidFill>
                <a:cs typeface="Courier"/>
              </a:rPr>
              <a:t>Given the following results:</a:t>
            </a:r>
          </a:p>
          <a:p>
            <a:pPr marL="0" indent="0">
              <a:buNone/>
            </a:pPr>
            <a:endParaRPr lang="en-US" sz="1400" dirty="0">
              <a:solidFill>
                <a:srgbClr val="7F7F7F"/>
              </a:solidFill>
              <a:latin typeface="Courier"/>
              <a:cs typeface="Courier"/>
            </a:endParaRPr>
          </a:p>
          <a:p>
            <a:pPr marL="0" indent="0">
              <a:buNone/>
            </a:pPr>
            <a:endParaRPr lang="en-US" sz="1400" dirty="0" smtClean="0">
              <a:solidFill>
                <a:srgbClr val="7F7F7F"/>
              </a:solidFill>
              <a:latin typeface="Courier"/>
              <a:cs typeface="Courier"/>
            </a:endParaRPr>
          </a:p>
          <a:p>
            <a:pPr marL="0" indent="0">
              <a:buNone/>
            </a:pPr>
            <a:endParaRPr lang="en-US" sz="1400" dirty="0" smtClean="0">
              <a:solidFill>
                <a:srgbClr val="7F7F7F"/>
              </a:solidFill>
              <a:latin typeface="Courier"/>
              <a:cs typeface="Courier"/>
            </a:endParaRPr>
          </a:p>
          <a:p>
            <a:pPr marL="0" indent="0">
              <a:buNone/>
            </a:pPr>
            <a:endParaRPr lang="en-US" sz="1400" dirty="0">
              <a:solidFill>
                <a:srgbClr val="7F7F7F"/>
              </a:solidFill>
              <a:latin typeface="Courier"/>
              <a:cs typeface="Courier"/>
            </a:endParaRPr>
          </a:p>
          <a:p>
            <a:endParaRPr lang="en-US" sz="1400" dirty="0">
              <a:solidFill>
                <a:srgbClr val="7F7F7F"/>
              </a:solidFill>
              <a:latin typeface="Courier"/>
              <a:cs typeface="Courier"/>
            </a:endParaRPr>
          </a:p>
        </p:txBody>
      </p:sp>
      <p:sp>
        <p:nvSpPr>
          <p:cNvPr id="4"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with R – N-1 Chi Square </a:t>
            </a:r>
            <a:endParaRPr lang="en-US" sz="2500" u="sng" dirty="0" smtClean="0">
              <a:solidFill>
                <a:schemeClr val="bg1"/>
              </a:solidFill>
            </a:endParaRPr>
          </a:p>
          <a:p>
            <a:pPr algn="l">
              <a:lnSpc>
                <a:spcPct val="80000"/>
              </a:lnSpc>
            </a:pPr>
            <a:r>
              <a:rPr lang="en-US" sz="3500" dirty="0">
                <a:solidFill>
                  <a:schemeClr val="bg1"/>
                </a:solidFill>
              </a:rPr>
              <a:t>Appendix</a:t>
            </a:r>
          </a:p>
        </p:txBody>
      </p:sp>
      <p:pic>
        <p:nvPicPr>
          <p:cNvPr id="6" name="Picture 5"/>
          <p:cNvPicPr>
            <a:picLocks noChangeAspect="1"/>
          </p:cNvPicPr>
          <p:nvPr/>
        </p:nvPicPr>
        <p:blipFill>
          <a:blip r:embed="rId3"/>
          <a:stretch>
            <a:fillRect/>
          </a:stretch>
        </p:blipFill>
        <p:spPr>
          <a:xfrm>
            <a:off x="449748" y="1392305"/>
            <a:ext cx="4026022" cy="996828"/>
          </a:xfrm>
          <a:prstGeom prst="rect">
            <a:avLst/>
          </a:prstGeom>
        </p:spPr>
      </p:pic>
      <p:sp>
        <p:nvSpPr>
          <p:cNvPr id="2" name="TextBox 1"/>
          <p:cNvSpPr txBox="1"/>
          <p:nvPr/>
        </p:nvSpPr>
        <p:spPr>
          <a:xfrm>
            <a:off x="6038537" y="2049163"/>
            <a:ext cx="2560316" cy="1969770"/>
          </a:xfrm>
          <a:prstGeom prst="rect">
            <a:avLst/>
          </a:prstGeom>
          <a:noFill/>
          <a:ln>
            <a:solidFill>
              <a:schemeClr val="bg1">
                <a:lumMod val="50000"/>
              </a:schemeClr>
            </a:solidFill>
          </a:ln>
          <a:effectLst/>
        </p:spPr>
        <p:txBody>
          <a:bodyPr wrap="none" rtlCol="0">
            <a:spAutoFit/>
          </a:bodyPr>
          <a:lstStyle/>
          <a:p>
            <a:r>
              <a:rPr lang="en-US" sz="800" dirty="0">
                <a:solidFill>
                  <a:srgbClr val="7F7F7F"/>
                </a:solidFill>
                <a:latin typeface="Courier"/>
                <a:cs typeface="Courier"/>
              </a:rPr>
              <a:t>N_1_ChiSquare &lt;- function(data) {</a:t>
            </a:r>
          </a:p>
          <a:p>
            <a:r>
              <a:rPr lang="en-US" sz="800" dirty="0" err="1">
                <a:solidFill>
                  <a:srgbClr val="7F7F7F"/>
                </a:solidFill>
                <a:latin typeface="Courier"/>
                <a:cs typeface="Courier"/>
              </a:rPr>
              <a:t>df</a:t>
            </a:r>
            <a:r>
              <a:rPr lang="en-US" sz="800" dirty="0">
                <a:solidFill>
                  <a:srgbClr val="7F7F7F"/>
                </a:solidFill>
                <a:latin typeface="Courier"/>
                <a:cs typeface="Courier"/>
              </a:rPr>
              <a:t> &lt;-1</a:t>
            </a:r>
          </a:p>
          <a:p>
            <a:r>
              <a:rPr lang="en-US" sz="800" dirty="0">
                <a:solidFill>
                  <a:srgbClr val="7F7F7F"/>
                </a:solidFill>
                <a:latin typeface="Courier"/>
                <a:cs typeface="Courier"/>
              </a:rPr>
              <a:t>  a1 &lt;- data[1,1]</a:t>
            </a:r>
          </a:p>
          <a:p>
            <a:r>
              <a:rPr lang="en-US" sz="800" dirty="0">
                <a:solidFill>
                  <a:srgbClr val="7F7F7F"/>
                </a:solidFill>
                <a:latin typeface="Courier"/>
                <a:cs typeface="Courier"/>
              </a:rPr>
              <a:t>  a0 &lt;- data[1,2]</a:t>
            </a:r>
          </a:p>
          <a:p>
            <a:r>
              <a:rPr lang="en-US" sz="800" dirty="0">
                <a:solidFill>
                  <a:srgbClr val="7F7F7F"/>
                </a:solidFill>
                <a:latin typeface="Courier"/>
                <a:cs typeface="Courier"/>
              </a:rPr>
              <a:t>  b1 &lt;- data[2,1]</a:t>
            </a:r>
          </a:p>
          <a:p>
            <a:r>
              <a:rPr lang="en-US" sz="800" dirty="0">
                <a:solidFill>
                  <a:srgbClr val="7F7F7F"/>
                </a:solidFill>
                <a:latin typeface="Courier"/>
                <a:cs typeface="Courier"/>
              </a:rPr>
              <a:t>  b0 &lt;- data[2,2]</a:t>
            </a:r>
          </a:p>
          <a:p>
            <a:r>
              <a:rPr lang="en-US" sz="800" dirty="0">
                <a:solidFill>
                  <a:srgbClr val="7F7F7F"/>
                </a:solidFill>
                <a:latin typeface="Courier"/>
                <a:cs typeface="Courier"/>
              </a:rPr>
              <a:t>  ab1 &lt;- a1 + b1</a:t>
            </a:r>
          </a:p>
          <a:p>
            <a:r>
              <a:rPr lang="en-US" sz="800" dirty="0">
                <a:solidFill>
                  <a:srgbClr val="7F7F7F"/>
                </a:solidFill>
                <a:latin typeface="Courier"/>
                <a:cs typeface="Courier"/>
              </a:rPr>
              <a:t>  ab0 &lt;- a0 + b0</a:t>
            </a:r>
          </a:p>
          <a:p>
            <a:r>
              <a:rPr lang="en-US" sz="800" dirty="0">
                <a:solidFill>
                  <a:srgbClr val="7F7F7F"/>
                </a:solidFill>
                <a:latin typeface="Courier"/>
                <a:cs typeface="Courier"/>
              </a:rPr>
              <a:t>  a &lt;- a1 + a0</a:t>
            </a:r>
          </a:p>
          <a:p>
            <a:r>
              <a:rPr lang="en-US" sz="800" dirty="0">
                <a:solidFill>
                  <a:srgbClr val="7F7F7F"/>
                </a:solidFill>
                <a:latin typeface="Courier"/>
                <a:cs typeface="Courier"/>
              </a:rPr>
              <a:t>  b &lt;- b1 + b0</a:t>
            </a:r>
          </a:p>
          <a:p>
            <a:r>
              <a:rPr lang="en-US" sz="800" dirty="0">
                <a:solidFill>
                  <a:srgbClr val="7F7F7F"/>
                </a:solidFill>
                <a:latin typeface="Courier"/>
                <a:cs typeface="Courier"/>
              </a:rPr>
              <a:t>  N &lt;- a + b</a:t>
            </a:r>
          </a:p>
          <a:p>
            <a:r>
              <a:rPr lang="en-US" sz="800" dirty="0">
                <a:solidFill>
                  <a:srgbClr val="7F7F7F"/>
                </a:solidFill>
                <a:latin typeface="Courier"/>
                <a:cs typeface="Courier"/>
              </a:rPr>
              <a:t>  q &lt;- (a1 * b0 - a0 * b1)^2 * (N - 1) </a:t>
            </a:r>
            <a:endParaRPr lang="en-US" sz="800" dirty="0" smtClean="0">
              <a:solidFill>
                <a:srgbClr val="7F7F7F"/>
              </a:solidFill>
              <a:latin typeface="Courier"/>
              <a:cs typeface="Courier"/>
            </a:endParaRPr>
          </a:p>
          <a:p>
            <a:r>
              <a:rPr lang="en-US" sz="800" dirty="0">
                <a:solidFill>
                  <a:srgbClr val="7F7F7F"/>
                </a:solidFill>
                <a:latin typeface="Courier"/>
                <a:cs typeface="Courier"/>
              </a:rPr>
              <a:t> </a:t>
            </a:r>
            <a:r>
              <a:rPr lang="en-US" sz="800" dirty="0" smtClean="0">
                <a:solidFill>
                  <a:srgbClr val="7F7F7F"/>
                </a:solidFill>
                <a:latin typeface="Courier"/>
                <a:cs typeface="Courier"/>
              </a:rPr>
              <a:t>       / </a:t>
            </a:r>
            <a:r>
              <a:rPr lang="en-US" sz="800" dirty="0">
                <a:solidFill>
                  <a:srgbClr val="7F7F7F"/>
                </a:solidFill>
                <a:latin typeface="Courier"/>
                <a:cs typeface="Courier"/>
              </a:rPr>
              <a:t>(ab1 * ab0 * a * b)</a:t>
            </a:r>
          </a:p>
          <a:p>
            <a:r>
              <a:rPr lang="en-US" sz="800" dirty="0">
                <a:solidFill>
                  <a:srgbClr val="7F7F7F"/>
                </a:solidFill>
                <a:latin typeface="Courier"/>
                <a:cs typeface="Courier"/>
              </a:rPr>
              <a:t>  return(1-pchisq(q, </a:t>
            </a:r>
            <a:r>
              <a:rPr lang="en-US" sz="800" dirty="0" err="1">
                <a:solidFill>
                  <a:srgbClr val="7F7F7F"/>
                </a:solidFill>
                <a:latin typeface="Courier"/>
                <a:cs typeface="Courier"/>
              </a:rPr>
              <a:t>df</a:t>
            </a:r>
            <a:r>
              <a:rPr lang="en-US" sz="800" dirty="0">
                <a:solidFill>
                  <a:srgbClr val="7F7F7F"/>
                </a:solidFill>
                <a:latin typeface="Courier"/>
                <a:cs typeface="Courier"/>
              </a:rPr>
              <a:t>))</a:t>
            </a:r>
          </a:p>
          <a:p>
            <a:r>
              <a:rPr lang="en-US" sz="1000" dirty="0" smtClean="0">
                <a:solidFill>
                  <a:srgbClr val="7F7F7F"/>
                </a:solidFill>
                <a:latin typeface="Courier"/>
                <a:cs typeface="Courier"/>
              </a:rPr>
              <a:t>}</a:t>
            </a:r>
            <a:endParaRPr lang="en-US" sz="1000" dirty="0">
              <a:solidFill>
                <a:srgbClr val="7F7F7F"/>
              </a:solidFill>
              <a:latin typeface="Courier"/>
              <a:cs typeface="Courier"/>
            </a:endParaRPr>
          </a:p>
        </p:txBody>
      </p:sp>
      <p:sp>
        <p:nvSpPr>
          <p:cNvPr id="5" name="Rectangle 4"/>
          <p:cNvSpPr/>
          <p:nvPr/>
        </p:nvSpPr>
        <p:spPr>
          <a:xfrm>
            <a:off x="369253" y="2399737"/>
            <a:ext cx="6019170" cy="1246495"/>
          </a:xfrm>
          <a:prstGeom prst="rect">
            <a:avLst/>
          </a:prstGeom>
        </p:spPr>
        <p:txBody>
          <a:bodyPr wrap="square">
            <a:spAutoFit/>
          </a:bodyPr>
          <a:lstStyle/>
          <a:p>
            <a:r>
              <a:rPr lang="en-US" sz="1250" dirty="0" err="1">
                <a:solidFill>
                  <a:srgbClr val="7F7F7F"/>
                </a:solidFill>
                <a:latin typeface="Courier"/>
                <a:cs typeface="Courier"/>
              </a:rPr>
              <a:t>Design_A_Pass</a:t>
            </a:r>
            <a:r>
              <a:rPr lang="en-US" sz="1250" dirty="0">
                <a:solidFill>
                  <a:srgbClr val="7F7F7F"/>
                </a:solidFill>
                <a:latin typeface="Courier"/>
                <a:cs typeface="Courier"/>
              </a:rPr>
              <a:t> &lt;- 11</a:t>
            </a:r>
          </a:p>
          <a:p>
            <a:r>
              <a:rPr lang="en-US" sz="1250" dirty="0" err="1">
                <a:solidFill>
                  <a:srgbClr val="7F7F7F"/>
                </a:solidFill>
                <a:latin typeface="Courier"/>
                <a:cs typeface="Courier"/>
              </a:rPr>
              <a:t>Design_A_Fail</a:t>
            </a:r>
            <a:r>
              <a:rPr lang="en-US" sz="1250" dirty="0">
                <a:solidFill>
                  <a:srgbClr val="7F7F7F"/>
                </a:solidFill>
                <a:latin typeface="Courier"/>
                <a:cs typeface="Courier"/>
              </a:rPr>
              <a:t> &lt;- 1</a:t>
            </a:r>
          </a:p>
          <a:p>
            <a:r>
              <a:rPr lang="en-US" sz="1250" dirty="0" err="1">
                <a:solidFill>
                  <a:srgbClr val="7F7F7F"/>
                </a:solidFill>
                <a:latin typeface="Courier"/>
                <a:cs typeface="Courier"/>
              </a:rPr>
              <a:t>Design_B_Pass</a:t>
            </a:r>
            <a:r>
              <a:rPr lang="en-US" sz="1250" dirty="0">
                <a:solidFill>
                  <a:srgbClr val="7F7F7F"/>
                </a:solidFill>
                <a:latin typeface="Courier"/>
                <a:cs typeface="Courier"/>
              </a:rPr>
              <a:t> &lt;- 5</a:t>
            </a:r>
          </a:p>
          <a:p>
            <a:r>
              <a:rPr lang="en-US" sz="1250" dirty="0" err="1">
                <a:solidFill>
                  <a:srgbClr val="7F7F7F"/>
                </a:solidFill>
                <a:latin typeface="Courier"/>
                <a:cs typeface="Courier"/>
              </a:rPr>
              <a:t>Design_B_Fail</a:t>
            </a:r>
            <a:r>
              <a:rPr lang="en-US" sz="1250" dirty="0">
                <a:solidFill>
                  <a:srgbClr val="7F7F7F"/>
                </a:solidFill>
                <a:latin typeface="Courier"/>
                <a:cs typeface="Courier"/>
              </a:rPr>
              <a:t> </a:t>
            </a:r>
            <a:r>
              <a:rPr lang="en-US" sz="1250" dirty="0" smtClean="0">
                <a:solidFill>
                  <a:srgbClr val="7F7F7F"/>
                </a:solidFill>
                <a:latin typeface="Courier"/>
                <a:cs typeface="Courier"/>
              </a:rPr>
              <a:t>&lt;- 5</a:t>
            </a:r>
            <a:endParaRPr lang="en-US" sz="1250" dirty="0">
              <a:solidFill>
                <a:srgbClr val="7F7F7F"/>
              </a:solidFill>
              <a:latin typeface="Courier"/>
              <a:cs typeface="Courier"/>
            </a:endParaRPr>
          </a:p>
          <a:p>
            <a:r>
              <a:rPr lang="en-US" sz="1250" dirty="0" smtClean="0">
                <a:solidFill>
                  <a:srgbClr val="7F7F7F"/>
                </a:solidFill>
                <a:latin typeface="Courier"/>
                <a:cs typeface="Courier"/>
              </a:rPr>
              <a:t>N_1_ChiSquare(</a:t>
            </a:r>
            <a:r>
              <a:rPr lang="en-US" sz="1250" dirty="0" err="1" smtClean="0">
                <a:solidFill>
                  <a:srgbClr val="7F7F7F"/>
                </a:solidFill>
                <a:latin typeface="Courier"/>
                <a:cs typeface="Courier"/>
              </a:rPr>
              <a:t>rbind</a:t>
            </a:r>
            <a:r>
              <a:rPr lang="en-US" sz="1250" dirty="0" smtClean="0">
                <a:solidFill>
                  <a:srgbClr val="7F7F7F"/>
                </a:solidFill>
                <a:latin typeface="Courier"/>
                <a:cs typeface="Courier"/>
              </a:rPr>
              <a:t>(c(</a:t>
            </a:r>
            <a:r>
              <a:rPr lang="en-US" sz="1250" dirty="0" err="1" smtClean="0">
                <a:solidFill>
                  <a:srgbClr val="7F7F7F"/>
                </a:solidFill>
                <a:latin typeface="Courier"/>
                <a:cs typeface="Courier"/>
              </a:rPr>
              <a:t>Design_A_Pass</a:t>
            </a:r>
            <a:r>
              <a:rPr lang="en-US" sz="1250" dirty="0">
                <a:solidFill>
                  <a:srgbClr val="7F7F7F"/>
                </a:solidFill>
                <a:latin typeface="Courier"/>
                <a:cs typeface="Courier"/>
              </a:rPr>
              <a:t>, </a:t>
            </a:r>
            <a:r>
              <a:rPr lang="en-US" sz="1250" dirty="0" err="1">
                <a:solidFill>
                  <a:srgbClr val="7F7F7F"/>
                </a:solidFill>
                <a:latin typeface="Courier"/>
                <a:cs typeface="Courier"/>
              </a:rPr>
              <a:t>Design_A_Fail</a:t>
            </a:r>
            <a:r>
              <a:rPr lang="en-US" sz="1250" dirty="0" smtClean="0">
                <a:solidFill>
                  <a:srgbClr val="7F7F7F"/>
                </a:solidFill>
                <a:latin typeface="Courier"/>
                <a:cs typeface="Courier"/>
              </a:rPr>
              <a:t>),</a:t>
            </a:r>
          </a:p>
          <a:p>
            <a:r>
              <a:rPr lang="en-US" sz="1250" dirty="0" smtClean="0">
                <a:solidFill>
                  <a:srgbClr val="7F7F7F"/>
                </a:solidFill>
                <a:latin typeface="Courier"/>
                <a:cs typeface="Courier"/>
              </a:rPr>
              <a:t>                    c(</a:t>
            </a:r>
            <a:r>
              <a:rPr lang="en-US" sz="1250" dirty="0" err="1" smtClean="0">
                <a:solidFill>
                  <a:srgbClr val="7F7F7F"/>
                </a:solidFill>
                <a:latin typeface="Courier"/>
                <a:cs typeface="Courier"/>
              </a:rPr>
              <a:t>Design_B_Pass,Design_B_Fail</a:t>
            </a:r>
            <a:r>
              <a:rPr lang="en-US" sz="1250" dirty="0" smtClean="0">
                <a:solidFill>
                  <a:srgbClr val="7F7F7F"/>
                </a:solidFill>
                <a:latin typeface="Courier"/>
                <a:cs typeface="Courier"/>
              </a:rPr>
              <a:t>)))</a:t>
            </a:r>
            <a:endParaRPr lang="en-US" sz="1250" dirty="0">
              <a:solidFill>
                <a:srgbClr val="7F7F7F"/>
              </a:solidFill>
              <a:latin typeface="Courier"/>
              <a:cs typeface="Courier"/>
            </a:endParaRPr>
          </a:p>
        </p:txBody>
      </p:sp>
      <p:sp>
        <p:nvSpPr>
          <p:cNvPr id="7" name="Rectangle 1"/>
          <p:cNvSpPr>
            <a:spLocks noChangeArrowheads="1"/>
          </p:cNvSpPr>
          <p:nvPr/>
        </p:nvSpPr>
        <p:spPr bwMode="auto">
          <a:xfrm>
            <a:off x="438986" y="3634278"/>
            <a:ext cx="1011495" cy="184666"/>
          </a:xfrm>
          <a:prstGeom prst="rect">
            <a:avLst/>
          </a:prstGeom>
          <a:solidFill>
            <a:srgbClr val="FFFFFF"/>
          </a:solidFill>
          <a:ln w="9525">
            <a:noFill/>
            <a:miter lim="800000"/>
            <a:headEnd/>
            <a:tailEnd/>
          </a:ln>
          <a:effectLs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0.03277887</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9" name="Slide Number Placeholder 8"/>
          <p:cNvSpPr>
            <a:spLocks noGrp="1"/>
          </p:cNvSpPr>
          <p:nvPr>
            <p:ph type="sldNum" sz="quarter" idx="12"/>
          </p:nvPr>
        </p:nvSpPr>
        <p:spPr/>
        <p:txBody>
          <a:bodyPr/>
          <a:lstStyle/>
          <a:p>
            <a:fld id="{DCB82ED2-ACBB-2046-9075-6288EA005F68}" type="slidenum">
              <a:rPr lang="en-US" smtClean="0"/>
              <a:t>192</a:t>
            </a:fld>
            <a:endParaRPr lang="en-US"/>
          </a:p>
        </p:txBody>
      </p:sp>
      <p:sp>
        <p:nvSpPr>
          <p:cNvPr id="10" name="Rectangle 9"/>
          <p:cNvSpPr/>
          <p:nvPr/>
        </p:nvSpPr>
        <p:spPr>
          <a:xfrm>
            <a:off x="438985" y="3647195"/>
            <a:ext cx="1011495" cy="17174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251704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29" y="1052705"/>
            <a:ext cx="8229600" cy="3394472"/>
          </a:xfrm>
        </p:spPr>
        <p:txBody>
          <a:bodyPr>
            <a:normAutofit/>
          </a:bodyPr>
          <a:lstStyle/>
          <a:p>
            <a:r>
              <a:rPr lang="en-US" sz="1800" dirty="0" smtClean="0"/>
              <a:t>Two dependent variables (</a:t>
            </a:r>
            <a:r>
              <a:rPr lang="en-US" sz="1800" dirty="0" err="1" smtClean="0"/>
              <a:t>à</a:t>
            </a:r>
            <a:r>
              <a:rPr lang="en-US" sz="1800" dirty="0" smtClean="0"/>
              <a:t> la t-test)</a:t>
            </a:r>
          </a:p>
          <a:p>
            <a:pPr lvl="1"/>
            <a:r>
              <a:rPr lang="en-US" sz="1800" dirty="0" smtClean="0"/>
              <a:t>Wilcox test </a:t>
            </a:r>
          </a:p>
          <a:p>
            <a:r>
              <a:rPr lang="en-US" sz="1800" dirty="0" smtClean="0"/>
              <a:t>More than two dependent variables</a:t>
            </a:r>
          </a:p>
          <a:p>
            <a:pPr lvl="1"/>
            <a:r>
              <a:rPr lang="en-US" sz="1800" dirty="0" err="1"/>
              <a:t>Kruskal</a:t>
            </a:r>
            <a:r>
              <a:rPr lang="en-US" sz="1800" dirty="0"/>
              <a:t>–Wallis </a:t>
            </a:r>
            <a:r>
              <a:rPr lang="en-US" sz="1800" dirty="0" smtClean="0"/>
              <a:t> (</a:t>
            </a:r>
            <a:r>
              <a:rPr lang="en-US" sz="1800" dirty="0" err="1" smtClean="0"/>
              <a:t>à</a:t>
            </a:r>
            <a:r>
              <a:rPr lang="en-US" sz="1800" dirty="0" smtClean="0"/>
              <a:t> la </a:t>
            </a:r>
            <a:r>
              <a:rPr lang="en-US" sz="1800" dirty="0" err="1" smtClean="0"/>
              <a:t>Anova</a:t>
            </a:r>
            <a:r>
              <a:rPr lang="en-US" sz="1800" dirty="0" smtClean="0"/>
              <a:t>)</a:t>
            </a:r>
          </a:p>
          <a:p>
            <a:pPr lvl="1"/>
            <a:r>
              <a:rPr lang="en-US" sz="1800" dirty="0" smtClean="0"/>
              <a:t>Dunn’s test (</a:t>
            </a:r>
            <a:r>
              <a:rPr lang="en-US" sz="1800" dirty="0" err="1" smtClean="0"/>
              <a:t>à</a:t>
            </a:r>
            <a:r>
              <a:rPr lang="en-US" sz="1800" dirty="0" smtClean="0"/>
              <a:t> la </a:t>
            </a:r>
            <a:r>
              <a:rPr lang="en-US" sz="1800" dirty="0" err="1" smtClean="0"/>
              <a:t>Tuckey</a:t>
            </a:r>
            <a:r>
              <a:rPr lang="en-US" sz="1800" dirty="0" smtClean="0"/>
              <a:t>).</a:t>
            </a:r>
          </a:p>
          <a:p>
            <a:pPr lvl="1"/>
            <a:endParaRPr lang="en-US" sz="1800" dirty="0"/>
          </a:p>
          <a:p>
            <a:pPr marL="342900" lvl="1" indent="-342900">
              <a:buFont typeface="Arial"/>
              <a:buChar char="•"/>
            </a:pPr>
            <a:r>
              <a:rPr lang="en-US" sz="1800" dirty="0" smtClean="0">
                <a:solidFill>
                  <a:srgbClr val="7F7F7F"/>
                </a:solidFill>
              </a:rPr>
              <a:t>Fewer </a:t>
            </a:r>
            <a:r>
              <a:rPr lang="en-US" sz="1800" dirty="0">
                <a:solidFill>
                  <a:srgbClr val="7F7F7F"/>
                </a:solidFill>
              </a:rPr>
              <a:t>stringent </a:t>
            </a:r>
            <a:r>
              <a:rPr lang="en-US" sz="1800" dirty="0">
                <a:solidFill>
                  <a:srgbClr val="7F7F7F"/>
                </a:solidFill>
                <a:hlinkClick r:id="rId3"/>
              </a:rPr>
              <a:t>assumptions </a:t>
            </a:r>
            <a:r>
              <a:rPr lang="en-US" sz="1800" dirty="0">
                <a:solidFill>
                  <a:srgbClr val="7F7F7F"/>
                </a:solidFill>
              </a:rPr>
              <a:t>about the </a:t>
            </a:r>
            <a:r>
              <a:rPr lang="en-US" sz="1800" dirty="0" smtClean="0">
                <a:solidFill>
                  <a:srgbClr val="7F7F7F"/>
                </a:solidFill>
              </a:rPr>
              <a:t>distribution but, know the method assumptions before using it</a:t>
            </a:r>
          </a:p>
          <a:p>
            <a:pPr lvl="1"/>
            <a:endParaRPr lang="en-US" sz="1800" dirty="0" smtClean="0"/>
          </a:p>
          <a:p>
            <a:pPr lvl="1"/>
            <a:endParaRPr lang="en-US" sz="1800" dirty="0" smtClean="0"/>
          </a:p>
          <a:p>
            <a:pPr lvl="1"/>
            <a:endParaRPr lang="en-US" sz="1800" dirty="0"/>
          </a:p>
        </p:txBody>
      </p:sp>
      <p:sp>
        <p:nvSpPr>
          <p:cNvPr id="5"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Non parametric methods – R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4" name="Slide Number Placeholder 3"/>
          <p:cNvSpPr>
            <a:spLocks noGrp="1"/>
          </p:cNvSpPr>
          <p:nvPr>
            <p:ph type="sldNum" sz="quarter" idx="12"/>
          </p:nvPr>
        </p:nvSpPr>
        <p:spPr/>
        <p:txBody>
          <a:bodyPr/>
          <a:lstStyle/>
          <a:p>
            <a:fld id="{DCB82ED2-ACBB-2046-9075-6288EA005F68}" type="slidenum">
              <a:rPr lang="en-US" smtClean="0"/>
              <a:t>193</a:t>
            </a:fld>
            <a:endParaRPr lang="en-US"/>
          </a:p>
        </p:txBody>
      </p:sp>
      <p:pic>
        <p:nvPicPr>
          <p:cNvPr id="6" name="Picture 5"/>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4870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74" y="1051315"/>
            <a:ext cx="8229600" cy="3394472"/>
          </a:xfrm>
        </p:spPr>
        <p:txBody>
          <a:bodyPr>
            <a:normAutofit/>
          </a:bodyPr>
          <a:lstStyle/>
          <a:p>
            <a:r>
              <a:rPr lang="en-US" sz="1800" dirty="0" smtClean="0"/>
              <a:t>Two dependent variables (</a:t>
            </a:r>
            <a:r>
              <a:rPr lang="en-US" sz="1800" dirty="0" err="1" smtClean="0"/>
              <a:t>à</a:t>
            </a:r>
            <a:r>
              <a:rPr lang="en-US" sz="1800" dirty="0" smtClean="0"/>
              <a:t> la t-test)</a:t>
            </a:r>
          </a:p>
          <a:p>
            <a:pPr lvl="1"/>
            <a:r>
              <a:rPr lang="en-US" sz="1800" dirty="0" smtClean="0"/>
              <a:t>Wilcox test </a:t>
            </a:r>
            <a:endParaRPr lang="en-US" sz="1800" dirty="0"/>
          </a:p>
          <a:p>
            <a:pPr marL="457200" lvl="1" indent="0">
              <a:buNone/>
            </a:pPr>
            <a:endParaRPr lang="en-US" dirty="0" smtClean="0"/>
          </a:p>
          <a:p>
            <a:pPr lvl="1"/>
            <a:endParaRPr lang="en-US" dirty="0" smtClean="0"/>
          </a:p>
          <a:p>
            <a:pPr lvl="1"/>
            <a:endParaRPr lang="en-US" dirty="0" smtClean="0"/>
          </a:p>
          <a:p>
            <a:pPr lvl="1"/>
            <a:endParaRPr lang="en-US" dirty="0"/>
          </a:p>
        </p:txBody>
      </p:sp>
      <p:sp>
        <p:nvSpPr>
          <p:cNvPr id="5"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Wilcox test for two dependent variables – R  </a:t>
            </a:r>
            <a:endParaRPr lang="en-US" sz="2500" u="sng" dirty="0" smtClean="0">
              <a:solidFill>
                <a:schemeClr val="bg1"/>
              </a:solidFill>
            </a:endParaRPr>
          </a:p>
          <a:p>
            <a:pPr algn="l">
              <a:lnSpc>
                <a:spcPct val="80000"/>
              </a:lnSpc>
            </a:pPr>
            <a:r>
              <a:rPr lang="en-US" sz="3500" dirty="0">
                <a:solidFill>
                  <a:schemeClr val="bg1"/>
                </a:solidFill>
              </a:rPr>
              <a:t>Appendix</a:t>
            </a:r>
          </a:p>
        </p:txBody>
      </p:sp>
      <p:sp>
        <p:nvSpPr>
          <p:cNvPr id="6" name="TextBox 5"/>
          <p:cNvSpPr txBox="1"/>
          <p:nvPr/>
        </p:nvSpPr>
        <p:spPr>
          <a:xfrm>
            <a:off x="482485" y="1788183"/>
            <a:ext cx="7058343" cy="1384995"/>
          </a:xfrm>
          <a:prstGeom prst="rect">
            <a:avLst/>
          </a:prstGeom>
          <a:noFill/>
          <a:ln>
            <a:solidFill>
              <a:schemeClr val="bg1">
                <a:lumMod val="50000"/>
              </a:schemeClr>
            </a:solidFill>
          </a:ln>
        </p:spPr>
        <p:txBody>
          <a:bodyPr wrap="none" rtlCol="0">
            <a:spAutoFit/>
          </a:bodyPr>
          <a:lstStyle/>
          <a:p>
            <a:pPr>
              <a:defRPr/>
            </a:pPr>
            <a:r>
              <a:rPr lang="en-US" sz="1400" dirty="0" smtClean="0">
                <a:solidFill>
                  <a:schemeClr val="bg1">
                    <a:lumMod val="50000"/>
                  </a:schemeClr>
                </a:solidFill>
                <a:latin typeface="Courier"/>
              </a:rPr>
              <a:t>#</a:t>
            </a:r>
            <a:r>
              <a:rPr lang="en-US" sz="1400" dirty="0" err="1" smtClean="0">
                <a:solidFill>
                  <a:schemeClr val="bg1">
                    <a:lumMod val="50000"/>
                  </a:schemeClr>
                </a:solidFill>
                <a:latin typeface="Courier"/>
              </a:rPr>
              <a:t>install.packages</a:t>
            </a:r>
            <a:r>
              <a:rPr lang="en-US" sz="1400" dirty="0">
                <a:solidFill>
                  <a:schemeClr val="bg1">
                    <a:lumMod val="50000"/>
                  </a:schemeClr>
                </a:solidFill>
                <a:latin typeface="Courier"/>
              </a:rPr>
              <a:t>(“reshape")</a:t>
            </a:r>
          </a:p>
          <a:p>
            <a:pPr>
              <a:defRPr/>
            </a:pPr>
            <a:r>
              <a:rPr lang="en-US" sz="1400" dirty="0">
                <a:solidFill>
                  <a:schemeClr val="bg1">
                    <a:lumMod val="50000"/>
                  </a:schemeClr>
                </a:solidFill>
                <a:latin typeface="Courier"/>
              </a:rPr>
              <a:t>library(reshape)</a:t>
            </a:r>
          </a:p>
          <a:p>
            <a:r>
              <a:rPr lang="en-US" sz="1400" dirty="0" err="1">
                <a:solidFill>
                  <a:schemeClr val="bg1">
                    <a:lumMod val="50000"/>
                  </a:schemeClr>
                </a:solidFill>
                <a:latin typeface="Courier"/>
              </a:rPr>
              <a:t>setwd</a:t>
            </a:r>
            <a:r>
              <a:rPr lang="en-US" sz="1400" dirty="0">
                <a:solidFill>
                  <a:schemeClr val="bg1">
                    <a:lumMod val="50000"/>
                  </a:schemeClr>
                </a:solidFill>
                <a:latin typeface="Courier"/>
              </a:rPr>
              <a:t>("C:/Users/mtalbot/Documents/RStudioFiles/Work-SEM")</a:t>
            </a:r>
          </a:p>
          <a:p>
            <a:r>
              <a:rPr lang="en-US" sz="1400" dirty="0" smtClean="0">
                <a:solidFill>
                  <a:schemeClr val="bg1">
                    <a:lumMod val="50000"/>
                  </a:schemeClr>
                </a:solidFill>
                <a:latin typeface="Courier"/>
              </a:rPr>
              <a:t>Data &lt;- </a:t>
            </a:r>
            <a:r>
              <a:rPr lang="en-US" sz="1400" dirty="0">
                <a:solidFill>
                  <a:schemeClr val="bg1">
                    <a:lumMod val="50000"/>
                  </a:schemeClr>
                </a:solidFill>
                <a:latin typeface="Courier"/>
              </a:rPr>
              <a:t>read.csv(file="rawSUSdata4ANOVA.csv",head=</a:t>
            </a:r>
            <a:r>
              <a:rPr lang="en-US" sz="1400" dirty="0" err="1">
                <a:solidFill>
                  <a:schemeClr val="bg1">
                    <a:lumMod val="50000"/>
                  </a:schemeClr>
                </a:solidFill>
                <a:latin typeface="Courier"/>
              </a:rPr>
              <a:t>TRUE,sep</a:t>
            </a:r>
            <a:r>
              <a:rPr lang="en-US" sz="1400" dirty="0">
                <a:solidFill>
                  <a:schemeClr val="bg1">
                    <a:lumMod val="50000"/>
                  </a:schemeClr>
                </a:solidFill>
                <a:latin typeface="Courier"/>
              </a:rPr>
              <a:t>=",") </a:t>
            </a:r>
            <a:endParaRPr lang="en-US" sz="1400" dirty="0" smtClean="0">
              <a:solidFill>
                <a:schemeClr val="bg1">
                  <a:lumMod val="50000"/>
                </a:schemeClr>
              </a:solidFill>
              <a:latin typeface="Courier"/>
            </a:endParaRPr>
          </a:p>
          <a:p>
            <a:r>
              <a:rPr lang="en-US" sz="1400" dirty="0" err="1" smtClean="0">
                <a:solidFill>
                  <a:schemeClr val="bg1">
                    <a:lumMod val="50000"/>
                  </a:schemeClr>
                </a:solidFill>
                <a:latin typeface="Courier"/>
              </a:rPr>
              <a:t>AB_melt</a:t>
            </a:r>
            <a:r>
              <a:rPr lang="en-US" sz="1400" dirty="0" smtClean="0">
                <a:solidFill>
                  <a:schemeClr val="bg1">
                    <a:lumMod val="50000"/>
                  </a:schemeClr>
                </a:solidFill>
                <a:latin typeface="Courier"/>
              </a:rPr>
              <a:t> </a:t>
            </a:r>
            <a:r>
              <a:rPr lang="en-US" sz="1400" dirty="0">
                <a:solidFill>
                  <a:schemeClr val="bg1">
                    <a:lumMod val="50000"/>
                  </a:schemeClr>
                </a:solidFill>
                <a:latin typeface="Courier"/>
              </a:rPr>
              <a:t>&lt;- melt(</a:t>
            </a:r>
            <a:r>
              <a:rPr lang="en-US" sz="1400" dirty="0" err="1">
                <a:solidFill>
                  <a:schemeClr val="bg1">
                    <a:lumMod val="50000"/>
                  </a:schemeClr>
                </a:solidFill>
                <a:latin typeface="Courier"/>
              </a:rPr>
              <a:t>data.frame</a:t>
            </a:r>
            <a:r>
              <a:rPr lang="en-US" sz="1400" dirty="0">
                <a:solidFill>
                  <a:schemeClr val="bg1">
                    <a:lumMod val="50000"/>
                  </a:schemeClr>
                </a:solidFill>
                <a:latin typeface="Courier"/>
              </a:rPr>
              <a:t>(</a:t>
            </a:r>
            <a:r>
              <a:rPr lang="en-US" sz="1400" dirty="0" err="1">
                <a:solidFill>
                  <a:schemeClr val="bg1">
                    <a:lumMod val="50000"/>
                  </a:schemeClr>
                </a:solidFill>
                <a:latin typeface="Courier"/>
              </a:rPr>
              <a:t>data$version_A</a:t>
            </a:r>
            <a:r>
              <a:rPr lang="en-US" sz="1400" dirty="0">
                <a:solidFill>
                  <a:schemeClr val="bg1">
                    <a:lumMod val="50000"/>
                  </a:schemeClr>
                </a:solidFill>
                <a:latin typeface="Courier"/>
              </a:rPr>
              <a:t>, </a:t>
            </a:r>
            <a:r>
              <a:rPr lang="en-US" sz="1400" dirty="0" err="1">
                <a:solidFill>
                  <a:schemeClr val="bg1">
                    <a:lumMod val="50000"/>
                  </a:schemeClr>
                </a:solidFill>
                <a:latin typeface="Courier"/>
              </a:rPr>
              <a:t>data$version_B</a:t>
            </a:r>
            <a:r>
              <a:rPr lang="en-US" sz="1400" dirty="0">
                <a:solidFill>
                  <a:schemeClr val="bg1">
                    <a:lumMod val="50000"/>
                  </a:schemeClr>
                </a:solidFill>
                <a:latin typeface="Courier"/>
              </a:rPr>
              <a:t>))</a:t>
            </a:r>
          </a:p>
          <a:p>
            <a:r>
              <a:rPr lang="en-US" sz="1400" dirty="0" err="1">
                <a:solidFill>
                  <a:schemeClr val="bg1">
                    <a:lumMod val="50000"/>
                  </a:schemeClr>
                </a:solidFill>
                <a:latin typeface="Courier"/>
              </a:rPr>
              <a:t>wilcox.test</a:t>
            </a:r>
            <a:r>
              <a:rPr lang="en-US" sz="1400" dirty="0">
                <a:solidFill>
                  <a:schemeClr val="bg1">
                    <a:lumMod val="50000"/>
                  </a:schemeClr>
                </a:solidFill>
                <a:latin typeface="Courier"/>
              </a:rPr>
              <a:t>(value ~ variable, data = </a:t>
            </a:r>
            <a:r>
              <a:rPr lang="en-US" sz="1400" dirty="0" err="1">
                <a:solidFill>
                  <a:schemeClr val="bg1">
                    <a:lumMod val="50000"/>
                  </a:schemeClr>
                </a:solidFill>
                <a:latin typeface="Courier"/>
              </a:rPr>
              <a:t>AB_melt</a:t>
            </a:r>
            <a:r>
              <a:rPr lang="en-US" sz="1400" dirty="0">
                <a:solidFill>
                  <a:schemeClr val="bg1">
                    <a:lumMod val="50000"/>
                  </a:schemeClr>
                </a:solidFill>
                <a:latin typeface="Courier"/>
              </a:rPr>
              <a:t>) </a:t>
            </a:r>
          </a:p>
        </p:txBody>
      </p:sp>
      <p:pic>
        <p:nvPicPr>
          <p:cNvPr id="7" name="Picture 6"/>
          <p:cNvPicPr>
            <a:picLocks noChangeAspect="1"/>
          </p:cNvPicPr>
          <p:nvPr/>
        </p:nvPicPr>
        <p:blipFill>
          <a:blip r:embed="rId3"/>
          <a:stretch>
            <a:fillRect/>
          </a:stretch>
        </p:blipFill>
        <p:spPr>
          <a:xfrm>
            <a:off x="423762" y="3370474"/>
            <a:ext cx="4752381" cy="761905"/>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194</a:t>
            </a:fld>
            <a:endParaRPr lang="en-US"/>
          </a:p>
        </p:txBody>
      </p:sp>
      <p:sp>
        <p:nvSpPr>
          <p:cNvPr id="8" name="Rectangle 7"/>
          <p:cNvSpPr/>
          <p:nvPr/>
        </p:nvSpPr>
        <p:spPr>
          <a:xfrm>
            <a:off x="1856378" y="3797723"/>
            <a:ext cx="801933" cy="171749"/>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2134890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00" y="1030151"/>
            <a:ext cx="8229600" cy="897097"/>
          </a:xfrm>
        </p:spPr>
        <p:txBody>
          <a:bodyPr/>
          <a:lstStyle/>
          <a:p>
            <a:r>
              <a:rPr lang="en-US" sz="1800" dirty="0" smtClean="0"/>
              <a:t>Non-parametric method when </a:t>
            </a:r>
            <a:r>
              <a:rPr lang="en-US" sz="1800" dirty="0"/>
              <a:t>we have one </a:t>
            </a:r>
            <a:r>
              <a:rPr lang="en-US" sz="1800" dirty="0" smtClean="0"/>
              <a:t>independent variable </a:t>
            </a:r>
            <a:r>
              <a:rPr lang="en-US" sz="1800" dirty="0"/>
              <a:t>and more than one </a:t>
            </a:r>
            <a:r>
              <a:rPr lang="en-US" sz="1800" dirty="0" smtClean="0"/>
              <a:t>treatment levels</a:t>
            </a:r>
          </a:p>
        </p:txBody>
      </p:sp>
      <p:sp>
        <p:nvSpPr>
          <p:cNvPr id="5" name="Rectangle 4"/>
          <p:cNvSpPr/>
          <p:nvPr/>
        </p:nvSpPr>
        <p:spPr>
          <a:xfrm>
            <a:off x="416954" y="2231949"/>
            <a:ext cx="7948569" cy="2031325"/>
          </a:xfrm>
          <a:prstGeom prst="rect">
            <a:avLst/>
          </a:prstGeom>
          <a:ln>
            <a:solidFill>
              <a:schemeClr val="bg1">
                <a:lumMod val="50000"/>
              </a:schemeClr>
            </a:solidFill>
          </a:ln>
        </p:spPr>
        <p:txBody>
          <a:bodyPr wrap="square">
            <a:spAutoFit/>
          </a:bodyPr>
          <a:lstStyle/>
          <a:p>
            <a:pPr>
              <a:defRPr/>
            </a:pPr>
            <a:r>
              <a:rPr lang="en-US" sz="1400" dirty="0">
                <a:solidFill>
                  <a:schemeClr val="bg1">
                    <a:lumMod val="50000"/>
                  </a:schemeClr>
                </a:solidFill>
                <a:latin typeface="Courier"/>
              </a:rPr>
              <a:t>#</a:t>
            </a:r>
            <a:r>
              <a:rPr lang="en-US" sz="1400" dirty="0" err="1">
                <a:solidFill>
                  <a:schemeClr val="bg1">
                    <a:lumMod val="50000"/>
                  </a:schemeClr>
                </a:solidFill>
                <a:latin typeface="Courier"/>
              </a:rPr>
              <a:t>install.packages</a:t>
            </a:r>
            <a:r>
              <a:rPr lang="en-US" sz="1400" dirty="0">
                <a:solidFill>
                  <a:schemeClr val="bg1">
                    <a:lumMod val="50000"/>
                  </a:schemeClr>
                </a:solidFill>
                <a:latin typeface="Courier"/>
              </a:rPr>
              <a:t>(“reshape")</a:t>
            </a:r>
          </a:p>
          <a:p>
            <a:pPr>
              <a:defRPr/>
            </a:pPr>
            <a:r>
              <a:rPr lang="en-US" sz="1400" dirty="0">
                <a:solidFill>
                  <a:schemeClr val="bg1">
                    <a:lumMod val="50000"/>
                  </a:schemeClr>
                </a:solidFill>
                <a:latin typeface="Courier"/>
              </a:rPr>
              <a:t>#</a:t>
            </a:r>
            <a:r>
              <a:rPr lang="en-US" sz="1400" dirty="0" err="1">
                <a:solidFill>
                  <a:schemeClr val="bg1">
                    <a:lumMod val="50000"/>
                  </a:schemeClr>
                </a:solidFill>
                <a:latin typeface="Courier"/>
              </a:rPr>
              <a:t>install.packages</a:t>
            </a:r>
            <a:r>
              <a:rPr lang="en-US" sz="1400" dirty="0">
                <a:solidFill>
                  <a:schemeClr val="bg1">
                    <a:lumMod val="50000"/>
                  </a:schemeClr>
                </a:solidFill>
                <a:latin typeface="Courier"/>
              </a:rPr>
              <a:t>("</a:t>
            </a:r>
            <a:r>
              <a:rPr lang="en-US" sz="1400" dirty="0" err="1">
                <a:solidFill>
                  <a:schemeClr val="bg1">
                    <a:lumMod val="50000"/>
                  </a:schemeClr>
                </a:solidFill>
                <a:latin typeface="Courier"/>
              </a:rPr>
              <a:t>dunn.test</a:t>
            </a:r>
            <a:r>
              <a:rPr lang="en-US" sz="1400" dirty="0">
                <a:solidFill>
                  <a:schemeClr val="bg1">
                    <a:lumMod val="50000"/>
                  </a:schemeClr>
                </a:solidFill>
                <a:latin typeface="Courier"/>
              </a:rPr>
              <a:t>")</a:t>
            </a:r>
          </a:p>
          <a:p>
            <a:pPr>
              <a:defRPr/>
            </a:pPr>
            <a:r>
              <a:rPr lang="en-US" sz="1400" dirty="0">
                <a:solidFill>
                  <a:schemeClr val="bg1">
                    <a:lumMod val="50000"/>
                  </a:schemeClr>
                </a:solidFill>
                <a:latin typeface="Courier"/>
              </a:rPr>
              <a:t>library(reshape)</a:t>
            </a:r>
          </a:p>
          <a:p>
            <a:pPr>
              <a:defRPr/>
            </a:pPr>
            <a:r>
              <a:rPr lang="en-US" sz="1400" dirty="0">
                <a:solidFill>
                  <a:schemeClr val="bg1">
                    <a:lumMod val="50000"/>
                  </a:schemeClr>
                </a:solidFill>
                <a:latin typeface="Courier"/>
              </a:rPr>
              <a:t>library(</a:t>
            </a:r>
            <a:r>
              <a:rPr lang="en-US" sz="1400" dirty="0" err="1">
                <a:solidFill>
                  <a:schemeClr val="bg1">
                    <a:lumMod val="50000"/>
                  </a:schemeClr>
                </a:solidFill>
                <a:latin typeface="Courier"/>
              </a:rPr>
              <a:t>dunn.test</a:t>
            </a:r>
            <a:r>
              <a:rPr lang="en-US" sz="1400" dirty="0">
                <a:solidFill>
                  <a:schemeClr val="bg1">
                    <a:lumMod val="50000"/>
                  </a:schemeClr>
                </a:solidFill>
                <a:latin typeface="Courier"/>
              </a:rPr>
              <a:t>)</a:t>
            </a:r>
          </a:p>
          <a:p>
            <a:r>
              <a:rPr lang="en-US" sz="1400" dirty="0" err="1">
                <a:solidFill>
                  <a:schemeClr val="bg1">
                    <a:lumMod val="50000"/>
                  </a:schemeClr>
                </a:solidFill>
                <a:latin typeface="Courier"/>
              </a:rPr>
              <a:t>setwd</a:t>
            </a:r>
            <a:r>
              <a:rPr lang="en-US" sz="1400" dirty="0">
                <a:solidFill>
                  <a:schemeClr val="bg1">
                    <a:lumMod val="50000"/>
                  </a:schemeClr>
                </a:solidFill>
                <a:latin typeface="Courier"/>
              </a:rPr>
              <a:t>("C:/Users/mtalbot/Documents/RStudioFiles/Work-SEM")</a:t>
            </a:r>
          </a:p>
          <a:p>
            <a:r>
              <a:rPr lang="en-US" sz="1400" dirty="0">
                <a:solidFill>
                  <a:schemeClr val="bg1">
                    <a:lumMod val="50000"/>
                  </a:schemeClr>
                </a:solidFill>
                <a:latin typeface="Courier"/>
              </a:rPr>
              <a:t>data&lt;- read.csv(file="rawSUSdata4ANOVA.csv",head=</a:t>
            </a:r>
            <a:r>
              <a:rPr lang="en-US" sz="1400" dirty="0" err="1">
                <a:solidFill>
                  <a:schemeClr val="bg1">
                    <a:lumMod val="50000"/>
                  </a:schemeClr>
                </a:solidFill>
                <a:latin typeface="Courier"/>
              </a:rPr>
              <a:t>TRUE,sep</a:t>
            </a:r>
            <a:r>
              <a:rPr lang="en-US" sz="1400" dirty="0">
                <a:solidFill>
                  <a:schemeClr val="bg1">
                    <a:lumMod val="50000"/>
                  </a:schemeClr>
                </a:solidFill>
                <a:latin typeface="Courier"/>
              </a:rPr>
              <a:t>=",")</a:t>
            </a:r>
          </a:p>
          <a:p>
            <a:r>
              <a:rPr lang="en-US" sz="1400" dirty="0" err="1">
                <a:solidFill>
                  <a:schemeClr val="bg1">
                    <a:lumMod val="50000"/>
                  </a:schemeClr>
                </a:solidFill>
                <a:latin typeface="Courier"/>
              </a:rPr>
              <a:t>data_melt</a:t>
            </a:r>
            <a:r>
              <a:rPr lang="en-US" sz="1400" dirty="0">
                <a:solidFill>
                  <a:schemeClr val="bg1">
                    <a:lumMod val="50000"/>
                  </a:schemeClr>
                </a:solidFill>
                <a:latin typeface="Courier"/>
              </a:rPr>
              <a:t> &lt;-melt(data)</a:t>
            </a:r>
          </a:p>
          <a:p>
            <a:r>
              <a:rPr lang="en-US" sz="1400" dirty="0" err="1">
                <a:solidFill>
                  <a:schemeClr val="bg1">
                    <a:lumMod val="50000"/>
                  </a:schemeClr>
                </a:solidFill>
                <a:latin typeface="Courier"/>
              </a:rPr>
              <a:t>kruskal.test</a:t>
            </a:r>
            <a:r>
              <a:rPr lang="en-US" sz="1400" dirty="0">
                <a:solidFill>
                  <a:schemeClr val="bg1">
                    <a:lumMod val="50000"/>
                  </a:schemeClr>
                </a:solidFill>
                <a:latin typeface="Courier"/>
              </a:rPr>
              <a:t>(value ~ variable, data = </a:t>
            </a:r>
            <a:r>
              <a:rPr lang="en-US" sz="1400" dirty="0" err="1">
                <a:solidFill>
                  <a:schemeClr val="bg1">
                    <a:lumMod val="50000"/>
                  </a:schemeClr>
                </a:solidFill>
                <a:latin typeface="Courier"/>
              </a:rPr>
              <a:t>data_melt</a:t>
            </a:r>
            <a:r>
              <a:rPr lang="en-US" sz="1400" dirty="0">
                <a:solidFill>
                  <a:schemeClr val="bg1">
                    <a:lumMod val="50000"/>
                  </a:schemeClr>
                </a:solidFill>
                <a:latin typeface="Courier"/>
              </a:rPr>
              <a:t>) </a:t>
            </a:r>
          </a:p>
          <a:p>
            <a:r>
              <a:rPr lang="en-US" sz="1400" dirty="0" err="1">
                <a:solidFill>
                  <a:schemeClr val="bg1">
                    <a:lumMod val="50000"/>
                  </a:schemeClr>
                </a:solidFill>
                <a:latin typeface="Courier"/>
              </a:rPr>
              <a:t>dunn.test</a:t>
            </a:r>
            <a:r>
              <a:rPr lang="en-US" sz="1400" dirty="0">
                <a:solidFill>
                  <a:schemeClr val="bg1">
                    <a:lumMod val="50000"/>
                  </a:schemeClr>
                </a:solidFill>
                <a:latin typeface="Courier"/>
              </a:rPr>
              <a:t>(</a:t>
            </a:r>
            <a:r>
              <a:rPr lang="en-US" sz="1400" dirty="0" err="1">
                <a:solidFill>
                  <a:schemeClr val="bg1">
                    <a:lumMod val="50000"/>
                  </a:schemeClr>
                </a:solidFill>
                <a:latin typeface="Courier"/>
              </a:rPr>
              <a:t>data_melt$value</a:t>
            </a:r>
            <a:r>
              <a:rPr lang="en-US" sz="1400" dirty="0">
                <a:solidFill>
                  <a:schemeClr val="bg1">
                    <a:lumMod val="50000"/>
                  </a:schemeClr>
                </a:solidFill>
                <a:latin typeface="Courier"/>
              </a:rPr>
              <a:t>, </a:t>
            </a:r>
            <a:r>
              <a:rPr lang="en-US" sz="1400" dirty="0" err="1">
                <a:solidFill>
                  <a:schemeClr val="bg1">
                    <a:lumMod val="50000"/>
                  </a:schemeClr>
                </a:solidFill>
                <a:latin typeface="Courier"/>
              </a:rPr>
              <a:t>data_melt$variable</a:t>
            </a:r>
            <a:r>
              <a:rPr lang="en-US" sz="1400" dirty="0">
                <a:solidFill>
                  <a:schemeClr val="bg1">
                    <a:lumMod val="50000"/>
                  </a:schemeClr>
                </a:solidFill>
                <a:latin typeface="Courier"/>
              </a:rPr>
              <a:t>, kw=TRUE, list= TRUE)</a:t>
            </a:r>
          </a:p>
        </p:txBody>
      </p:sp>
      <p:sp>
        <p:nvSpPr>
          <p:cNvPr id="7"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err="1" smtClean="0">
                <a:solidFill>
                  <a:schemeClr val="bg1"/>
                </a:solidFill>
              </a:rPr>
              <a:t>Kruskal</a:t>
            </a:r>
            <a:r>
              <a:rPr lang="en-US" sz="2500" dirty="0" smtClean="0">
                <a:solidFill>
                  <a:schemeClr val="bg1"/>
                </a:solidFill>
              </a:rPr>
              <a:t> Wallis test for several dependent variables – Code</a:t>
            </a:r>
          </a:p>
          <a:p>
            <a:pPr algn="l">
              <a:lnSpc>
                <a:spcPct val="80000"/>
              </a:lnSpc>
            </a:pPr>
            <a:r>
              <a:rPr lang="en-US" sz="3500" dirty="0">
                <a:solidFill>
                  <a:schemeClr val="bg1"/>
                </a:solidFill>
              </a:rPr>
              <a:t>Appendix</a:t>
            </a:r>
          </a:p>
        </p:txBody>
      </p:sp>
      <p:sp>
        <p:nvSpPr>
          <p:cNvPr id="4" name="Slide Number Placeholder 3"/>
          <p:cNvSpPr>
            <a:spLocks noGrp="1"/>
          </p:cNvSpPr>
          <p:nvPr>
            <p:ph type="sldNum" sz="quarter" idx="12"/>
          </p:nvPr>
        </p:nvSpPr>
        <p:spPr/>
        <p:txBody>
          <a:bodyPr/>
          <a:lstStyle/>
          <a:p>
            <a:fld id="{DCB82ED2-ACBB-2046-9075-6288EA005F68}" type="slidenum">
              <a:rPr lang="en-US" smtClean="0"/>
              <a:t>195</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1580543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00" y="1050151"/>
            <a:ext cx="8229600" cy="897097"/>
          </a:xfrm>
        </p:spPr>
        <p:txBody>
          <a:bodyPr/>
          <a:lstStyle/>
          <a:p>
            <a:r>
              <a:rPr lang="en-US" sz="1800" dirty="0" smtClean="0"/>
              <a:t>Result: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743" y="1599367"/>
            <a:ext cx="4802755" cy="897097"/>
          </a:xfrm>
          <a:prstGeom prst="rect">
            <a:avLst/>
          </a:prstGeo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743" y="2686455"/>
            <a:ext cx="4413089" cy="1262805"/>
          </a:xfrm>
          <a:prstGeom prst="rect">
            <a:avLst/>
          </a:prstGeom>
        </p:spPr>
      </p:pic>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err="1">
                <a:solidFill>
                  <a:schemeClr val="bg1"/>
                </a:solidFill>
              </a:rPr>
              <a:t>Kruskal</a:t>
            </a:r>
            <a:r>
              <a:rPr lang="en-US" sz="2500" dirty="0">
                <a:solidFill>
                  <a:schemeClr val="bg1"/>
                </a:solidFill>
              </a:rPr>
              <a:t> Wallis test for </a:t>
            </a:r>
            <a:r>
              <a:rPr lang="en-US" sz="2500" dirty="0" smtClean="0">
                <a:solidFill>
                  <a:schemeClr val="bg1"/>
                </a:solidFill>
              </a:rPr>
              <a:t>several dependent variables – Results  </a:t>
            </a:r>
          </a:p>
          <a:p>
            <a:pPr algn="l">
              <a:lnSpc>
                <a:spcPct val="80000"/>
              </a:lnSpc>
            </a:pPr>
            <a:r>
              <a:rPr lang="en-US" sz="3500" dirty="0">
                <a:solidFill>
                  <a:schemeClr val="bg1"/>
                </a:solidFill>
              </a:rPr>
              <a:t>Appendix</a:t>
            </a:r>
          </a:p>
        </p:txBody>
      </p:sp>
      <p:sp>
        <p:nvSpPr>
          <p:cNvPr id="5" name="Slide Number Placeholder 4"/>
          <p:cNvSpPr>
            <a:spLocks noGrp="1"/>
          </p:cNvSpPr>
          <p:nvPr>
            <p:ph type="sldNum" sz="quarter" idx="12"/>
          </p:nvPr>
        </p:nvSpPr>
        <p:spPr/>
        <p:txBody>
          <a:bodyPr/>
          <a:lstStyle/>
          <a:p>
            <a:fld id="{DCB82ED2-ACBB-2046-9075-6288EA005F68}" type="slidenum">
              <a:rPr lang="en-US" smtClean="0"/>
              <a:t>196</a:t>
            </a:fld>
            <a:endParaRPr lang="en-US"/>
          </a:p>
        </p:txBody>
      </p:sp>
      <p:sp>
        <p:nvSpPr>
          <p:cNvPr id="7" name="Rectangle 6"/>
          <p:cNvSpPr/>
          <p:nvPr/>
        </p:nvSpPr>
        <p:spPr>
          <a:xfrm>
            <a:off x="3104815" y="3022768"/>
            <a:ext cx="657808" cy="926492"/>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232024" y="2043981"/>
            <a:ext cx="1047474" cy="205543"/>
          </a:xfrm>
          <a:prstGeom prst="rect">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69159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00" y="1040151"/>
            <a:ext cx="8229600" cy="3092947"/>
          </a:xfrm>
        </p:spPr>
        <p:txBody>
          <a:bodyPr/>
          <a:lstStyle/>
          <a:p>
            <a:r>
              <a:rPr lang="en-US" sz="1800" dirty="0" smtClean="0"/>
              <a:t>Use a </a:t>
            </a:r>
            <a:r>
              <a:rPr lang="en-US" sz="1800" dirty="0" err="1" smtClean="0"/>
              <a:t>cronbach’s</a:t>
            </a:r>
            <a:r>
              <a:rPr lang="en-US" sz="1800" dirty="0" smtClean="0"/>
              <a:t> </a:t>
            </a:r>
            <a:r>
              <a:rPr lang="en-US" sz="1800" dirty="0"/>
              <a:t>alpha </a:t>
            </a:r>
            <a:r>
              <a:rPr lang="en-US" sz="1800" dirty="0" smtClean="0"/>
              <a:t>test to verify if your custom </a:t>
            </a:r>
            <a:r>
              <a:rPr lang="en-US" sz="1800" dirty="0"/>
              <a:t>multiple-question Likert scale surveys </a:t>
            </a:r>
            <a:r>
              <a:rPr lang="en-US" sz="1800" dirty="0" smtClean="0"/>
              <a:t>is reliable</a:t>
            </a:r>
            <a:r>
              <a:rPr lang="en-US" sz="1800" dirty="0"/>
              <a:t>. </a:t>
            </a:r>
            <a:r>
              <a:rPr lang="en-US" sz="1800" dirty="0" smtClean="0"/>
              <a:t>That is, If you actually test what you are intending to test.</a:t>
            </a:r>
          </a:p>
          <a:p>
            <a:pPr lvl="1"/>
            <a:r>
              <a:rPr lang="en-US" sz="1400" dirty="0" smtClean="0"/>
              <a:t>Measure of internal consistency test helps you detect hidden variables. E.g., a satisfaction questionnaire that measures something else than satisfaction, or possibly nothing at all!</a:t>
            </a:r>
          </a:p>
          <a:p>
            <a:pPr lvl="1"/>
            <a:r>
              <a:rPr lang="en-US" sz="1800" dirty="0" smtClean="0"/>
              <a:t>Your sample size must be large in order to test for reliability, but not too large</a:t>
            </a:r>
            <a:endParaRPr lang="en-US" sz="1800" dirty="0"/>
          </a:p>
          <a:p>
            <a:pPr lvl="1"/>
            <a:r>
              <a:rPr lang="en-US" sz="1800" dirty="0" smtClean="0"/>
              <a:t>See how the test is computed: </a:t>
            </a:r>
            <a:r>
              <a:rPr lang="en-US" sz="1800" dirty="0"/>
              <a:t>Cronbach's </a:t>
            </a:r>
            <a:r>
              <a:rPr lang="en-US" sz="1800" dirty="0" err="1" smtClean="0"/>
              <a:t>Alpha.xlsx</a:t>
            </a:r>
            <a:r>
              <a:rPr lang="en-US" sz="1800" dirty="0" smtClean="0"/>
              <a:t> for details</a:t>
            </a:r>
          </a:p>
        </p:txBody>
      </p:sp>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Cronbach’s Alpha: Measure of internal </a:t>
            </a:r>
            <a:r>
              <a:rPr lang="en-US" sz="2500" dirty="0" err="1" smtClean="0">
                <a:solidFill>
                  <a:schemeClr val="bg1"/>
                </a:solidFill>
              </a:rPr>
              <a:t>concistency</a:t>
            </a:r>
            <a:r>
              <a:rPr lang="en-US" sz="2500" dirty="0" smtClean="0">
                <a:solidFill>
                  <a:schemeClr val="bg1"/>
                </a:solidFill>
              </a:rPr>
              <a:t> </a:t>
            </a:r>
          </a:p>
          <a:p>
            <a:pPr algn="l">
              <a:lnSpc>
                <a:spcPct val="80000"/>
              </a:lnSpc>
            </a:pPr>
            <a:r>
              <a:rPr lang="en-US" sz="3500" dirty="0" smtClean="0">
                <a:solidFill>
                  <a:schemeClr val="bg1"/>
                </a:solidFill>
              </a:rPr>
              <a:t>Appendix</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197</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pic>
        <p:nvPicPr>
          <p:cNvPr id="12" name="Picture 11"/>
          <p:cNvPicPr>
            <a:picLocks noChangeAspect="1"/>
          </p:cNvPicPr>
          <p:nvPr/>
        </p:nvPicPr>
        <p:blipFill>
          <a:blip r:embed="rId4"/>
          <a:stretch>
            <a:fillRect/>
          </a:stretch>
        </p:blipFill>
        <p:spPr>
          <a:xfrm>
            <a:off x="516003" y="3004878"/>
            <a:ext cx="3118241" cy="1762386"/>
          </a:xfrm>
          <a:prstGeom prst="rect">
            <a:avLst/>
          </a:prstGeom>
        </p:spPr>
      </p:pic>
    </p:spTree>
    <p:extLst>
      <p:ext uri="{BB962C8B-B14F-4D97-AF65-F5344CB8AC3E}">
        <p14:creationId xmlns:p14="http://schemas.microsoft.com/office/powerpoint/2010/main" val="4992999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00" y="1040151"/>
            <a:ext cx="8229600" cy="3092947"/>
          </a:xfrm>
        </p:spPr>
        <p:txBody>
          <a:bodyPr/>
          <a:lstStyle/>
          <a:p>
            <a:r>
              <a:rPr lang="en-US" sz="1800" dirty="0" smtClean="0"/>
              <a:t>Further readings:</a:t>
            </a:r>
          </a:p>
          <a:p>
            <a:pPr lvl="1"/>
            <a:r>
              <a:rPr lang="en-US" sz="1400" dirty="0">
                <a:hlinkClick r:id="rId3"/>
              </a:rPr>
              <a:t>https://www.amazon.ca/Quantifying-User-Experience-Practical-Statistics/dp/</a:t>
            </a:r>
            <a:r>
              <a:rPr lang="en-US" sz="1400" dirty="0" smtClean="0">
                <a:hlinkClick r:id="rId3"/>
              </a:rPr>
              <a:t>0123849683</a:t>
            </a:r>
            <a:endParaRPr lang="en-US" sz="1400" dirty="0" smtClean="0"/>
          </a:p>
          <a:p>
            <a:pPr lvl="1"/>
            <a:r>
              <a:rPr lang="en-US" sz="1400" dirty="0" smtClean="0">
                <a:hlinkClick r:id="rId4"/>
              </a:rPr>
              <a:t>http</a:t>
            </a:r>
            <a:r>
              <a:rPr lang="en-US" sz="1400" dirty="0">
                <a:hlinkClick r:id="rId4"/>
              </a:rPr>
              <a:t>://www.real-statistics.com</a:t>
            </a:r>
            <a:r>
              <a:rPr lang="en-US" sz="1400" dirty="0" smtClean="0">
                <a:hlinkClick r:id="rId4"/>
              </a:rPr>
              <a:t>/</a:t>
            </a:r>
            <a:r>
              <a:rPr lang="en-US" sz="1400" dirty="0" smtClean="0"/>
              <a:t> (excellent resource, but can lack mathematical foundation)</a:t>
            </a:r>
          </a:p>
          <a:p>
            <a:pPr lvl="1"/>
            <a:r>
              <a:rPr lang="en-US" sz="1400" dirty="0">
                <a:hlinkClick r:id="rId5"/>
              </a:rPr>
              <a:t>https://</a:t>
            </a:r>
            <a:r>
              <a:rPr lang="en-US" sz="1400" dirty="0" smtClean="0">
                <a:hlinkClick r:id="rId5"/>
              </a:rPr>
              <a:t>stats.stackexchange.com</a:t>
            </a:r>
            <a:endParaRPr lang="en-US" sz="1400" dirty="0" smtClean="0"/>
          </a:p>
          <a:p>
            <a:pPr lvl="1"/>
            <a:r>
              <a:rPr lang="en-US" sz="1400" dirty="0" smtClean="0">
                <a:hlinkClick r:id="rId6"/>
              </a:rPr>
              <a:t>www.youtube.com</a:t>
            </a:r>
            <a:r>
              <a:rPr lang="en-US" sz="1400" dirty="0" smtClean="0"/>
              <a:t> (a lot of tutorials, but be careful)</a:t>
            </a:r>
          </a:p>
          <a:p>
            <a:pPr lvl="1"/>
            <a:endParaRPr lang="en-US" sz="1400" dirty="0" smtClean="0"/>
          </a:p>
          <a:p>
            <a:pPr lvl="1"/>
            <a:endParaRPr lang="en-US" sz="1400" dirty="0" smtClean="0"/>
          </a:p>
          <a:p>
            <a:pPr lvl="1"/>
            <a:endParaRPr lang="en-US" sz="1400" dirty="0" smtClean="0"/>
          </a:p>
        </p:txBody>
      </p:sp>
      <p:sp>
        <p:nvSpPr>
          <p:cNvPr id="8" name="Title 1"/>
          <p:cNvSpPr txBox="1">
            <a:spLocks/>
          </p:cNvSpPr>
          <p:nvPr/>
        </p:nvSpPr>
        <p:spPr>
          <a:xfrm>
            <a:off x="-8749"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References</a:t>
            </a:r>
          </a:p>
          <a:p>
            <a:pPr algn="l">
              <a:lnSpc>
                <a:spcPct val="80000"/>
              </a:lnSpc>
            </a:pPr>
            <a:r>
              <a:rPr lang="en-US" sz="3500" dirty="0" smtClean="0">
                <a:solidFill>
                  <a:schemeClr val="bg1"/>
                </a:solidFill>
              </a:rPr>
              <a:t>Appendix</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198</a:t>
            </a:fld>
            <a:endParaRPr lang="en-US"/>
          </a:p>
        </p:txBody>
      </p:sp>
      <p:pic>
        <p:nvPicPr>
          <p:cNvPr id="10" name="Picture 9"/>
          <p:cNvPicPr>
            <a:picLocks noChangeAspect="1"/>
          </p:cNvPicPr>
          <p:nvPr/>
        </p:nvPicPr>
        <p:blipFill>
          <a:blip r:embed="rId7"/>
          <a:stretch>
            <a:fillRect/>
          </a:stretch>
        </p:blipFill>
        <p:spPr>
          <a:xfrm>
            <a:off x="8335175" y="39460"/>
            <a:ext cx="778588" cy="781083"/>
          </a:xfrm>
          <a:prstGeom prst="rect">
            <a:avLst/>
          </a:prstGeom>
        </p:spPr>
      </p:pic>
    </p:spTree>
    <p:extLst>
      <p:ext uri="{BB962C8B-B14F-4D97-AF65-F5344CB8AC3E}">
        <p14:creationId xmlns:p14="http://schemas.microsoft.com/office/powerpoint/2010/main" val="8371533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00" y="1041408"/>
            <a:ext cx="8229600" cy="3394472"/>
          </a:xfrm>
        </p:spPr>
        <p:txBody>
          <a:bodyPr/>
          <a:lstStyle/>
          <a:p>
            <a:r>
              <a:rPr lang="en-US" sz="1800" dirty="0" smtClean="0"/>
              <a:t>Permission to use the course material is hereby granted.</a:t>
            </a:r>
          </a:p>
          <a:p>
            <a:r>
              <a:rPr lang="en-US" sz="1800" dirty="0" smtClean="0"/>
              <a:t>The code is </a:t>
            </a:r>
            <a:r>
              <a:rPr lang="en-US" sz="1800" dirty="0"/>
              <a:t>provided "as </a:t>
            </a:r>
            <a:r>
              <a:rPr lang="en-US" sz="1800" dirty="0" smtClean="0"/>
              <a:t>is” </a:t>
            </a:r>
            <a:r>
              <a:rPr lang="en-US" sz="1800" dirty="0"/>
              <a:t>without warranty of any </a:t>
            </a:r>
            <a:r>
              <a:rPr lang="en-US" sz="1800" dirty="0" smtClean="0"/>
              <a:t>kind.</a:t>
            </a:r>
          </a:p>
        </p:txBody>
      </p:sp>
      <p:sp>
        <p:nvSpPr>
          <p:cNvPr id="4" name="Title 1"/>
          <p:cNvSpPr txBox="1">
            <a:spLocks/>
          </p:cNvSpPr>
          <p:nvPr/>
        </p:nvSpPr>
        <p:spPr>
          <a:xfrm>
            <a:off x="0" y="0"/>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rgbClr val="FFFFFF"/>
                </a:solidFill>
              </a:rPr>
              <a:t>License </a:t>
            </a:r>
          </a:p>
          <a:p>
            <a:pPr algn="l"/>
            <a:r>
              <a:rPr lang="en-US" sz="3800" dirty="0" smtClean="0">
                <a:solidFill>
                  <a:srgbClr val="FFFFFF"/>
                </a:solidFill>
              </a:rPr>
              <a:t>Course Material</a:t>
            </a:r>
            <a:endParaRPr lang="en-US" sz="3800" dirty="0">
              <a:solidFill>
                <a:srgbClr val="FFFFF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2</a:t>
            </a:fld>
            <a:endParaRPr lang="en-US"/>
          </a:p>
        </p:txBody>
      </p:sp>
      <p:pic>
        <p:nvPicPr>
          <p:cNvPr id="7" name="Picture 6"/>
          <p:cNvPicPr>
            <a:picLocks noChangeAspect="1"/>
          </p:cNvPicPr>
          <p:nvPr/>
        </p:nvPicPr>
        <p:blipFill>
          <a:blip r:embed="rId2"/>
          <a:stretch>
            <a:fillRect/>
          </a:stretch>
        </p:blipFill>
        <p:spPr>
          <a:xfrm>
            <a:off x="8335175" y="39267"/>
            <a:ext cx="778588" cy="781083"/>
          </a:xfrm>
          <a:prstGeom prst="rect">
            <a:avLst/>
          </a:prstGeom>
        </p:spPr>
      </p:pic>
    </p:spTree>
    <p:extLst>
      <p:ext uri="{BB962C8B-B14F-4D97-AF65-F5344CB8AC3E}">
        <p14:creationId xmlns:p14="http://schemas.microsoft.com/office/powerpoint/2010/main" val="28338353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Standard</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24478" y="1030825"/>
            <a:ext cx="8229600" cy="3549994"/>
          </a:xfrm>
        </p:spPr>
        <p:txBody>
          <a:bodyPr>
            <a:normAutofit/>
          </a:bodyPr>
          <a:lstStyle/>
          <a:p>
            <a:r>
              <a:rPr lang="en-US" sz="1800" dirty="0" smtClean="0"/>
              <a:t>Standard questionnaires are:</a:t>
            </a:r>
          </a:p>
          <a:p>
            <a:pPr lvl="1"/>
            <a:r>
              <a:rPr lang="en-US" sz="1800" dirty="0"/>
              <a:t>Better than ad hoc homegrown questionnaires</a:t>
            </a:r>
          </a:p>
          <a:p>
            <a:pPr lvl="1"/>
            <a:r>
              <a:rPr lang="en-US" sz="1800" dirty="0" smtClean="0"/>
              <a:t>Supported </a:t>
            </a:r>
            <a:r>
              <a:rPr lang="en-US" sz="1800" dirty="0"/>
              <a:t>by psychometric qualification </a:t>
            </a:r>
            <a:r>
              <a:rPr lang="en-US" sz="1800" dirty="0" smtClean="0"/>
              <a:t>measures</a:t>
            </a:r>
          </a:p>
          <a:p>
            <a:pPr lvl="1"/>
            <a:r>
              <a:rPr lang="en-US" sz="1800" dirty="0"/>
              <a:t>There are all sorts of dynamics </a:t>
            </a:r>
            <a:r>
              <a:rPr lang="en-US" sz="1800" dirty="0" smtClean="0"/>
              <a:t>in </a:t>
            </a:r>
            <a:r>
              <a:rPr lang="en-US" sz="1800" dirty="0"/>
              <a:t>play when a human being interacts with a </a:t>
            </a:r>
            <a:r>
              <a:rPr lang="en-US" sz="1800" dirty="0" smtClean="0"/>
              <a:t>questionnaire (e.g., priming, polarity, wording</a:t>
            </a:r>
            <a:r>
              <a:rPr lang="is-IS" sz="1800" dirty="0" smtClean="0"/>
              <a:t>…</a:t>
            </a:r>
            <a:r>
              <a:rPr lang="en-US" sz="1800" dirty="0" smtClean="0"/>
              <a:t>)</a:t>
            </a:r>
          </a:p>
          <a:p>
            <a:pPr lvl="1"/>
            <a:r>
              <a:rPr lang="en-US" sz="1800" dirty="0" smtClean="0"/>
              <a:t>Support </a:t>
            </a:r>
            <a:r>
              <a:rPr lang="en-US" sz="1800" dirty="0"/>
              <a:t>scientific generalization </a:t>
            </a:r>
            <a:endParaRPr lang="en-US" sz="1800" dirty="0" smtClean="0"/>
          </a:p>
          <a:p>
            <a:pPr lvl="1"/>
            <a:r>
              <a:rPr lang="en-US" sz="1800" dirty="0"/>
              <a:t>Ideal for repeated measures </a:t>
            </a:r>
            <a:endParaRPr lang="en-US" sz="1800" dirty="0" smtClean="0"/>
          </a:p>
          <a:p>
            <a:r>
              <a:rPr lang="en-US" sz="1800" dirty="0" smtClean="0"/>
              <a:t>Cons:</a:t>
            </a:r>
          </a:p>
          <a:p>
            <a:pPr lvl="1"/>
            <a:r>
              <a:rPr lang="en-US" sz="1800" dirty="0" smtClean="0">
                <a:solidFill>
                  <a:srgbClr val="7F7F7F"/>
                </a:solidFill>
              </a:rPr>
              <a:t>Not always adapted to our needs</a:t>
            </a:r>
          </a:p>
          <a:p>
            <a:pPr lvl="1"/>
            <a:r>
              <a:rPr lang="en-US" sz="1800" dirty="0" smtClean="0">
                <a:solidFill>
                  <a:srgbClr val="7F7F7F"/>
                </a:solidFill>
              </a:rPr>
              <a:t>Not always free</a:t>
            </a:r>
            <a:endParaRPr lang="en-US" sz="1800" dirty="0">
              <a:solidFill>
                <a:srgbClr val="7F7F7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20</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23574726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Psychometric evaluation parameters</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39561" y="1036363"/>
            <a:ext cx="8229600" cy="3521778"/>
          </a:xfrm>
        </p:spPr>
        <p:txBody>
          <a:bodyPr>
            <a:noAutofit/>
          </a:bodyPr>
          <a:lstStyle/>
          <a:p>
            <a:r>
              <a:rPr lang="en-US" sz="1800" dirty="0"/>
              <a:t>Q</a:t>
            </a:r>
            <a:r>
              <a:rPr lang="en-US" sz="1800" dirty="0" smtClean="0"/>
              <a:t>uestionnaire developers are expected to report the following measurements to assess the quality of their questionnaires:</a:t>
            </a:r>
          </a:p>
          <a:p>
            <a:pPr lvl="1"/>
            <a:r>
              <a:rPr lang="en-US" sz="1800" dirty="0"/>
              <a:t>Validity</a:t>
            </a:r>
          </a:p>
          <a:p>
            <a:pPr lvl="2"/>
            <a:r>
              <a:rPr lang="en-US" sz="1800" dirty="0"/>
              <a:t>The extend to which it measures what it claims to </a:t>
            </a:r>
            <a:r>
              <a:rPr lang="en-US" sz="1800" dirty="0" smtClean="0"/>
              <a:t>measure, </a:t>
            </a:r>
            <a:r>
              <a:rPr lang="en-US" sz="1800" dirty="0">
                <a:solidFill>
                  <a:srgbClr val="7F7F7F"/>
                </a:solidFill>
              </a:rPr>
              <a:t>e.g., Pearson correlation coefficient or Factor </a:t>
            </a:r>
            <a:r>
              <a:rPr lang="en-US" sz="1800" dirty="0" smtClean="0">
                <a:solidFill>
                  <a:srgbClr val="7F7F7F"/>
                </a:solidFill>
              </a:rPr>
              <a:t>analysis</a:t>
            </a:r>
            <a:endParaRPr lang="en-US" sz="1800" dirty="0">
              <a:solidFill>
                <a:srgbClr val="7F7F7F"/>
              </a:solidFill>
            </a:endParaRPr>
          </a:p>
          <a:p>
            <a:pPr lvl="1"/>
            <a:r>
              <a:rPr lang="en-US" sz="1800" dirty="0" smtClean="0"/>
              <a:t>Reliability</a:t>
            </a:r>
          </a:p>
          <a:p>
            <a:pPr lvl="2"/>
            <a:r>
              <a:rPr lang="en-US" sz="1800" dirty="0" smtClean="0"/>
              <a:t>Measurement of internal consistency in responses, </a:t>
            </a:r>
            <a:r>
              <a:rPr lang="en-US" sz="1800" dirty="0">
                <a:solidFill>
                  <a:srgbClr val="7F7F7F"/>
                </a:solidFill>
              </a:rPr>
              <a:t>e</a:t>
            </a:r>
            <a:r>
              <a:rPr lang="en-US" sz="1800" dirty="0" smtClean="0">
                <a:solidFill>
                  <a:srgbClr val="7F7F7F"/>
                </a:solidFill>
              </a:rPr>
              <a:t>.g., Cronbach’s alpha</a:t>
            </a:r>
            <a:r>
              <a:rPr lang="en-US" sz="1800" dirty="0" smtClean="0"/>
              <a:t> </a:t>
            </a:r>
          </a:p>
          <a:p>
            <a:pPr lvl="1"/>
            <a:r>
              <a:rPr lang="en-US" sz="1800" dirty="0" smtClean="0"/>
              <a:t>Sensitivity</a:t>
            </a:r>
          </a:p>
          <a:p>
            <a:pPr lvl="2"/>
            <a:r>
              <a:rPr lang="en-US" sz="1800" dirty="0" smtClean="0"/>
              <a:t>The extend to which a questionnaire can measure a difference between two treatments when there is one, i.e., minimum sample size needed to get statistical significance when comparing two treatments</a:t>
            </a:r>
          </a:p>
        </p:txBody>
      </p:sp>
      <p:sp>
        <p:nvSpPr>
          <p:cNvPr id="4" name="Slide Number Placeholder 3"/>
          <p:cNvSpPr>
            <a:spLocks noGrp="1"/>
          </p:cNvSpPr>
          <p:nvPr>
            <p:ph type="sldNum" sz="quarter" idx="12"/>
          </p:nvPr>
        </p:nvSpPr>
        <p:spPr/>
        <p:txBody>
          <a:bodyPr/>
          <a:lstStyle/>
          <a:p>
            <a:fld id="{DCB82ED2-ACBB-2046-9075-6288EA005F68}" type="slidenum">
              <a:rPr lang="en-US" smtClean="0"/>
              <a:t>21</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2049976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n-point Likert scale – Accuracy</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47035" y="1075922"/>
            <a:ext cx="8753206" cy="3964517"/>
          </a:xfrm>
        </p:spPr>
        <p:txBody>
          <a:bodyPr>
            <a:normAutofit/>
          </a:bodyPr>
          <a:lstStyle/>
          <a:p>
            <a:r>
              <a:rPr lang="en-US" sz="1800" dirty="0"/>
              <a:t>Likert scale </a:t>
            </a:r>
            <a:r>
              <a:rPr lang="en-US" sz="1800" dirty="0" smtClean="0"/>
              <a:t>is the most </a:t>
            </a:r>
            <a:r>
              <a:rPr lang="en-US" sz="1800" dirty="0"/>
              <a:t>used approach to scaling responses </a:t>
            </a:r>
            <a:r>
              <a:rPr lang="en-US" sz="1800" dirty="0" smtClean="0"/>
              <a:t>in questionnaires</a:t>
            </a:r>
          </a:p>
          <a:p>
            <a:r>
              <a:rPr lang="en-US" sz="1800" dirty="0" smtClean="0"/>
              <a:t>They are affirmative or negative sentences followed by Likert options</a:t>
            </a:r>
          </a:p>
          <a:p>
            <a:r>
              <a:rPr lang="en-US" sz="1800" dirty="0" smtClean="0"/>
              <a:t>Typical 5-point Likert scale options look like this: </a:t>
            </a:r>
          </a:p>
          <a:p>
            <a:pPr lvl="1">
              <a:buFont typeface="Courier New"/>
              <a:buChar char="o"/>
            </a:pPr>
            <a:r>
              <a:rPr lang="en-US" sz="1800" dirty="0" smtClean="0"/>
              <a:t>Strongly disagree</a:t>
            </a:r>
          </a:p>
          <a:p>
            <a:pPr lvl="1">
              <a:buFont typeface="Courier New"/>
              <a:buChar char="o"/>
            </a:pPr>
            <a:r>
              <a:rPr lang="en-US" sz="1800" dirty="0" smtClean="0"/>
              <a:t>Disagree</a:t>
            </a:r>
          </a:p>
          <a:p>
            <a:pPr lvl="1">
              <a:buFont typeface="Courier New"/>
              <a:buChar char="o"/>
            </a:pPr>
            <a:r>
              <a:rPr lang="en-US" sz="1800" dirty="0" smtClean="0"/>
              <a:t>Neither disagree nor agree</a:t>
            </a:r>
          </a:p>
          <a:p>
            <a:pPr lvl="1">
              <a:buFont typeface="Courier New"/>
              <a:buChar char="o"/>
            </a:pPr>
            <a:r>
              <a:rPr lang="en-US" sz="1800" dirty="0" smtClean="0"/>
              <a:t>Agree</a:t>
            </a:r>
          </a:p>
          <a:p>
            <a:pPr lvl="1">
              <a:buFont typeface="Courier New"/>
              <a:buChar char="o"/>
            </a:pPr>
            <a:r>
              <a:rPr lang="en-US" sz="1800" dirty="0" smtClean="0"/>
              <a:t>Strongly agree</a:t>
            </a:r>
            <a:endParaRPr lang="en-US" sz="1800" dirty="0"/>
          </a:p>
        </p:txBody>
      </p:sp>
      <p:sp>
        <p:nvSpPr>
          <p:cNvPr id="5" name="Slide Number Placeholder 4"/>
          <p:cNvSpPr>
            <a:spLocks noGrp="1"/>
          </p:cNvSpPr>
          <p:nvPr>
            <p:ph type="sldNum" sz="quarter" idx="12"/>
          </p:nvPr>
        </p:nvSpPr>
        <p:spPr/>
        <p:txBody>
          <a:bodyPr/>
          <a:lstStyle/>
          <a:p>
            <a:fld id="{DCB82ED2-ACBB-2046-9075-6288EA005F68}" type="slidenum">
              <a:rPr lang="en-US" smtClean="0"/>
              <a:t>22</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38162918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Usability</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50900" y="1026958"/>
            <a:ext cx="8645409" cy="3791972"/>
          </a:xfrm>
        </p:spPr>
        <p:txBody>
          <a:bodyPr>
            <a:normAutofit/>
          </a:bodyPr>
          <a:lstStyle/>
          <a:p>
            <a:r>
              <a:rPr lang="en-US" sz="1800" dirty="0"/>
              <a:t>T</a:t>
            </a:r>
            <a:r>
              <a:rPr lang="en-US" sz="1800" dirty="0" smtClean="0"/>
              <a:t>he most popular standardized questionnaires designed to assess participants’ satisfaction with a game</a:t>
            </a:r>
          </a:p>
          <a:p>
            <a:r>
              <a:rPr lang="en-US" sz="1800" dirty="0" smtClean="0"/>
              <a:t>Two types of usability questionnaires</a:t>
            </a:r>
          </a:p>
          <a:p>
            <a:pPr lvl="1"/>
            <a:r>
              <a:rPr lang="en-US" sz="1800" dirty="0" smtClean="0"/>
              <a:t>Post-task:</a:t>
            </a:r>
          </a:p>
          <a:p>
            <a:pPr lvl="2"/>
            <a:r>
              <a:rPr lang="en-US" sz="1800" dirty="0" smtClean="0"/>
              <a:t>Administered immediately after a task</a:t>
            </a:r>
          </a:p>
          <a:p>
            <a:pPr lvl="2"/>
            <a:r>
              <a:rPr lang="en-US" sz="1800" dirty="0" smtClean="0"/>
              <a:t>Measure the satisfaction with the perceived usability of the task</a:t>
            </a:r>
          </a:p>
          <a:p>
            <a:pPr lvl="1"/>
            <a:r>
              <a:rPr lang="en-US" sz="1800" dirty="0" smtClean="0"/>
              <a:t>Post-study:</a:t>
            </a:r>
          </a:p>
          <a:p>
            <a:pPr lvl="2"/>
            <a:r>
              <a:rPr lang="en-US" sz="1800" dirty="0" smtClean="0"/>
              <a:t>Administered after having used the game, just before debriefing or other discussions</a:t>
            </a:r>
          </a:p>
          <a:p>
            <a:pPr lvl="2"/>
            <a:r>
              <a:rPr lang="en-US" sz="1800" dirty="0"/>
              <a:t>Measure the </a:t>
            </a:r>
            <a:r>
              <a:rPr lang="en-US" sz="1800" dirty="0" smtClean="0"/>
              <a:t>holistic satisfaction with the perceived </a:t>
            </a:r>
            <a:r>
              <a:rPr lang="en-US" sz="1800" dirty="0"/>
              <a:t>usability of </a:t>
            </a:r>
            <a:r>
              <a:rPr lang="en-US" sz="1800" dirty="0" smtClean="0"/>
              <a:t>the system or game</a:t>
            </a:r>
            <a:endParaRPr lang="en-US" sz="1800" dirty="0"/>
          </a:p>
          <a:p>
            <a:pPr marL="457200" lvl="1" indent="0">
              <a:buNone/>
            </a:pPr>
            <a:endParaRPr lang="en-US" sz="1800" dirty="0" smtClean="0"/>
          </a:p>
          <a:p>
            <a:pPr lvl="1"/>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DCB82ED2-ACBB-2046-9075-6288EA005F68}" type="slidenum">
              <a:rPr lang="en-US" smtClean="0"/>
              <a:t>23</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057308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Usability – Post study questionnaires</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Content Placeholder 2"/>
          <p:cNvSpPr>
            <a:spLocks noGrp="1"/>
          </p:cNvSpPr>
          <p:nvPr>
            <p:ph idx="1"/>
          </p:nvPr>
        </p:nvSpPr>
        <p:spPr>
          <a:xfrm>
            <a:off x="37628" y="1059039"/>
            <a:ext cx="8229600" cy="3625849"/>
          </a:xfrm>
        </p:spPr>
        <p:txBody>
          <a:bodyPr>
            <a:normAutofit fontScale="62500" lnSpcReduction="20000"/>
          </a:bodyPr>
          <a:lstStyle/>
          <a:p>
            <a:r>
              <a:rPr lang="en-US" dirty="0" smtClean="0"/>
              <a:t>Questionnaire for User Interaction Satisfaction (QUIS) </a:t>
            </a:r>
          </a:p>
          <a:p>
            <a:pPr lvl="1"/>
            <a:r>
              <a:rPr lang="en-US" dirty="0" smtClean="0">
                <a:solidFill>
                  <a:schemeClr val="bg1">
                    <a:lumMod val="50000"/>
                  </a:schemeClr>
                </a:solidFill>
              </a:rPr>
              <a:t>by Chin et </a:t>
            </a:r>
            <a:r>
              <a:rPr lang="en-US" dirty="0">
                <a:solidFill>
                  <a:schemeClr val="bg1">
                    <a:lumMod val="50000"/>
                  </a:schemeClr>
                </a:solidFill>
              </a:rPr>
              <a:t>a</a:t>
            </a:r>
            <a:r>
              <a:rPr lang="en-US" dirty="0" smtClean="0">
                <a:solidFill>
                  <a:schemeClr val="bg1">
                    <a:lumMod val="50000"/>
                  </a:schemeClr>
                </a:solidFill>
              </a:rPr>
              <a:t>l., 1988 </a:t>
            </a:r>
            <a:endParaRPr lang="en-US" dirty="0">
              <a:solidFill>
                <a:schemeClr val="bg1">
                  <a:lumMod val="50000"/>
                </a:schemeClr>
              </a:solidFill>
            </a:endParaRPr>
          </a:p>
          <a:p>
            <a:pPr lvl="1"/>
            <a:r>
              <a:rPr lang="en-US" dirty="0" smtClean="0">
                <a:solidFill>
                  <a:schemeClr val="bg1">
                    <a:lumMod val="50000"/>
                  </a:schemeClr>
                </a:solidFill>
              </a:rPr>
              <a:t>license required: University of </a:t>
            </a:r>
            <a:r>
              <a:rPr lang="en-US" dirty="0" err="1" smtClean="0">
                <a:solidFill>
                  <a:schemeClr val="bg1">
                    <a:lumMod val="50000"/>
                  </a:schemeClr>
                </a:solidFill>
              </a:rPr>
              <a:t>Mariland</a:t>
            </a:r>
            <a:r>
              <a:rPr lang="en-US" dirty="0" smtClean="0">
                <a:solidFill>
                  <a:schemeClr val="bg1">
                    <a:lumMod val="50000"/>
                  </a:schemeClr>
                </a:solidFill>
              </a:rPr>
              <a:t> $750 USD</a:t>
            </a:r>
          </a:p>
          <a:p>
            <a:r>
              <a:rPr lang="en-US" dirty="0" smtClean="0"/>
              <a:t>Software Usability Measurement Inventory (SUMI) </a:t>
            </a:r>
          </a:p>
          <a:p>
            <a:pPr lvl="1"/>
            <a:r>
              <a:rPr lang="en-US" dirty="0" smtClean="0">
                <a:solidFill>
                  <a:schemeClr val="bg1">
                    <a:lumMod val="50000"/>
                  </a:schemeClr>
                </a:solidFill>
              </a:rPr>
              <a:t>by </a:t>
            </a:r>
            <a:r>
              <a:rPr lang="en-US" dirty="0" err="1" smtClean="0">
                <a:solidFill>
                  <a:schemeClr val="bg1">
                    <a:lumMod val="50000"/>
                  </a:schemeClr>
                </a:solidFill>
              </a:rPr>
              <a:t>Kirokowski</a:t>
            </a:r>
            <a:r>
              <a:rPr lang="en-US" dirty="0" smtClean="0">
                <a:solidFill>
                  <a:schemeClr val="bg1">
                    <a:lumMod val="50000"/>
                  </a:schemeClr>
                </a:solidFill>
              </a:rPr>
              <a:t> and Corbett, 1993; </a:t>
            </a:r>
            <a:r>
              <a:rPr lang="en-US" dirty="0" err="1" smtClean="0">
                <a:solidFill>
                  <a:schemeClr val="bg1">
                    <a:lumMod val="50000"/>
                  </a:schemeClr>
                </a:solidFill>
              </a:rPr>
              <a:t>McSweeney</a:t>
            </a:r>
            <a:r>
              <a:rPr lang="en-US" dirty="0" smtClean="0">
                <a:solidFill>
                  <a:schemeClr val="bg1">
                    <a:lumMod val="50000"/>
                  </a:schemeClr>
                </a:solidFill>
              </a:rPr>
              <a:t>, 1992</a:t>
            </a:r>
          </a:p>
          <a:p>
            <a:pPr lvl="1"/>
            <a:r>
              <a:rPr lang="en-US" dirty="0" smtClean="0">
                <a:solidFill>
                  <a:schemeClr val="bg1">
                    <a:lumMod val="50000"/>
                  </a:schemeClr>
                </a:solidFill>
              </a:rPr>
              <a:t>license required: </a:t>
            </a:r>
            <a:r>
              <a:rPr lang="en-CA" dirty="0">
                <a:solidFill>
                  <a:schemeClr val="bg1">
                    <a:lumMod val="50000"/>
                  </a:schemeClr>
                </a:solidFill>
              </a:rPr>
              <a:t>University College </a:t>
            </a:r>
            <a:r>
              <a:rPr lang="en-CA" dirty="0" smtClean="0">
                <a:solidFill>
                  <a:schemeClr val="bg1">
                    <a:lumMod val="50000"/>
                  </a:schemeClr>
                </a:solidFill>
              </a:rPr>
              <a:t>Cork</a:t>
            </a:r>
            <a:r>
              <a:rPr lang="en-US" dirty="0" smtClean="0">
                <a:solidFill>
                  <a:schemeClr val="bg1">
                    <a:lumMod val="50000"/>
                  </a:schemeClr>
                </a:solidFill>
              </a:rPr>
              <a:t> between </a:t>
            </a:r>
            <a:r>
              <a:rPr lang="pt-BR" dirty="0">
                <a:solidFill>
                  <a:schemeClr val="bg1">
                    <a:lumMod val="50000"/>
                  </a:schemeClr>
                </a:solidFill>
              </a:rPr>
              <a:t>€</a:t>
            </a:r>
            <a:r>
              <a:rPr lang="en-US" dirty="0" smtClean="0">
                <a:solidFill>
                  <a:schemeClr val="bg1">
                    <a:lumMod val="50000"/>
                  </a:schemeClr>
                </a:solidFill>
              </a:rPr>
              <a:t>650</a:t>
            </a:r>
            <a:r>
              <a:rPr lang="pt-BR" dirty="0" smtClean="0">
                <a:solidFill>
                  <a:schemeClr val="bg1">
                    <a:lumMod val="50000"/>
                  </a:schemeClr>
                </a:solidFill>
              </a:rPr>
              <a:t> </a:t>
            </a:r>
            <a:r>
              <a:rPr lang="en-US" dirty="0" smtClean="0">
                <a:solidFill>
                  <a:schemeClr val="bg1">
                    <a:lumMod val="50000"/>
                  </a:schemeClr>
                </a:solidFill>
              </a:rPr>
              <a:t>and </a:t>
            </a:r>
            <a:r>
              <a:rPr lang="pt-BR" dirty="0">
                <a:solidFill>
                  <a:schemeClr val="bg1">
                    <a:lumMod val="50000"/>
                  </a:schemeClr>
                </a:solidFill>
              </a:rPr>
              <a:t>€</a:t>
            </a:r>
            <a:r>
              <a:rPr lang="en-US" dirty="0" smtClean="0">
                <a:solidFill>
                  <a:schemeClr val="bg1">
                    <a:lumMod val="50000"/>
                  </a:schemeClr>
                </a:solidFill>
              </a:rPr>
              <a:t>1300</a:t>
            </a:r>
          </a:p>
          <a:p>
            <a:r>
              <a:rPr lang="en-US" dirty="0" smtClean="0"/>
              <a:t>Post-study System Usability questionnaire (PSSUQ)</a:t>
            </a:r>
          </a:p>
          <a:p>
            <a:pPr lvl="1"/>
            <a:r>
              <a:rPr lang="en-US" dirty="0">
                <a:solidFill>
                  <a:schemeClr val="bg1">
                    <a:lumMod val="50000"/>
                  </a:schemeClr>
                </a:solidFill>
              </a:rPr>
              <a:t>b</a:t>
            </a:r>
            <a:r>
              <a:rPr lang="en-US" dirty="0" smtClean="0">
                <a:solidFill>
                  <a:schemeClr val="bg1">
                    <a:lumMod val="50000"/>
                  </a:schemeClr>
                </a:solidFill>
              </a:rPr>
              <a:t>y Lewis, 1990</a:t>
            </a:r>
          </a:p>
          <a:p>
            <a:pPr lvl="1"/>
            <a:r>
              <a:rPr lang="en-US" dirty="0">
                <a:solidFill>
                  <a:schemeClr val="bg1">
                    <a:lumMod val="50000"/>
                  </a:schemeClr>
                </a:solidFill>
              </a:rPr>
              <a:t>n</a:t>
            </a:r>
            <a:r>
              <a:rPr lang="en-US" dirty="0" smtClean="0">
                <a:solidFill>
                  <a:schemeClr val="bg1">
                    <a:lumMod val="50000"/>
                  </a:schemeClr>
                </a:solidFill>
              </a:rPr>
              <a:t>o license required: open to all</a:t>
            </a:r>
          </a:p>
          <a:p>
            <a:r>
              <a:rPr lang="en-US" dirty="0" smtClean="0"/>
              <a:t>Software Usability Scale (SUS) </a:t>
            </a:r>
          </a:p>
          <a:p>
            <a:pPr lvl="1"/>
            <a:r>
              <a:rPr lang="en-US" dirty="0" smtClean="0">
                <a:solidFill>
                  <a:srgbClr val="7F7F7F"/>
                </a:solidFill>
              </a:rPr>
              <a:t>by Brooke, 1996</a:t>
            </a:r>
            <a:endParaRPr lang="en-US" dirty="0">
              <a:solidFill>
                <a:srgbClr val="7F7F7F"/>
              </a:solidFill>
            </a:endParaRPr>
          </a:p>
          <a:p>
            <a:pPr lvl="1"/>
            <a:r>
              <a:rPr lang="en-US" dirty="0">
                <a:solidFill>
                  <a:schemeClr val="bg1">
                    <a:lumMod val="50000"/>
                  </a:schemeClr>
                </a:solidFill>
              </a:rPr>
              <a:t>no license required: open to </a:t>
            </a:r>
            <a:r>
              <a:rPr lang="en-US" dirty="0" smtClean="0">
                <a:solidFill>
                  <a:schemeClr val="bg1">
                    <a:lumMod val="50000"/>
                  </a:schemeClr>
                </a:solidFill>
              </a:rPr>
              <a:t>all</a:t>
            </a:r>
            <a:endParaRPr lang="en-US" dirty="0">
              <a:solidFill>
                <a:schemeClr val="bg1">
                  <a:lumMod val="50000"/>
                </a:schemeClr>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DCB82ED2-ACBB-2046-9075-6288EA005F68}" type="slidenum">
              <a:rPr lang="en-US" smtClean="0"/>
              <a:t>24</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8602372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Usability – Post study questionnaires</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37628" y="1059039"/>
            <a:ext cx="8229600" cy="3625849"/>
          </a:xfrm>
        </p:spPr>
        <p:txBody>
          <a:bodyPr>
            <a:normAutofit fontScale="62500" lnSpcReduction="20000"/>
          </a:bodyPr>
          <a:lstStyle/>
          <a:p>
            <a:r>
              <a:rPr lang="en-US" dirty="0" smtClean="0"/>
              <a:t>Questionnaire for User Interaction Satisfaction (QUIS) </a:t>
            </a:r>
          </a:p>
          <a:p>
            <a:pPr lvl="1"/>
            <a:r>
              <a:rPr lang="en-US" dirty="0" smtClean="0">
                <a:solidFill>
                  <a:schemeClr val="bg1">
                    <a:lumMod val="50000"/>
                  </a:schemeClr>
                </a:solidFill>
              </a:rPr>
              <a:t>by Chin et </a:t>
            </a:r>
            <a:r>
              <a:rPr lang="en-US" dirty="0">
                <a:solidFill>
                  <a:schemeClr val="bg1">
                    <a:lumMod val="50000"/>
                  </a:schemeClr>
                </a:solidFill>
              </a:rPr>
              <a:t>a</a:t>
            </a:r>
            <a:r>
              <a:rPr lang="en-US" dirty="0" smtClean="0">
                <a:solidFill>
                  <a:schemeClr val="bg1">
                    <a:lumMod val="50000"/>
                  </a:schemeClr>
                </a:solidFill>
              </a:rPr>
              <a:t>l., 1988 </a:t>
            </a:r>
            <a:endParaRPr lang="en-US" dirty="0">
              <a:solidFill>
                <a:schemeClr val="bg1">
                  <a:lumMod val="50000"/>
                </a:schemeClr>
              </a:solidFill>
            </a:endParaRPr>
          </a:p>
          <a:p>
            <a:pPr lvl="1"/>
            <a:r>
              <a:rPr lang="en-US" dirty="0" smtClean="0">
                <a:solidFill>
                  <a:schemeClr val="bg1">
                    <a:lumMod val="50000"/>
                  </a:schemeClr>
                </a:solidFill>
              </a:rPr>
              <a:t>license required: University of </a:t>
            </a:r>
            <a:r>
              <a:rPr lang="en-US" dirty="0" err="1" smtClean="0">
                <a:solidFill>
                  <a:schemeClr val="bg1">
                    <a:lumMod val="50000"/>
                  </a:schemeClr>
                </a:solidFill>
              </a:rPr>
              <a:t>Mariland</a:t>
            </a:r>
            <a:r>
              <a:rPr lang="en-US" dirty="0" smtClean="0">
                <a:solidFill>
                  <a:schemeClr val="bg1">
                    <a:lumMod val="50000"/>
                  </a:schemeClr>
                </a:solidFill>
              </a:rPr>
              <a:t> $750 USD</a:t>
            </a:r>
          </a:p>
          <a:p>
            <a:r>
              <a:rPr lang="en-US" dirty="0" smtClean="0"/>
              <a:t>Software Usability Measurement Inventory (SUMI) </a:t>
            </a:r>
          </a:p>
          <a:p>
            <a:pPr lvl="1"/>
            <a:r>
              <a:rPr lang="en-US" dirty="0" smtClean="0">
                <a:solidFill>
                  <a:schemeClr val="bg1">
                    <a:lumMod val="50000"/>
                  </a:schemeClr>
                </a:solidFill>
              </a:rPr>
              <a:t>by </a:t>
            </a:r>
            <a:r>
              <a:rPr lang="en-US" dirty="0" err="1" smtClean="0">
                <a:solidFill>
                  <a:schemeClr val="bg1">
                    <a:lumMod val="50000"/>
                  </a:schemeClr>
                </a:solidFill>
              </a:rPr>
              <a:t>Kirokowski</a:t>
            </a:r>
            <a:r>
              <a:rPr lang="en-US" dirty="0" smtClean="0">
                <a:solidFill>
                  <a:schemeClr val="bg1">
                    <a:lumMod val="50000"/>
                  </a:schemeClr>
                </a:solidFill>
              </a:rPr>
              <a:t> and Corbett, 1993; </a:t>
            </a:r>
            <a:r>
              <a:rPr lang="en-US" dirty="0" err="1" smtClean="0">
                <a:solidFill>
                  <a:schemeClr val="bg1">
                    <a:lumMod val="50000"/>
                  </a:schemeClr>
                </a:solidFill>
              </a:rPr>
              <a:t>McSweeney</a:t>
            </a:r>
            <a:r>
              <a:rPr lang="en-US" dirty="0" smtClean="0">
                <a:solidFill>
                  <a:schemeClr val="bg1">
                    <a:lumMod val="50000"/>
                  </a:schemeClr>
                </a:solidFill>
              </a:rPr>
              <a:t>, 1992</a:t>
            </a:r>
          </a:p>
          <a:p>
            <a:pPr lvl="1"/>
            <a:r>
              <a:rPr lang="en-US" dirty="0" smtClean="0">
                <a:solidFill>
                  <a:schemeClr val="bg1">
                    <a:lumMod val="50000"/>
                  </a:schemeClr>
                </a:solidFill>
              </a:rPr>
              <a:t>license required: </a:t>
            </a:r>
            <a:r>
              <a:rPr lang="en-CA" dirty="0">
                <a:solidFill>
                  <a:schemeClr val="bg1">
                    <a:lumMod val="50000"/>
                  </a:schemeClr>
                </a:solidFill>
              </a:rPr>
              <a:t>University College </a:t>
            </a:r>
            <a:r>
              <a:rPr lang="en-CA" dirty="0" smtClean="0">
                <a:solidFill>
                  <a:schemeClr val="bg1">
                    <a:lumMod val="50000"/>
                  </a:schemeClr>
                </a:solidFill>
              </a:rPr>
              <a:t>Cork</a:t>
            </a:r>
            <a:r>
              <a:rPr lang="en-US" dirty="0" smtClean="0">
                <a:solidFill>
                  <a:schemeClr val="bg1">
                    <a:lumMod val="50000"/>
                  </a:schemeClr>
                </a:solidFill>
              </a:rPr>
              <a:t> between </a:t>
            </a:r>
            <a:r>
              <a:rPr lang="pt-BR" dirty="0">
                <a:solidFill>
                  <a:schemeClr val="bg1">
                    <a:lumMod val="50000"/>
                  </a:schemeClr>
                </a:solidFill>
              </a:rPr>
              <a:t>€</a:t>
            </a:r>
            <a:r>
              <a:rPr lang="en-US" dirty="0" smtClean="0">
                <a:solidFill>
                  <a:schemeClr val="bg1">
                    <a:lumMod val="50000"/>
                  </a:schemeClr>
                </a:solidFill>
              </a:rPr>
              <a:t>650</a:t>
            </a:r>
            <a:r>
              <a:rPr lang="pt-BR" dirty="0" smtClean="0">
                <a:solidFill>
                  <a:schemeClr val="bg1">
                    <a:lumMod val="50000"/>
                  </a:schemeClr>
                </a:solidFill>
              </a:rPr>
              <a:t> </a:t>
            </a:r>
            <a:r>
              <a:rPr lang="en-US" dirty="0" smtClean="0">
                <a:solidFill>
                  <a:schemeClr val="bg1">
                    <a:lumMod val="50000"/>
                  </a:schemeClr>
                </a:solidFill>
              </a:rPr>
              <a:t>and </a:t>
            </a:r>
            <a:r>
              <a:rPr lang="pt-BR" dirty="0">
                <a:solidFill>
                  <a:schemeClr val="bg1">
                    <a:lumMod val="50000"/>
                  </a:schemeClr>
                </a:solidFill>
              </a:rPr>
              <a:t>€</a:t>
            </a:r>
            <a:r>
              <a:rPr lang="en-US" dirty="0" smtClean="0">
                <a:solidFill>
                  <a:schemeClr val="bg1">
                    <a:lumMod val="50000"/>
                  </a:schemeClr>
                </a:solidFill>
              </a:rPr>
              <a:t>1300</a:t>
            </a:r>
          </a:p>
          <a:p>
            <a:r>
              <a:rPr lang="en-US" dirty="0" smtClean="0"/>
              <a:t>Post-study System Usability questionnaire (PSSUQ)</a:t>
            </a:r>
          </a:p>
          <a:p>
            <a:pPr lvl="1"/>
            <a:r>
              <a:rPr lang="en-US" dirty="0">
                <a:solidFill>
                  <a:schemeClr val="bg1">
                    <a:lumMod val="50000"/>
                  </a:schemeClr>
                </a:solidFill>
              </a:rPr>
              <a:t>b</a:t>
            </a:r>
            <a:r>
              <a:rPr lang="en-US" dirty="0" smtClean="0">
                <a:solidFill>
                  <a:schemeClr val="bg1">
                    <a:lumMod val="50000"/>
                  </a:schemeClr>
                </a:solidFill>
              </a:rPr>
              <a:t>y Lewis, 1990</a:t>
            </a:r>
          </a:p>
          <a:p>
            <a:pPr lvl="1"/>
            <a:r>
              <a:rPr lang="en-US" dirty="0">
                <a:solidFill>
                  <a:schemeClr val="bg1">
                    <a:lumMod val="50000"/>
                  </a:schemeClr>
                </a:solidFill>
              </a:rPr>
              <a:t>n</a:t>
            </a:r>
            <a:r>
              <a:rPr lang="en-US" dirty="0" smtClean="0">
                <a:solidFill>
                  <a:schemeClr val="bg1">
                    <a:lumMod val="50000"/>
                  </a:schemeClr>
                </a:solidFill>
              </a:rPr>
              <a:t>o license required: open to all</a:t>
            </a:r>
          </a:p>
          <a:p>
            <a:r>
              <a:rPr lang="en-US" dirty="0" smtClean="0"/>
              <a:t>Software Usability Scale (SUS) </a:t>
            </a:r>
          </a:p>
          <a:p>
            <a:pPr lvl="1"/>
            <a:r>
              <a:rPr lang="en-US" dirty="0" smtClean="0">
                <a:solidFill>
                  <a:srgbClr val="7F7F7F"/>
                </a:solidFill>
              </a:rPr>
              <a:t>by Brooke, 1996</a:t>
            </a:r>
            <a:endParaRPr lang="en-US" dirty="0">
              <a:solidFill>
                <a:srgbClr val="7F7F7F"/>
              </a:solidFill>
            </a:endParaRPr>
          </a:p>
          <a:p>
            <a:pPr lvl="1"/>
            <a:r>
              <a:rPr lang="en-US" dirty="0">
                <a:solidFill>
                  <a:schemeClr val="bg1">
                    <a:lumMod val="50000"/>
                  </a:schemeClr>
                </a:solidFill>
              </a:rPr>
              <a:t>no license required: open to all</a:t>
            </a:r>
          </a:p>
          <a:p>
            <a:endParaRPr lang="en-US" dirty="0" smtClean="0"/>
          </a:p>
          <a:p>
            <a:endParaRPr lang="en-US" dirty="0"/>
          </a:p>
        </p:txBody>
      </p:sp>
      <p:sp>
        <p:nvSpPr>
          <p:cNvPr id="4" name="Rectangle 3"/>
          <p:cNvSpPr/>
          <p:nvPr/>
        </p:nvSpPr>
        <p:spPr>
          <a:xfrm>
            <a:off x="384519" y="3631258"/>
            <a:ext cx="3547777" cy="883176"/>
          </a:xfrm>
          <a:prstGeom prst="rect">
            <a:avLst/>
          </a:prstGeom>
          <a:noFill/>
          <a:ln>
            <a:solidFill>
              <a:schemeClr val="bg1">
                <a:lumMod val="6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extBox 1"/>
          <p:cNvSpPr txBox="1"/>
          <p:nvPr/>
        </p:nvSpPr>
        <p:spPr>
          <a:xfrm>
            <a:off x="5080003" y="3591104"/>
            <a:ext cx="1840119" cy="923330"/>
          </a:xfrm>
          <a:prstGeom prst="rect">
            <a:avLst/>
          </a:prstGeom>
          <a:noFill/>
        </p:spPr>
        <p:txBody>
          <a:bodyPr wrap="none" rtlCol="0">
            <a:spAutoFit/>
          </a:bodyPr>
          <a:lstStyle/>
          <a:p>
            <a:r>
              <a:rPr lang="en-US" dirty="0">
                <a:solidFill>
                  <a:srgbClr val="7F7F7F"/>
                </a:solidFill>
              </a:rPr>
              <a:t>M</a:t>
            </a:r>
            <a:r>
              <a:rPr lang="en-US" dirty="0" smtClean="0">
                <a:solidFill>
                  <a:srgbClr val="7F7F7F"/>
                </a:solidFill>
              </a:rPr>
              <a:t>ost used </a:t>
            </a:r>
          </a:p>
          <a:p>
            <a:r>
              <a:rPr lang="en-US" dirty="0" smtClean="0">
                <a:solidFill>
                  <a:srgbClr val="7F7F7F"/>
                </a:solidFill>
              </a:rPr>
              <a:t>Highest efficiency</a:t>
            </a:r>
          </a:p>
          <a:p>
            <a:r>
              <a:rPr lang="en-US" dirty="0" smtClean="0">
                <a:solidFill>
                  <a:srgbClr val="7F7F7F"/>
                </a:solidFill>
              </a:rPr>
              <a:t>Very effective</a:t>
            </a:r>
          </a:p>
        </p:txBody>
      </p:sp>
      <p:cxnSp>
        <p:nvCxnSpPr>
          <p:cNvPr id="7" name="Straight Arrow Connector 6"/>
          <p:cNvCxnSpPr>
            <a:stCxn id="2" idx="1"/>
          </p:cNvCxnSpPr>
          <p:nvPr/>
        </p:nvCxnSpPr>
        <p:spPr>
          <a:xfrm flipH="1" flipV="1">
            <a:off x="4082819" y="4045185"/>
            <a:ext cx="997184" cy="7584"/>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DCB82ED2-ACBB-2046-9075-6288EA005F68}" type="slidenum">
              <a:rPr lang="en-US" smtClean="0"/>
              <a:t>25</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413536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System </a:t>
            </a:r>
            <a:r>
              <a:rPr lang="en-US" sz="2700" dirty="0">
                <a:solidFill>
                  <a:srgbClr val="FFFFFF"/>
                </a:solidFill>
              </a:rPr>
              <a:t>u</a:t>
            </a:r>
            <a:r>
              <a:rPr lang="en-US" sz="2700" dirty="0" smtClean="0">
                <a:solidFill>
                  <a:srgbClr val="FFFFFF"/>
                </a:solidFill>
              </a:rPr>
              <a:t>sability scale (SUS) – Psychometric assessment</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Content Placeholder 2"/>
          <p:cNvSpPr>
            <a:spLocks noGrp="1"/>
          </p:cNvSpPr>
          <p:nvPr>
            <p:ph idx="1"/>
          </p:nvPr>
        </p:nvSpPr>
        <p:spPr>
          <a:xfrm>
            <a:off x="37628" y="1002599"/>
            <a:ext cx="8070207" cy="1412189"/>
          </a:xfrm>
        </p:spPr>
        <p:txBody>
          <a:bodyPr>
            <a:normAutofit/>
          </a:bodyPr>
          <a:lstStyle/>
          <a:p>
            <a:r>
              <a:rPr lang="en-US" sz="1800" dirty="0" smtClean="0"/>
              <a:t>Relative sensitivity of 5 questionnaires (</a:t>
            </a:r>
            <a:r>
              <a:rPr lang="en-US" sz="1800" dirty="0" err="1" smtClean="0"/>
              <a:t>Tullis</a:t>
            </a:r>
            <a:r>
              <a:rPr lang="en-US" sz="1800" dirty="0" smtClean="0"/>
              <a:t> and Stetson, 2004)</a:t>
            </a:r>
          </a:p>
          <a:p>
            <a:pPr lvl="1"/>
            <a:r>
              <a:rPr lang="en-US" sz="1800" dirty="0" smtClean="0"/>
              <a:t>SUS outperforms</a:t>
            </a:r>
          </a:p>
          <a:p>
            <a:pPr lvl="1"/>
            <a:r>
              <a:rPr lang="en-US" sz="1800" dirty="0" smtClean="0"/>
              <a:t>12 </a:t>
            </a:r>
            <a:r>
              <a:rPr lang="en-US" sz="1800" dirty="0"/>
              <a:t>participants </a:t>
            </a:r>
            <a:r>
              <a:rPr lang="en-US" sz="1800" dirty="0" smtClean="0"/>
              <a:t>reached 100% of correctness</a:t>
            </a:r>
            <a:endParaRPr lang="en-US" sz="1800" dirty="0"/>
          </a:p>
          <a:p>
            <a:endParaRPr lang="en-US" sz="2000" dirty="0" smtClean="0">
              <a:solidFill>
                <a:srgbClr val="7F7F7F"/>
              </a:solidFill>
            </a:endParaRPr>
          </a:p>
          <a:p>
            <a:endParaRPr lang="en-US" sz="2800" dirty="0" smtClean="0"/>
          </a:p>
          <a:p>
            <a:endParaRPr lang="en-US" sz="2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69869" y="2165769"/>
            <a:ext cx="4844550" cy="2883661"/>
          </a:xfrm>
          <a:prstGeom prst="rect">
            <a:avLst/>
          </a:prstGeom>
        </p:spPr>
      </p:pic>
      <p:sp>
        <p:nvSpPr>
          <p:cNvPr id="7" name="Freeform 6"/>
          <p:cNvSpPr/>
          <p:nvPr/>
        </p:nvSpPr>
        <p:spPr>
          <a:xfrm>
            <a:off x="1241778" y="2370666"/>
            <a:ext cx="2549407" cy="1458148"/>
          </a:xfrm>
          <a:custGeom>
            <a:avLst/>
            <a:gdLst>
              <a:gd name="connsiteX0" fmla="*/ 0 w 2549407"/>
              <a:gd name="connsiteY0" fmla="*/ 1458148 h 1458148"/>
              <a:gd name="connsiteX1" fmla="*/ 649111 w 2549407"/>
              <a:gd name="connsiteY1" fmla="*/ 545630 h 1458148"/>
              <a:gd name="connsiteX2" fmla="*/ 1288815 w 2549407"/>
              <a:gd name="connsiteY2" fmla="*/ 442148 h 1458148"/>
              <a:gd name="connsiteX3" fmla="*/ 1919111 w 2549407"/>
              <a:gd name="connsiteY3" fmla="*/ 0 h 1458148"/>
              <a:gd name="connsiteX4" fmla="*/ 2549407 w 2549407"/>
              <a:gd name="connsiteY4" fmla="*/ 0 h 145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407" h="1458148">
                <a:moveTo>
                  <a:pt x="0" y="1458148"/>
                </a:moveTo>
                <a:lnTo>
                  <a:pt x="649111" y="545630"/>
                </a:lnTo>
                <a:lnTo>
                  <a:pt x="1288815" y="442148"/>
                </a:lnTo>
                <a:lnTo>
                  <a:pt x="1919111" y="0"/>
                </a:lnTo>
                <a:lnTo>
                  <a:pt x="2549407" y="0"/>
                </a:lnTo>
              </a:path>
            </a:pathLst>
          </a:cu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26</a:t>
            </a:fld>
            <a:endParaRPr lang="en-US"/>
          </a:p>
        </p:txBody>
      </p:sp>
      <p:pic>
        <p:nvPicPr>
          <p:cNvPr id="9" name="Picture 8"/>
          <p:cNvPicPr>
            <a:picLocks noChangeAspect="1"/>
          </p:cNvPicPr>
          <p:nvPr/>
        </p:nvPicPr>
        <p:blipFill>
          <a:blip r:embed="rId5"/>
          <a:stretch>
            <a:fillRect/>
          </a:stretch>
        </p:blipFill>
        <p:spPr>
          <a:xfrm>
            <a:off x="8335175" y="21188"/>
            <a:ext cx="778588" cy="781083"/>
          </a:xfrm>
          <a:prstGeom prst="rect">
            <a:avLst/>
          </a:prstGeom>
        </p:spPr>
      </p:pic>
    </p:spTree>
    <p:extLst>
      <p:ext uri="{BB962C8B-B14F-4D97-AF65-F5344CB8AC3E}">
        <p14:creationId xmlns:p14="http://schemas.microsoft.com/office/powerpoint/2010/main" val="219186493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569" y="1040672"/>
            <a:ext cx="8826845" cy="2862323"/>
          </a:xfrm>
          <a:prstGeom prst="rect">
            <a:avLst/>
          </a:prstGeom>
        </p:spPr>
        <p:txBody>
          <a:bodyPr wrap="square">
            <a:spAutoFit/>
          </a:bodyPr>
          <a:lstStyle/>
          <a:p>
            <a:pPr marL="342900" indent="-342900">
              <a:buFont typeface="+mj-lt"/>
              <a:buAutoNum type="arabicPeriod"/>
            </a:pPr>
            <a:r>
              <a:rPr lang="en-US" dirty="0" smtClean="0"/>
              <a:t>I </a:t>
            </a:r>
            <a:r>
              <a:rPr lang="en-US" dirty="0"/>
              <a:t>think that I would like </a:t>
            </a:r>
            <a:r>
              <a:rPr lang="en-US" dirty="0" smtClean="0"/>
              <a:t>to use </a:t>
            </a:r>
            <a:r>
              <a:rPr lang="en-US" dirty="0"/>
              <a:t>this system </a:t>
            </a:r>
            <a:r>
              <a:rPr lang="en-US" dirty="0" smtClean="0"/>
              <a:t>frequently.</a:t>
            </a:r>
          </a:p>
          <a:p>
            <a:pPr marL="342900" indent="-342900">
              <a:buFont typeface="+mj-lt"/>
              <a:buAutoNum type="arabicPeriod"/>
            </a:pPr>
            <a:r>
              <a:rPr lang="en-US" dirty="0" smtClean="0"/>
              <a:t>I </a:t>
            </a:r>
            <a:r>
              <a:rPr lang="en-US" dirty="0"/>
              <a:t>found the system </a:t>
            </a:r>
            <a:r>
              <a:rPr lang="en-US" dirty="0" smtClean="0"/>
              <a:t>unnecessarily complex.</a:t>
            </a:r>
          </a:p>
          <a:p>
            <a:pPr marL="342900" indent="-342900">
              <a:buFont typeface="+mj-lt"/>
              <a:buAutoNum type="arabicPeriod"/>
            </a:pPr>
            <a:r>
              <a:rPr lang="en-US" dirty="0" smtClean="0"/>
              <a:t>I </a:t>
            </a:r>
            <a:r>
              <a:rPr lang="en-US" dirty="0"/>
              <a:t>thought the system was </a:t>
            </a:r>
            <a:r>
              <a:rPr lang="en-US" dirty="0" smtClean="0"/>
              <a:t>easy </a:t>
            </a:r>
            <a:r>
              <a:rPr lang="en-US" dirty="0"/>
              <a:t>to </a:t>
            </a:r>
            <a:r>
              <a:rPr lang="en-US" dirty="0" smtClean="0"/>
              <a:t>use.</a:t>
            </a:r>
          </a:p>
          <a:p>
            <a:pPr marL="342900" indent="-342900">
              <a:buFont typeface="+mj-lt"/>
              <a:buAutoNum type="arabicPeriod"/>
            </a:pPr>
            <a:r>
              <a:rPr lang="en-US" dirty="0" smtClean="0"/>
              <a:t>I </a:t>
            </a:r>
            <a:r>
              <a:rPr lang="en-US" dirty="0"/>
              <a:t>think that I would need </a:t>
            </a:r>
            <a:r>
              <a:rPr lang="en-US" dirty="0" smtClean="0"/>
              <a:t>the support </a:t>
            </a:r>
            <a:r>
              <a:rPr lang="en-US" dirty="0"/>
              <a:t>of a technical person </a:t>
            </a:r>
            <a:r>
              <a:rPr lang="en-US" dirty="0" smtClean="0"/>
              <a:t>to be </a:t>
            </a:r>
            <a:r>
              <a:rPr lang="en-US" dirty="0"/>
              <a:t>able to use this </a:t>
            </a:r>
            <a:r>
              <a:rPr lang="en-US" dirty="0" smtClean="0"/>
              <a:t>system.</a:t>
            </a:r>
          </a:p>
          <a:p>
            <a:pPr marL="342900" indent="-342900">
              <a:buFont typeface="+mj-lt"/>
              <a:buAutoNum type="arabicPeriod"/>
            </a:pPr>
            <a:r>
              <a:rPr lang="en-US" dirty="0" smtClean="0"/>
              <a:t>I </a:t>
            </a:r>
            <a:r>
              <a:rPr lang="en-US" dirty="0"/>
              <a:t>found the various functions </a:t>
            </a:r>
            <a:r>
              <a:rPr lang="en-US" dirty="0" smtClean="0"/>
              <a:t>in </a:t>
            </a:r>
            <a:r>
              <a:rPr lang="en-US" dirty="0"/>
              <a:t>this system were well </a:t>
            </a:r>
            <a:r>
              <a:rPr lang="en-US" dirty="0" smtClean="0"/>
              <a:t>integrated.</a:t>
            </a:r>
          </a:p>
          <a:p>
            <a:pPr marL="342900" indent="-342900">
              <a:buFont typeface="+mj-lt"/>
              <a:buAutoNum type="arabicPeriod"/>
            </a:pPr>
            <a:r>
              <a:rPr lang="en-US" dirty="0" smtClean="0"/>
              <a:t>I </a:t>
            </a:r>
            <a:r>
              <a:rPr lang="en-US" dirty="0"/>
              <a:t>thought there was too </a:t>
            </a:r>
            <a:r>
              <a:rPr lang="en-US" dirty="0" smtClean="0"/>
              <a:t>much </a:t>
            </a:r>
            <a:r>
              <a:rPr lang="en-US" dirty="0"/>
              <a:t>inconsistency in this </a:t>
            </a:r>
            <a:r>
              <a:rPr lang="en-US" dirty="0" smtClean="0"/>
              <a:t>system.</a:t>
            </a:r>
          </a:p>
          <a:p>
            <a:pPr marL="342900" indent="-342900">
              <a:buFont typeface="+mj-lt"/>
              <a:buAutoNum type="arabicPeriod"/>
            </a:pPr>
            <a:r>
              <a:rPr lang="en-US" dirty="0" smtClean="0"/>
              <a:t>I </a:t>
            </a:r>
            <a:r>
              <a:rPr lang="en-US" dirty="0"/>
              <a:t>would imagine that most people would learn to use this system very </a:t>
            </a:r>
            <a:r>
              <a:rPr lang="en-US" dirty="0" smtClean="0"/>
              <a:t>quickly.</a:t>
            </a:r>
          </a:p>
          <a:p>
            <a:pPr marL="342900" indent="-342900">
              <a:buFont typeface="+mj-lt"/>
              <a:buAutoNum type="arabicPeriod"/>
            </a:pPr>
            <a:r>
              <a:rPr lang="en-US" dirty="0" smtClean="0"/>
              <a:t>I </a:t>
            </a:r>
            <a:r>
              <a:rPr lang="en-US" dirty="0"/>
              <a:t>found the system very cumbersome to </a:t>
            </a:r>
            <a:r>
              <a:rPr lang="en-US" dirty="0" smtClean="0"/>
              <a:t>use.</a:t>
            </a:r>
          </a:p>
          <a:p>
            <a:pPr marL="342900" indent="-342900">
              <a:buFont typeface="+mj-lt"/>
              <a:buAutoNum type="arabicPeriod"/>
            </a:pPr>
            <a:r>
              <a:rPr lang="en-US" dirty="0" smtClean="0"/>
              <a:t>I </a:t>
            </a:r>
            <a:r>
              <a:rPr lang="en-US" dirty="0"/>
              <a:t>felt very confident using </a:t>
            </a:r>
            <a:r>
              <a:rPr lang="en-US" dirty="0" smtClean="0"/>
              <a:t>the system.</a:t>
            </a:r>
          </a:p>
          <a:p>
            <a:pPr marL="342900" indent="-342900">
              <a:buFont typeface="+mj-lt"/>
              <a:buAutoNum type="arabicPeriod"/>
            </a:pPr>
            <a:r>
              <a:rPr lang="en-US" dirty="0" smtClean="0"/>
              <a:t>I </a:t>
            </a:r>
            <a:r>
              <a:rPr lang="en-US" dirty="0"/>
              <a:t>needed to learn a lot </a:t>
            </a:r>
            <a:r>
              <a:rPr lang="en-US" dirty="0" smtClean="0"/>
              <a:t>of </a:t>
            </a:r>
            <a:r>
              <a:rPr lang="en-US" dirty="0"/>
              <a:t>things before I could get </a:t>
            </a:r>
            <a:r>
              <a:rPr lang="en-US" dirty="0" smtClean="0"/>
              <a:t>going with </a:t>
            </a:r>
            <a:r>
              <a:rPr lang="en-US" dirty="0"/>
              <a:t>this </a:t>
            </a:r>
            <a:r>
              <a:rPr lang="en-US" dirty="0" smtClean="0"/>
              <a:t>system.</a:t>
            </a:r>
            <a:r>
              <a:rPr lang="en-US" dirty="0"/>
              <a:t>	</a:t>
            </a: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Questions</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27</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
        <p:nvSpPr>
          <p:cNvPr id="2" name="Rectangle 1"/>
          <p:cNvSpPr/>
          <p:nvPr/>
        </p:nvSpPr>
        <p:spPr>
          <a:xfrm>
            <a:off x="60818" y="4711362"/>
            <a:ext cx="4480714" cy="369332"/>
          </a:xfrm>
          <a:prstGeom prst="rect">
            <a:avLst/>
          </a:prstGeom>
        </p:spPr>
        <p:txBody>
          <a:bodyPr wrap="none">
            <a:spAutoFit/>
          </a:bodyPr>
          <a:lstStyle/>
          <a:p>
            <a:pPr marL="285750" indent="-285750">
              <a:buFont typeface="Arial"/>
              <a:buChar char="•"/>
            </a:pPr>
            <a:r>
              <a:rPr lang="en-US" dirty="0">
                <a:solidFill>
                  <a:srgbClr val="7F7F7F"/>
                </a:solidFill>
              </a:rPr>
              <a:t>Introduction text in the Notes Page section</a:t>
            </a:r>
          </a:p>
        </p:txBody>
      </p:sp>
    </p:spTree>
    <p:extLst>
      <p:ext uri="{BB962C8B-B14F-4D97-AF65-F5344CB8AC3E}">
        <p14:creationId xmlns:p14="http://schemas.microsoft.com/office/powerpoint/2010/main" val="371702972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569" y="1040672"/>
            <a:ext cx="8826845" cy="2831545"/>
          </a:xfrm>
          <a:prstGeom prst="rect">
            <a:avLst/>
          </a:prstGeom>
        </p:spPr>
        <p:txBody>
          <a:bodyPr wrap="square">
            <a:spAutoFit/>
          </a:bodyPr>
          <a:lstStyle/>
          <a:p>
            <a:pPr marL="342900" indent="-342900">
              <a:buFont typeface="+mj-lt"/>
              <a:buAutoNum type="arabicPeriod"/>
            </a:pPr>
            <a:r>
              <a:rPr lang="en-US" dirty="0" smtClean="0"/>
              <a:t>I </a:t>
            </a:r>
            <a:r>
              <a:rPr lang="en-US" dirty="0"/>
              <a:t>think that I would like to use this </a:t>
            </a:r>
            <a:r>
              <a:rPr lang="en-US" strike="sngStrike" dirty="0"/>
              <a:t>system</a:t>
            </a:r>
            <a:r>
              <a:rPr lang="en-US" dirty="0">
                <a:solidFill>
                  <a:schemeClr val="bg1">
                    <a:lumMod val="50000"/>
                  </a:schemeClr>
                </a:solidFill>
              </a:rPr>
              <a:t> </a:t>
            </a:r>
            <a:r>
              <a:rPr lang="en-US" dirty="0">
                <a:solidFill>
                  <a:srgbClr val="7F7F7F"/>
                </a:solidFill>
              </a:rPr>
              <a:t>game</a:t>
            </a:r>
            <a:r>
              <a:rPr lang="en-US" dirty="0"/>
              <a:t> frequently.</a:t>
            </a:r>
          </a:p>
          <a:p>
            <a:pPr marL="342900" indent="-342900">
              <a:buFont typeface="+mj-lt"/>
              <a:buAutoNum type="arabicPeriod"/>
            </a:pPr>
            <a:r>
              <a:rPr lang="en-US" dirty="0"/>
              <a:t>I found </a:t>
            </a:r>
            <a:r>
              <a:rPr lang="en-US" dirty="0">
                <a:solidFill>
                  <a:srgbClr val="000000"/>
                </a:solidFill>
              </a:rPr>
              <a:t>the </a:t>
            </a:r>
            <a:r>
              <a:rPr lang="en-US" strike="sngStrike" dirty="0">
                <a:solidFill>
                  <a:srgbClr val="000000"/>
                </a:solidFill>
              </a:rPr>
              <a:t>system</a:t>
            </a:r>
            <a:r>
              <a:rPr lang="en-US" dirty="0">
                <a:solidFill>
                  <a:srgbClr val="000000"/>
                </a:solidFill>
              </a:rPr>
              <a:t> </a:t>
            </a:r>
            <a:r>
              <a:rPr lang="en-US" dirty="0">
                <a:solidFill>
                  <a:schemeClr val="bg1">
                    <a:lumMod val="50000"/>
                  </a:schemeClr>
                </a:solidFill>
              </a:rPr>
              <a:t>game</a:t>
            </a:r>
            <a:r>
              <a:rPr lang="en-US" dirty="0">
                <a:solidFill>
                  <a:srgbClr val="000000"/>
                </a:solidFill>
              </a:rPr>
              <a:t> unnecessarily complex.</a:t>
            </a:r>
          </a:p>
          <a:p>
            <a:pPr marL="342900" indent="-342900">
              <a:buFont typeface="+mj-lt"/>
              <a:buAutoNum type="arabicPeriod"/>
            </a:pPr>
            <a:r>
              <a:rPr lang="en-US" dirty="0">
                <a:solidFill>
                  <a:srgbClr val="000000"/>
                </a:solidFill>
              </a:rPr>
              <a:t>I thought the </a:t>
            </a:r>
            <a:r>
              <a:rPr lang="en-US" strike="sngStrike" dirty="0">
                <a:solidFill>
                  <a:srgbClr val="000000"/>
                </a:solidFill>
              </a:rPr>
              <a:t>system</a:t>
            </a:r>
            <a:r>
              <a:rPr lang="en-US" dirty="0">
                <a:solidFill>
                  <a:srgbClr val="000000"/>
                </a:solidFill>
              </a:rPr>
              <a:t> </a:t>
            </a:r>
            <a:r>
              <a:rPr lang="en-US" dirty="0">
                <a:solidFill>
                  <a:srgbClr val="7F7F7F"/>
                </a:solidFill>
              </a:rPr>
              <a:t>game</a:t>
            </a:r>
            <a:r>
              <a:rPr lang="en-US" dirty="0">
                <a:solidFill>
                  <a:srgbClr val="000000"/>
                </a:solidFill>
              </a:rPr>
              <a:t> was easy to use.</a:t>
            </a:r>
          </a:p>
          <a:p>
            <a:pPr marL="342900" indent="-342900">
              <a:buFont typeface="+mj-lt"/>
              <a:buAutoNum type="arabicPeriod"/>
            </a:pPr>
            <a:r>
              <a:rPr lang="en-US" sz="1700" dirty="0">
                <a:solidFill>
                  <a:srgbClr val="000000"/>
                </a:solidFill>
              </a:rPr>
              <a:t>I think that I would need the support of a technical person to be able to use this </a:t>
            </a:r>
            <a:r>
              <a:rPr lang="en-US" sz="1700" strike="sngStrike" dirty="0">
                <a:solidFill>
                  <a:srgbClr val="000000"/>
                </a:solidFill>
              </a:rPr>
              <a:t>system</a:t>
            </a:r>
            <a:r>
              <a:rPr lang="en-US" sz="1700" dirty="0">
                <a:solidFill>
                  <a:srgbClr val="000000"/>
                </a:solidFill>
              </a:rPr>
              <a:t> </a:t>
            </a:r>
            <a:r>
              <a:rPr lang="en-US" sz="1700" dirty="0" smtClean="0">
                <a:solidFill>
                  <a:srgbClr val="7F7F7F"/>
                </a:solidFill>
              </a:rPr>
              <a:t>game</a:t>
            </a:r>
            <a:r>
              <a:rPr lang="en-US" sz="1700" dirty="0" smtClean="0">
                <a:solidFill>
                  <a:srgbClr val="000000"/>
                </a:solidFill>
              </a:rPr>
              <a:t>.</a:t>
            </a:r>
            <a:endParaRPr lang="en-US" sz="1700" dirty="0">
              <a:solidFill>
                <a:srgbClr val="000000"/>
              </a:solidFill>
            </a:endParaRPr>
          </a:p>
          <a:p>
            <a:pPr marL="342900" indent="-342900">
              <a:buFont typeface="+mj-lt"/>
              <a:buAutoNum type="arabicPeriod"/>
            </a:pPr>
            <a:r>
              <a:rPr lang="en-US" dirty="0">
                <a:solidFill>
                  <a:srgbClr val="000000"/>
                </a:solidFill>
              </a:rPr>
              <a:t>I found the various functions in this </a:t>
            </a:r>
            <a:r>
              <a:rPr lang="en-US" strike="sngStrike" dirty="0">
                <a:solidFill>
                  <a:srgbClr val="000000"/>
                </a:solidFill>
              </a:rPr>
              <a:t>system</a:t>
            </a:r>
            <a:r>
              <a:rPr lang="en-US" dirty="0">
                <a:solidFill>
                  <a:srgbClr val="000000"/>
                </a:solidFill>
              </a:rPr>
              <a:t> </a:t>
            </a:r>
            <a:r>
              <a:rPr lang="en-US" dirty="0">
                <a:solidFill>
                  <a:srgbClr val="7F7F7F"/>
                </a:solidFill>
              </a:rPr>
              <a:t>game</a:t>
            </a:r>
            <a:r>
              <a:rPr lang="en-US" dirty="0">
                <a:solidFill>
                  <a:srgbClr val="000000"/>
                </a:solidFill>
              </a:rPr>
              <a:t> were well integrated.</a:t>
            </a:r>
          </a:p>
          <a:p>
            <a:pPr marL="342900" indent="-342900">
              <a:buFont typeface="+mj-lt"/>
              <a:buAutoNum type="arabicPeriod"/>
            </a:pPr>
            <a:r>
              <a:rPr lang="en-US" dirty="0">
                <a:solidFill>
                  <a:srgbClr val="000000"/>
                </a:solidFill>
              </a:rPr>
              <a:t>I thought there was too much inconsistency in this </a:t>
            </a:r>
            <a:r>
              <a:rPr lang="en-US" strike="sngStrike" dirty="0">
                <a:solidFill>
                  <a:srgbClr val="000000"/>
                </a:solidFill>
              </a:rPr>
              <a:t>system</a:t>
            </a:r>
            <a:r>
              <a:rPr lang="en-US" dirty="0">
                <a:solidFill>
                  <a:srgbClr val="000000"/>
                </a:solidFill>
              </a:rPr>
              <a:t> </a:t>
            </a:r>
            <a:r>
              <a:rPr lang="en-US" dirty="0" smtClean="0">
                <a:solidFill>
                  <a:srgbClr val="7F7F7F"/>
                </a:solidFill>
              </a:rPr>
              <a:t>game</a:t>
            </a:r>
            <a:r>
              <a:rPr lang="en-US" dirty="0" smtClean="0">
                <a:solidFill>
                  <a:srgbClr val="000000"/>
                </a:solidFill>
              </a:rPr>
              <a:t>.</a:t>
            </a:r>
            <a:endParaRPr lang="en-US" dirty="0">
              <a:solidFill>
                <a:srgbClr val="000000"/>
              </a:solidFill>
            </a:endParaRPr>
          </a:p>
          <a:p>
            <a:pPr marL="342900" indent="-342900">
              <a:buFont typeface="+mj-lt"/>
              <a:buAutoNum type="arabicPeriod"/>
            </a:pPr>
            <a:r>
              <a:rPr lang="en-US" dirty="0">
                <a:solidFill>
                  <a:srgbClr val="000000"/>
                </a:solidFill>
              </a:rPr>
              <a:t>I would imagine that most people would learn to use this </a:t>
            </a:r>
            <a:r>
              <a:rPr lang="en-US" strike="sngStrike" dirty="0">
                <a:solidFill>
                  <a:srgbClr val="000000"/>
                </a:solidFill>
              </a:rPr>
              <a:t>system</a:t>
            </a:r>
            <a:r>
              <a:rPr lang="en-US" dirty="0">
                <a:solidFill>
                  <a:srgbClr val="000000"/>
                </a:solidFill>
              </a:rPr>
              <a:t> </a:t>
            </a:r>
            <a:r>
              <a:rPr lang="en-US" dirty="0">
                <a:solidFill>
                  <a:srgbClr val="7F7F7F"/>
                </a:solidFill>
              </a:rPr>
              <a:t>game</a:t>
            </a:r>
            <a:r>
              <a:rPr lang="en-US" dirty="0">
                <a:solidFill>
                  <a:srgbClr val="000000"/>
                </a:solidFill>
              </a:rPr>
              <a:t> very quickly.</a:t>
            </a:r>
          </a:p>
          <a:p>
            <a:pPr marL="342900" indent="-342900">
              <a:buFont typeface="+mj-lt"/>
              <a:buAutoNum type="arabicPeriod"/>
            </a:pPr>
            <a:r>
              <a:rPr lang="en-US" dirty="0">
                <a:solidFill>
                  <a:srgbClr val="000000"/>
                </a:solidFill>
              </a:rPr>
              <a:t>I found the </a:t>
            </a:r>
            <a:r>
              <a:rPr lang="en-US" strike="sngStrike" dirty="0">
                <a:solidFill>
                  <a:srgbClr val="000000"/>
                </a:solidFill>
              </a:rPr>
              <a:t>system</a:t>
            </a:r>
            <a:r>
              <a:rPr lang="en-US" dirty="0">
                <a:solidFill>
                  <a:srgbClr val="000000"/>
                </a:solidFill>
              </a:rPr>
              <a:t> </a:t>
            </a:r>
            <a:r>
              <a:rPr lang="en-US" dirty="0">
                <a:solidFill>
                  <a:srgbClr val="7F7F7F"/>
                </a:solidFill>
              </a:rPr>
              <a:t>game</a:t>
            </a:r>
            <a:r>
              <a:rPr lang="en-US" dirty="0">
                <a:solidFill>
                  <a:srgbClr val="000000"/>
                </a:solidFill>
              </a:rPr>
              <a:t> very cumbersome to use.</a:t>
            </a:r>
          </a:p>
          <a:p>
            <a:pPr marL="342900" indent="-342900">
              <a:buFont typeface="+mj-lt"/>
              <a:buAutoNum type="arabicPeriod"/>
            </a:pPr>
            <a:r>
              <a:rPr lang="en-US" dirty="0">
                <a:solidFill>
                  <a:srgbClr val="000000"/>
                </a:solidFill>
              </a:rPr>
              <a:t>I felt very confident using the </a:t>
            </a:r>
            <a:r>
              <a:rPr lang="en-US" strike="sngStrike" dirty="0">
                <a:solidFill>
                  <a:srgbClr val="000000"/>
                </a:solidFill>
              </a:rPr>
              <a:t>system</a:t>
            </a:r>
            <a:r>
              <a:rPr lang="en-US" dirty="0">
                <a:solidFill>
                  <a:srgbClr val="000000"/>
                </a:solidFill>
              </a:rPr>
              <a:t> </a:t>
            </a:r>
            <a:r>
              <a:rPr lang="en-US" dirty="0" smtClean="0">
                <a:solidFill>
                  <a:srgbClr val="7F7F7F"/>
                </a:solidFill>
              </a:rPr>
              <a:t>game</a:t>
            </a:r>
            <a:r>
              <a:rPr lang="en-US" dirty="0" smtClean="0">
                <a:solidFill>
                  <a:srgbClr val="000000"/>
                </a:solidFill>
              </a:rPr>
              <a:t>.</a:t>
            </a:r>
            <a:endParaRPr lang="en-US" dirty="0">
              <a:solidFill>
                <a:srgbClr val="000000"/>
              </a:solidFill>
            </a:endParaRPr>
          </a:p>
          <a:p>
            <a:pPr marL="342900" indent="-342900">
              <a:buFont typeface="+mj-lt"/>
              <a:buAutoNum type="arabicPeriod"/>
            </a:pPr>
            <a:r>
              <a:rPr lang="en-US" dirty="0">
                <a:solidFill>
                  <a:srgbClr val="000000"/>
                </a:solidFill>
              </a:rPr>
              <a:t>I needed to learn a lot of things before I could get going with this </a:t>
            </a:r>
            <a:r>
              <a:rPr lang="en-US" strike="sngStrike" dirty="0">
                <a:solidFill>
                  <a:srgbClr val="000000"/>
                </a:solidFill>
              </a:rPr>
              <a:t>system</a:t>
            </a:r>
            <a:r>
              <a:rPr lang="en-US" dirty="0">
                <a:solidFill>
                  <a:srgbClr val="000000"/>
                </a:solidFill>
              </a:rPr>
              <a:t> </a:t>
            </a:r>
            <a:r>
              <a:rPr lang="en-US" dirty="0" smtClean="0">
                <a:solidFill>
                  <a:srgbClr val="7F7F7F"/>
                </a:solidFill>
              </a:rPr>
              <a:t>game</a:t>
            </a:r>
            <a:r>
              <a:rPr lang="en-US" dirty="0" smtClean="0">
                <a:solidFill>
                  <a:srgbClr val="000000"/>
                </a:solidFill>
              </a:rPr>
              <a:t>.</a:t>
            </a:r>
            <a:r>
              <a:rPr lang="en-US" dirty="0">
                <a:solidFill>
                  <a:srgbClr val="000000"/>
                </a:solidFill>
              </a:rPr>
              <a:t>	</a:t>
            </a: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Game version</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28</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3837318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569" y="1040672"/>
            <a:ext cx="8826845" cy="2862323"/>
          </a:xfrm>
          <a:prstGeom prst="rect">
            <a:avLst/>
          </a:prstGeom>
        </p:spPr>
        <p:txBody>
          <a:bodyPr wrap="square">
            <a:spAutoFit/>
          </a:bodyPr>
          <a:lstStyle/>
          <a:p>
            <a:pPr marL="342900" indent="-342900">
              <a:buFont typeface="+mj-lt"/>
              <a:buAutoNum type="arabicPeriod"/>
            </a:pPr>
            <a:r>
              <a:rPr lang="en-US" dirty="0" smtClean="0"/>
              <a:t>I </a:t>
            </a:r>
            <a:r>
              <a:rPr lang="en-US" dirty="0"/>
              <a:t>think that I would like to use </a:t>
            </a:r>
            <a:r>
              <a:rPr lang="en-US" dirty="0" smtClean="0"/>
              <a:t>this</a:t>
            </a:r>
            <a:r>
              <a:rPr lang="en-US" dirty="0" smtClean="0">
                <a:solidFill>
                  <a:schemeClr val="bg1">
                    <a:lumMod val="50000"/>
                  </a:schemeClr>
                </a:solidFill>
              </a:rPr>
              <a:t> </a:t>
            </a:r>
            <a:r>
              <a:rPr lang="en-US" dirty="0">
                <a:solidFill>
                  <a:srgbClr val="7F7F7F"/>
                </a:solidFill>
              </a:rPr>
              <a:t>game</a:t>
            </a:r>
            <a:r>
              <a:rPr lang="en-US" dirty="0"/>
              <a:t> frequently.</a:t>
            </a:r>
          </a:p>
          <a:p>
            <a:pPr marL="342900" indent="-342900">
              <a:buFont typeface="+mj-lt"/>
              <a:buAutoNum type="arabicPeriod"/>
            </a:pPr>
            <a:r>
              <a:rPr lang="en-US" dirty="0"/>
              <a:t>I found </a:t>
            </a:r>
            <a:r>
              <a:rPr lang="en-US" dirty="0" smtClean="0"/>
              <a:t>the</a:t>
            </a:r>
            <a:r>
              <a:rPr lang="en-US" dirty="0" smtClean="0">
                <a:solidFill>
                  <a:srgbClr val="7F7F7F"/>
                </a:solidFill>
              </a:rPr>
              <a:t> </a:t>
            </a:r>
            <a:r>
              <a:rPr lang="en-US" dirty="0">
                <a:solidFill>
                  <a:srgbClr val="7F7F7F"/>
                </a:solidFill>
              </a:rPr>
              <a:t>game</a:t>
            </a:r>
            <a:r>
              <a:rPr lang="en-US" dirty="0"/>
              <a:t> unnecessarily complex.</a:t>
            </a:r>
          </a:p>
          <a:p>
            <a:pPr marL="342900" indent="-342900">
              <a:buFont typeface="+mj-lt"/>
              <a:buAutoNum type="arabicPeriod"/>
            </a:pPr>
            <a:r>
              <a:rPr lang="en-US" dirty="0"/>
              <a:t>I thought </a:t>
            </a:r>
            <a:r>
              <a:rPr lang="en-US" dirty="0" smtClean="0"/>
              <a:t>the</a:t>
            </a:r>
            <a:r>
              <a:rPr lang="en-US" dirty="0" smtClean="0">
                <a:solidFill>
                  <a:srgbClr val="7F7F7F"/>
                </a:solidFill>
              </a:rPr>
              <a:t> </a:t>
            </a:r>
            <a:r>
              <a:rPr lang="en-US" dirty="0">
                <a:solidFill>
                  <a:srgbClr val="7F7F7F"/>
                </a:solidFill>
              </a:rPr>
              <a:t>game</a:t>
            </a:r>
            <a:r>
              <a:rPr lang="en-US" dirty="0"/>
              <a:t> was easy to use.</a:t>
            </a:r>
          </a:p>
          <a:p>
            <a:pPr marL="342900" indent="-342900">
              <a:buFont typeface="+mj-lt"/>
              <a:buAutoNum type="arabicPeriod"/>
            </a:pPr>
            <a:r>
              <a:rPr lang="en-US" dirty="0"/>
              <a:t>I think that I would need the support of a technical person to be able to use </a:t>
            </a:r>
            <a:r>
              <a:rPr lang="en-US" dirty="0" smtClean="0"/>
              <a:t>this</a:t>
            </a:r>
            <a:r>
              <a:rPr lang="en-US" dirty="0" smtClean="0">
                <a:solidFill>
                  <a:srgbClr val="7F7F7F"/>
                </a:solidFill>
              </a:rPr>
              <a:t> game</a:t>
            </a:r>
            <a:r>
              <a:rPr lang="en-US" dirty="0" smtClean="0"/>
              <a:t>.</a:t>
            </a:r>
            <a:endParaRPr lang="en-US" dirty="0"/>
          </a:p>
          <a:p>
            <a:pPr marL="342900" indent="-342900">
              <a:buFont typeface="+mj-lt"/>
              <a:buAutoNum type="arabicPeriod"/>
            </a:pPr>
            <a:r>
              <a:rPr lang="en-US" dirty="0"/>
              <a:t>I found the various functions in </a:t>
            </a:r>
            <a:r>
              <a:rPr lang="en-US" dirty="0" smtClean="0"/>
              <a:t>this</a:t>
            </a:r>
            <a:r>
              <a:rPr lang="en-US" dirty="0" smtClean="0">
                <a:solidFill>
                  <a:srgbClr val="7F7F7F"/>
                </a:solidFill>
              </a:rPr>
              <a:t> </a:t>
            </a:r>
            <a:r>
              <a:rPr lang="en-US" dirty="0">
                <a:solidFill>
                  <a:srgbClr val="7F7F7F"/>
                </a:solidFill>
              </a:rPr>
              <a:t>game</a:t>
            </a:r>
            <a:r>
              <a:rPr lang="en-US" dirty="0"/>
              <a:t> were well integrated.</a:t>
            </a:r>
          </a:p>
          <a:p>
            <a:pPr marL="342900" indent="-342900">
              <a:buFont typeface="+mj-lt"/>
              <a:buAutoNum type="arabicPeriod"/>
            </a:pPr>
            <a:r>
              <a:rPr lang="en-US" dirty="0"/>
              <a:t>I thought there was too much inconsistency in </a:t>
            </a:r>
            <a:r>
              <a:rPr lang="en-US" dirty="0" smtClean="0"/>
              <a:t>this </a:t>
            </a:r>
            <a:r>
              <a:rPr lang="en-US" dirty="0" smtClean="0">
                <a:solidFill>
                  <a:srgbClr val="7F7F7F"/>
                </a:solidFill>
              </a:rPr>
              <a:t>game</a:t>
            </a:r>
            <a:r>
              <a:rPr lang="en-US" dirty="0" smtClean="0"/>
              <a:t>.</a:t>
            </a:r>
            <a:endParaRPr lang="en-US" dirty="0"/>
          </a:p>
          <a:p>
            <a:pPr marL="342900" indent="-342900">
              <a:buFont typeface="+mj-lt"/>
              <a:buAutoNum type="arabicPeriod"/>
            </a:pPr>
            <a:r>
              <a:rPr lang="en-US" dirty="0"/>
              <a:t>I would imagine that most people would learn to use </a:t>
            </a:r>
            <a:r>
              <a:rPr lang="en-US" dirty="0" smtClean="0"/>
              <a:t>this</a:t>
            </a:r>
            <a:r>
              <a:rPr lang="en-US" dirty="0" smtClean="0">
                <a:solidFill>
                  <a:srgbClr val="7F7F7F"/>
                </a:solidFill>
              </a:rPr>
              <a:t> </a:t>
            </a:r>
            <a:r>
              <a:rPr lang="en-US" dirty="0">
                <a:solidFill>
                  <a:srgbClr val="7F7F7F"/>
                </a:solidFill>
              </a:rPr>
              <a:t>game</a:t>
            </a:r>
            <a:r>
              <a:rPr lang="en-US" dirty="0"/>
              <a:t> very quickly.</a:t>
            </a:r>
          </a:p>
          <a:p>
            <a:pPr marL="342900" indent="-342900">
              <a:buFont typeface="+mj-lt"/>
              <a:buAutoNum type="arabicPeriod"/>
            </a:pPr>
            <a:r>
              <a:rPr lang="en-US" dirty="0"/>
              <a:t>I found </a:t>
            </a:r>
            <a:r>
              <a:rPr lang="en-US" dirty="0" smtClean="0"/>
              <a:t>the </a:t>
            </a:r>
            <a:r>
              <a:rPr lang="en-US" dirty="0" smtClean="0">
                <a:solidFill>
                  <a:srgbClr val="7F7F7F"/>
                </a:solidFill>
              </a:rPr>
              <a:t>game</a:t>
            </a:r>
            <a:r>
              <a:rPr lang="en-US" dirty="0" smtClean="0"/>
              <a:t> </a:t>
            </a:r>
            <a:r>
              <a:rPr lang="en-US" dirty="0"/>
              <a:t>very cumbersome to use.</a:t>
            </a:r>
          </a:p>
          <a:p>
            <a:pPr marL="342900" indent="-342900">
              <a:buFont typeface="+mj-lt"/>
              <a:buAutoNum type="arabicPeriod"/>
            </a:pPr>
            <a:r>
              <a:rPr lang="en-US" dirty="0"/>
              <a:t>I felt very confident using </a:t>
            </a:r>
            <a:r>
              <a:rPr lang="en-US" dirty="0" smtClean="0"/>
              <a:t>the </a:t>
            </a:r>
            <a:r>
              <a:rPr lang="en-US" dirty="0" smtClean="0">
                <a:solidFill>
                  <a:srgbClr val="7F7F7F"/>
                </a:solidFill>
              </a:rPr>
              <a:t>game</a:t>
            </a:r>
            <a:r>
              <a:rPr lang="en-US" dirty="0" smtClean="0"/>
              <a:t>.</a:t>
            </a:r>
            <a:endParaRPr lang="en-US" dirty="0"/>
          </a:p>
          <a:p>
            <a:pPr marL="342900" indent="-342900">
              <a:buFont typeface="+mj-lt"/>
              <a:buAutoNum type="arabicPeriod"/>
            </a:pPr>
            <a:r>
              <a:rPr lang="en-US" dirty="0"/>
              <a:t>I needed to learn a lot of things before I could get going with this </a:t>
            </a:r>
            <a:r>
              <a:rPr lang="en-US" dirty="0" smtClean="0">
                <a:solidFill>
                  <a:srgbClr val="7F7F7F"/>
                </a:solidFill>
              </a:rPr>
              <a:t>game</a:t>
            </a:r>
            <a:r>
              <a:rPr lang="en-US" dirty="0" smtClean="0"/>
              <a:t>.</a:t>
            </a:r>
            <a:r>
              <a:rPr lang="en-US" dirty="0"/>
              <a:t>	</a:t>
            </a: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Game version</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29</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24242971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849" y="1249103"/>
            <a:ext cx="4111276" cy="3340283"/>
          </a:xfrm>
          <a:prstGeom prst="rect">
            <a:avLst/>
          </a:prstGeom>
          <a:gradFill flip="none" rotWithShape="1">
            <a:gsLst>
              <a:gs pos="14000">
                <a:schemeClr val="bg1">
                  <a:lumMod val="50000"/>
                </a:schemeClr>
              </a:gs>
              <a:gs pos="47000">
                <a:srgbClr val="FFFFFF"/>
              </a:gs>
              <a:gs pos="32000">
                <a:schemeClr val="bg1">
                  <a:lumMod val="85000"/>
                </a:schemeClr>
              </a:gs>
            </a:gsLst>
            <a:lin ang="7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0" y="0"/>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a:solidFill>
                  <a:srgbClr val="FFFFFF"/>
                </a:solidFill>
              </a:rPr>
              <a:t>Qualitative vs. quantitative</a:t>
            </a:r>
            <a:endParaRPr lang="en-US" sz="2700" dirty="0" smtClean="0">
              <a:solidFill>
                <a:srgbClr val="FFFFFF"/>
              </a:solidFill>
            </a:endParaRPr>
          </a:p>
          <a:p>
            <a:pPr algn="l"/>
            <a:r>
              <a:rPr lang="en-US" sz="3800" dirty="0" smtClean="0">
                <a:solidFill>
                  <a:srgbClr val="FFFFFF"/>
                </a:solidFill>
              </a:rPr>
              <a:t>User research </a:t>
            </a:r>
            <a:endParaRPr lang="en-US" sz="3800" dirty="0">
              <a:solidFill>
                <a:srgbClr val="FFFFFF"/>
              </a:solidFill>
            </a:endParaRPr>
          </a:p>
        </p:txBody>
      </p:sp>
      <p:cxnSp>
        <p:nvCxnSpPr>
          <p:cNvPr id="22" name="Straight Connector 21"/>
          <p:cNvCxnSpPr/>
          <p:nvPr/>
        </p:nvCxnSpPr>
        <p:spPr>
          <a:xfrm>
            <a:off x="1654838" y="2970998"/>
            <a:ext cx="1513210"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68048" y="1684364"/>
            <a:ext cx="0" cy="1286634"/>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68048" y="2970998"/>
            <a:ext cx="151321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168048" y="2970998"/>
            <a:ext cx="0" cy="1286634"/>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09849" y="1249103"/>
            <a:ext cx="4111276" cy="3363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p:cNvSpPr txBox="1"/>
          <p:nvPr/>
        </p:nvSpPr>
        <p:spPr>
          <a:xfrm>
            <a:off x="1109849" y="2601666"/>
            <a:ext cx="927626" cy="738664"/>
          </a:xfrm>
          <a:prstGeom prst="rect">
            <a:avLst/>
          </a:prstGeom>
          <a:noFill/>
        </p:spPr>
        <p:txBody>
          <a:bodyPr wrap="none" rtlCol="0">
            <a:spAutoFit/>
          </a:bodyPr>
          <a:lstStyle/>
          <a:p>
            <a:pPr algn="ctr"/>
            <a:r>
              <a:rPr lang="en-CA" sz="1400" dirty="0" smtClean="0"/>
              <a:t>Why </a:t>
            </a:r>
          </a:p>
          <a:p>
            <a:pPr algn="ctr"/>
            <a:r>
              <a:rPr lang="en-CA" sz="1400" dirty="0" smtClean="0"/>
              <a:t>&amp; </a:t>
            </a:r>
            <a:endParaRPr lang="en-CA" sz="1400" dirty="0"/>
          </a:p>
          <a:p>
            <a:pPr algn="ctr"/>
            <a:r>
              <a:rPr lang="en-CA" sz="1400" dirty="0" smtClean="0"/>
              <a:t>How to fix</a:t>
            </a:r>
            <a:endParaRPr lang="en-CA" sz="1400" dirty="0"/>
          </a:p>
        </p:txBody>
      </p:sp>
      <p:sp>
        <p:nvSpPr>
          <p:cNvPr id="28" name="TextBox 27"/>
          <p:cNvSpPr txBox="1"/>
          <p:nvPr/>
        </p:nvSpPr>
        <p:spPr>
          <a:xfrm>
            <a:off x="4289214" y="2601666"/>
            <a:ext cx="1001364" cy="738664"/>
          </a:xfrm>
          <a:prstGeom prst="rect">
            <a:avLst/>
          </a:prstGeom>
          <a:noFill/>
        </p:spPr>
        <p:txBody>
          <a:bodyPr wrap="none" rtlCol="0">
            <a:spAutoFit/>
          </a:bodyPr>
          <a:lstStyle/>
          <a:p>
            <a:pPr algn="ctr"/>
            <a:r>
              <a:rPr lang="en-CA" sz="1400" dirty="0" smtClean="0"/>
              <a:t>How many </a:t>
            </a:r>
          </a:p>
          <a:p>
            <a:pPr algn="ctr"/>
            <a:r>
              <a:rPr lang="en-CA" sz="1400" dirty="0" smtClean="0"/>
              <a:t>&amp;</a:t>
            </a:r>
          </a:p>
          <a:p>
            <a:pPr algn="ctr"/>
            <a:r>
              <a:rPr lang="en-CA" sz="1400" dirty="0"/>
              <a:t>H</a:t>
            </a:r>
            <a:r>
              <a:rPr lang="en-CA" sz="1400" dirty="0" smtClean="0"/>
              <a:t>ow much</a:t>
            </a:r>
            <a:endParaRPr lang="en-CA" sz="1400" dirty="0"/>
          </a:p>
        </p:txBody>
      </p:sp>
      <p:sp>
        <p:nvSpPr>
          <p:cNvPr id="29" name="TextBox 28"/>
          <p:cNvSpPr txBox="1"/>
          <p:nvPr/>
        </p:nvSpPr>
        <p:spPr>
          <a:xfrm>
            <a:off x="2488246" y="1303759"/>
            <a:ext cx="1359603" cy="307777"/>
          </a:xfrm>
          <a:prstGeom prst="rect">
            <a:avLst/>
          </a:prstGeom>
          <a:noFill/>
        </p:spPr>
        <p:txBody>
          <a:bodyPr wrap="none" rtlCol="0">
            <a:spAutoFit/>
          </a:bodyPr>
          <a:lstStyle/>
          <a:p>
            <a:r>
              <a:rPr lang="en-CA" sz="1400" dirty="0" smtClean="0"/>
              <a:t>What people do</a:t>
            </a:r>
            <a:endParaRPr lang="en-CA" sz="1400" dirty="0"/>
          </a:p>
        </p:txBody>
      </p:sp>
      <p:sp>
        <p:nvSpPr>
          <p:cNvPr id="30" name="TextBox 29"/>
          <p:cNvSpPr txBox="1"/>
          <p:nvPr/>
        </p:nvSpPr>
        <p:spPr>
          <a:xfrm>
            <a:off x="2488246" y="4240352"/>
            <a:ext cx="1405962" cy="307777"/>
          </a:xfrm>
          <a:prstGeom prst="rect">
            <a:avLst/>
          </a:prstGeom>
          <a:noFill/>
        </p:spPr>
        <p:txBody>
          <a:bodyPr wrap="none" rtlCol="0">
            <a:spAutoFit/>
          </a:bodyPr>
          <a:lstStyle/>
          <a:p>
            <a:r>
              <a:rPr lang="en-CA" sz="1400" dirty="0" smtClean="0"/>
              <a:t>What people say</a:t>
            </a:r>
            <a:endParaRPr lang="en-CA" sz="1400" dirty="0"/>
          </a:p>
        </p:txBody>
      </p:sp>
      <p:sp>
        <p:nvSpPr>
          <p:cNvPr id="31" name="TextBox 30"/>
          <p:cNvSpPr txBox="1"/>
          <p:nvPr/>
        </p:nvSpPr>
        <p:spPr>
          <a:xfrm>
            <a:off x="104848" y="1117405"/>
            <a:ext cx="995594" cy="523220"/>
          </a:xfrm>
          <a:prstGeom prst="rect">
            <a:avLst/>
          </a:prstGeom>
          <a:noFill/>
        </p:spPr>
        <p:txBody>
          <a:bodyPr wrap="none" rtlCol="0">
            <a:spAutoFit/>
          </a:bodyPr>
          <a:lstStyle/>
          <a:p>
            <a:r>
              <a:rPr lang="en-CA" sz="1400" dirty="0" smtClean="0"/>
              <a:t>Behavioral </a:t>
            </a:r>
          </a:p>
          <a:p>
            <a:r>
              <a:rPr lang="en-CA" sz="1400" dirty="0" smtClean="0"/>
              <a:t>research</a:t>
            </a:r>
            <a:endParaRPr lang="en-CA" sz="1400" dirty="0"/>
          </a:p>
        </p:txBody>
      </p:sp>
      <p:sp>
        <p:nvSpPr>
          <p:cNvPr id="32" name="TextBox 31"/>
          <p:cNvSpPr txBox="1"/>
          <p:nvPr/>
        </p:nvSpPr>
        <p:spPr>
          <a:xfrm>
            <a:off x="104848" y="4176448"/>
            <a:ext cx="999889" cy="523220"/>
          </a:xfrm>
          <a:prstGeom prst="rect">
            <a:avLst/>
          </a:prstGeom>
          <a:noFill/>
        </p:spPr>
        <p:txBody>
          <a:bodyPr wrap="none" rtlCol="0">
            <a:spAutoFit/>
          </a:bodyPr>
          <a:lstStyle/>
          <a:p>
            <a:r>
              <a:rPr lang="en-CA" sz="1400" dirty="0" smtClean="0"/>
              <a:t>Attitudinal </a:t>
            </a:r>
          </a:p>
          <a:p>
            <a:r>
              <a:rPr lang="en-CA" sz="1400" dirty="0" smtClean="0"/>
              <a:t>research</a:t>
            </a:r>
            <a:endParaRPr lang="en-CA" sz="1400" dirty="0"/>
          </a:p>
        </p:txBody>
      </p:sp>
      <p:sp>
        <p:nvSpPr>
          <p:cNvPr id="33" name="TextBox 32"/>
          <p:cNvSpPr txBox="1"/>
          <p:nvPr/>
        </p:nvSpPr>
        <p:spPr>
          <a:xfrm>
            <a:off x="1014565" y="4579694"/>
            <a:ext cx="985398" cy="307777"/>
          </a:xfrm>
          <a:prstGeom prst="rect">
            <a:avLst/>
          </a:prstGeom>
          <a:noFill/>
        </p:spPr>
        <p:txBody>
          <a:bodyPr wrap="none" rtlCol="0">
            <a:spAutoFit/>
          </a:bodyPr>
          <a:lstStyle/>
          <a:p>
            <a:r>
              <a:rPr lang="en-CA" sz="1400" dirty="0" smtClean="0"/>
              <a:t>Qualitative</a:t>
            </a:r>
            <a:endParaRPr lang="en-CA" sz="1400" dirty="0"/>
          </a:p>
        </p:txBody>
      </p:sp>
      <p:sp>
        <p:nvSpPr>
          <p:cNvPr id="34" name="TextBox 33"/>
          <p:cNvSpPr txBox="1"/>
          <p:nvPr/>
        </p:nvSpPr>
        <p:spPr>
          <a:xfrm>
            <a:off x="4254681" y="4589386"/>
            <a:ext cx="1097545" cy="307777"/>
          </a:xfrm>
          <a:prstGeom prst="rect">
            <a:avLst/>
          </a:prstGeom>
          <a:noFill/>
        </p:spPr>
        <p:txBody>
          <a:bodyPr wrap="none" rtlCol="0">
            <a:spAutoFit/>
          </a:bodyPr>
          <a:lstStyle/>
          <a:p>
            <a:r>
              <a:rPr lang="en-CA" sz="1400" dirty="0" smtClean="0"/>
              <a:t>Quantitative</a:t>
            </a:r>
            <a:endParaRPr lang="en-CA" sz="1400" dirty="0"/>
          </a:p>
        </p:txBody>
      </p:sp>
      <p:sp>
        <p:nvSpPr>
          <p:cNvPr id="4" name="Slide Number Placeholder 3"/>
          <p:cNvSpPr>
            <a:spLocks noGrp="1"/>
          </p:cNvSpPr>
          <p:nvPr>
            <p:ph type="sldNum" sz="quarter" idx="12"/>
          </p:nvPr>
        </p:nvSpPr>
        <p:spPr/>
        <p:txBody>
          <a:bodyPr/>
          <a:lstStyle/>
          <a:p>
            <a:fld id="{DCB82ED2-ACBB-2046-9075-6288EA005F68}" type="slidenum">
              <a:rPr lang="en-US" smtClean="0"/>
              <a:t>3</a:t>
            </a:fld>
            <a:endParaRPr lang="en-US"/>
          </a:p>
        </p:txBody>
      </p:sp>
      <p:pic>
        <p:nvPicPr>
          <p:cNvPr id="20" name="Picture 19"/>
          <p:cNvPicPr>
            <a:picLocks noChangeAspect="1"/>
          </p:cNvPicPr>
          <p:nvPr/>
        </p:nvPicPr>
        <p:blipFill>
          <a:blip r:embed="rId3"/>
          <a:stretch>
            <a:fillRect/>
          </a:stretch>
        </p:blipFill>
        <p:spPr>
          <a:xfrm>
            <a:off x="8335175" y="39267"/>
            <a:ext cx="778588" cy="781083"/>
          </a:xfrm>
          <a:prstGeom prst="rect">
            <a:avLst/>
          </a:prstGeom>
        </p:spPr>
      </p:pic>
    </p:spTree>
    <p:extLst>
      <p:ext uri="{BB962C8B-B14F-4D97-AF65-F5344CB8AC3E}">
        <p14:creationId xmlns:p14="http://schemas.microsoft.com/office/powerpoint/2010/main" val="6889099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569" y="1040672"/>
            <a:ext cx="8826845" cy="2862323"/>
          </a:xfrm>
          <a:prstGeom prst="rect">
            <a:avLst/>
          </a:prstGeom>
        </p:spPr>
        <p:txBody>
          <a:bodyPr wrap="square">
            <a:spAutoFit/>
          </a:bodyPr>
          <a:lstStyle/>
          <a:p>
            <a:pPr marL="342900" indent="-342900">
              <a:buFont typeface="+mj-lt"/>
              <a:buAutoNum type="arabicPeriod"/>
            </a:pPr>
            <a:r>
              <a:rPr lang="en-US" dirty="0" smtClean="0"/>
              <a:t>I </a:t>
            </a:r>
            <a:r>
              <a:rPr lang="en-US" dirty="0"/>
              <a:t>think that I would like to use </a:t>
            </a:r>
            <a:r>
              <a:rPr lang="en-US" dirty="0" smtClean="0"/>
              <a:t>this</a:t>
            </a:r>
            <a:r>
              <a:rPr lang="en-US" dirty="0" smtClean="0">
                <a:solidFill>
                  <a:schemeClr val="bg1">
                    <a:lumMod val="50000"/>
                  </a:schemeClr>
                </a:solidFill>
              </a:rPr>
              <a:t> </a:t>
            </a:r>
            <a:r>
              <a:rPr lang="en-US" dirty="0"/>
              <a:t>game frequently.</a:t>
            </a:r>
          </a:p>
          <a:p>
            <a:pPr marL="342900" indent="-342900">
              <a:buFont typeface="+mj-lt"/>
              <a:buAutoNum type="arabicPeriod"/>
            </a:pPr>
            <a:r>
              <a:rPr lang="en-US" i="1" dirty="0">
                <a:solidFill>
                  <a:srgbClr val="7F7F7F"/>
                </a:solidFill>
              </a:rPr>
              <a:t>I found </a:t>
            </a:r>
            <a:r>
              <a:rPr lang="en-US" i="1" dirty="0" smtClean="0">
                <a:solidFill>
                  <a:srgbClr val="7F7F7F"/>
                </a:solidFill>
              </a:rPr>
              <a:t>the </a:t>
            </a:r>
            <a:r>
              <a:rPr lang="en-US" i="1" dirty="0">
                <a:solidFill>
                  <a:srgbClr val="7F7F7F"/>
                </a:solidFill>
              </a:rPr>
              <a:t>game unnecessarily complex.</a:t>
            </a:r>
          </a:p>
          <a:p>
            <a:pPr marL="342900" indent="-342900">
              <a:buFont typeface="+mj-lt"/>
              <a:buAutoNum type="arabicPeriod"/>
            </a:pPr>
            <a:r>
              <a:rPr lang="en-US" dirty="0"/>
              <a:t>I thought </a:t>
            </a:r>
            <a:r>
              <a:rPr lang="en-US" dirty="0" smtClean="0"/>
              <a:t>the</a:t>
            </a:r>
            <a:r>
              <a:rPr lang="en-US" dirty="0" smtClean="0">
                <a:solidFill>
                  <a:srgbClr val="7F7F7F"/>
                </a:solidFill>
              </a:rPr>
              <a:t> </a:t>
            </a:r>
            <a:r>
              <a:rPr lang="en-US" dirty="0"/>
              <a:t>game was easy to use.</a:t>
            </a:r>
          </a:p>
          <a:p>
            <a:pPr marL="342900" indent="-342900">
              <a:buFont typeface="+mj-lt"/>
              <a:buAutoNum type="arabicPeriod"/>
            </a:pPr>
            <a:r>
              <a:rPr lang="en-US" i="1" dirty="0">
                <a:solidFill>
                  <a:srgbClr val="7F7F7F"/>
                </a:solidFill>
              </a:rPr>
              <a:t>I think that I would need the support of a technical person to be able to use </a:t>
            </a:r>
            <a:r>
              <a:rPr lang="en-US" i="1" dirty="0" smtClean="0">
                <a:solidFill>
                  <a:srgbClr val="7F7F7F"/>
                </a:solidFill>
              </a:rPr>
              <a:t>this game.</a:t>
            </a:r>
            <a:endParaRPr lang="en-US" i="1" dirty="0">
              <a:solidFill>
                <a:srgbClr val="7F7F7F"/>
              </a:solidFill>
            </a:endParaRPr>
          </a:p>
          <a:p>
            <a:pPr marL="342900" indent="-342900">
              <a:buFont typeface="+mj-lt"/>
              <a:buAutoNum type="arabicPeriod"/>
            </a:pPr>
            <a:r>
              <a:rPr lang="en-US" dirty="0"/>
              <a:t>I found the various functions in </a:t>
            </a:r>
            <a:r>
              <a:rPr lang="en-US" dirty="0" smtClean="0"/>
              <a:t>this</a:t>
            </a:r>
            <a:r>
              <a:rPr lang="en-US" dirty="0" smtClean="0">
                <a:solidFill>
                  <a:srgbClr val="7F7F7F"/>
                </a:solidFill>
              </a:rPr>
              <a:t> </a:t>
            </a:r>
            <a:r>
              <a:rPr lang="en-US" dirty="0"/>
              <a:t>game were well integrated.</a:t>
            </a:r>
          </a:p>
          <a:p>
            <a:pPr marL="342900" indent="-342900">
              <a:buFont typeface="+mj-lt"/>
              <a:buAutoNum type="arabicPeriod"/>
            </a:pPr>
            <a:r>
              <a:rPr lang="en-US" i="1" dirty="0">
                <a:solidFill>
                  <a:srgbClr val="7F7F7F"/>
                </a:solidFill>
              </a:rPr>
              <a:t>I thought there was too much inconsistency in </a:t>
            </a:r>
            <a:r>
              <a:rPr lang="en-US" i="1" dirty="0" smtClean="0">
                <a:solidFill>
                  <a:srgbClr val="7F7F7F"/>
                </a:solidFill>
              </a:rPr>
              <a:t>this game.</a:t>
            </a:r>
            <a:endParaRPr lang="en-US" i="1" dirty="0">
              <a:solidFill>
                <a:srgbClr val="7F7F7F"/>
              </a:solidFill>
            </a:endParaRPr>
          </a:p>
          <a:p>
            <a:pPr marL="342900" indent="-342900">
              <a:buFont typeface="+mj-lt"/>
              <a:buAutoNum type="arabicPeriod"/>
            </a:pPr>
            <a:r>
              <a:rPr lang="en-US" dirty="0"/>
              <a:t>I would imagine that most people would learn to use </a:t>
            </a:r>
            <a:r>
              <a:rPr lang="en-US" dirty="0" smtClean="0"/>
              <a:t>this</a:t>
            </a:r>
            <a:r>
              <a:rPr lang="en-US" dirty="0" smtClean="0">
                <a:solidFill>
                  <a:srgbClr val="7F7F7F"/>
                </a:solidFill>
              </a:rPr>
              <a:t> </a:t>
            </a:r>
            <a:r>
              <a:rPr lang="en-US" dirty="0"/>
              <a:t>game very quickly.</a:t>
            </a:r>
          </a:p>
          <a:p>
            <a:pPr marL="342900" indent="-342900">
              <a:buFont typeface="+mj-lt"/>
              <a:buAutoNum type="arabicPeriod"/>
            </a:pPr>
            <a:r>
              <a:rPr lang="en-US" i="1" dirty="0">
                <a:solidFill>
                  <a:srgbClr val="7F7F7F"/>
                </a:solidFill>
              </a:rPr>
              <a:t>I found </a:t>
            </a:r>
            <a:r>
              <a:rPr lang="en-US" i="1" dirty="0" smtClean="0">
                <a:solidFill>
                  <a:srgbClr val="7F7F7F"/>
                </a:solidFill>
              </a:rPr>
              <a:t>the game </a:t>
            </a:r>
            <a:r>
              <a:rPr lang="en-US" i="1" dirty="0">
                <a:solidFill>
                  <a:srgbClr val="7F7F7F"/>
                </a:solidFill>
              </a:rPr>
              <a:t>very cumbersome to use.</a:t>
            </a:r>
          </a:p>
          <a:p>
            <a:pPr marL="342900" indent="-342900">
              <a:buFont typeface="+mj-lt"/>
              <a:buAutoNum type="arabicPeriod"/>
            </a:pPr>
            <a:r>
              <a:rPr lang="en-US" dirty="0"/>
              <a:t>I felt very confident using </a:t>
            </a:r>
            <a:r>
              <a:rPr lang="en-US" dirty="0" smtClean="0"/>
              <a:t>the game.</a:t>
            </a:r>
            <a:endParaRPr lang="en-US" dirty="0"/>
          </a:p>
          <a:p>
            <a:pPr marL="342900" indent="-342900">
              <a:buFont typeface="+mj-lt"/>
              <a:buAutoNum type="arabicPeriod"/>
            </a:pPr>
            <a:r>
              <a:rPr lang="en-US" i="1" dirty="0" smtClean="0">
                <a:solidFill>
                  <a:srgbClr val="7F7F7F"/>
                </a:solidFill>
              </a:rPr>
              <a:t> I </a:t>
            </a:r>
            <a:r>
              <a:rPr lang="en-US" i="1" dirty="0">
                <a:solidFill>
                  <a:srgbClr val="7F7F7F"/>
                </a:solidFill>
              </a:rPr>
              <a:t>needed to learn a lot of things before I could get going with this </a:t>
            </a:r>
            <a:r>
              <a:rPr lang="en-US" i="1" dirty="0" smtClean="0">
                <a:solidFill>
                  <a:srgbClr val="7F7F7F"/>
                </a:solidFill>
              </a:rPr>
              <a:t> game.</a:t>
            </a:r>
            <a:r>
              <a:rPr lang="en-US" i="1" dirty="0"/>
              <a:t>	</a:t>
            </a: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Two polarities</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30</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7053070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569" y="1040672"/>
            <a:ext cx="8826845" cy="3970318"/>
          </a:xfrm>
          <a:prstGeom prst="rect">
            <a:avLst/>
          </a:prstGeom>
        </p:spPr>
        <p:txBody>
          <a:bodyPr wrap="square">
            <a:spAutoFit/>
          </a:bodyPr>
          <a:lstStyle/>
          <a:p>
            <a:pPr marL="285750" indent="-285750">
              <a:buFont typeface="Arial"/>
              <a:buChar char="•"/>
            </a:pPr>
            <a:r>
              <a:rPr lang="en-US" dirty="0"/>
              <a:t>Usable dimension: </a:t>
            </a:r>
            <a:r>
              <a:rPr lang="en-US" dirty="0" smtClean="0"/>
              <a:t>	 8 </a:t>
            </a:r>
            <a:r>
              <a:rPr lang="en-US" dirty="0"/>
              <a:t>questions</a:t>
            </a:r>
          </a:p>
          <a:p>
            <a:pPr marL="285750" indent="-285750">
              <a:buFont typeface="Arial"/>
              <a:buChar char="•"/>
            </a:pPr>
            <a:r>
              <a:rPr lang="en-US" i="1" dirty="0">
                <a:solidFill>
                  <a:srgbClr val="7F7F7F"/>
                </a:solidFill>
              </a:rPr>
              <a:t>Learnable dimension: </a:t>
            </a:r>
            <a:r>
              <a:rPr lang="en-US" i="1" dirty="0">
                <a:solidFill>
                  <a:schemeClr val="bg1">
                    <a:lumMod val="50000"/>
                  </a:schemeClr>
                </a:solidFill>
              </a:rPr>
              <a:t>2 </a:t>
            </a:r>
            <a:r>
              <a:rPr lang="en-US" i="1" dirty="0" smtClean="0">
                <a:solidFill>
                  <a:schemeClr val="bg1">
                    <a:lumMod val="50000"/>
                  </a:schemeClr>
                </a:solidFill>
              </a:rPr>
              <a:t>questions</a:t>
            </a:r>
          </a:p>
          <a:p>
            <a:endParaRPr lang="en-US" dirty="0" smtClean="0"/>
          </a:p>
          <a:p>
            <a:pPr marL="342900" indent="-342900">
              <a:buFont typeface="+mj-lt"/>
              <a:buAutoNum type="arabicPeriod"/>
            </a:pPr>
            <a:r>
              <a:rPr lang="en-US" dirty="0" smtClean="0"/>
              <a:t>I </a:t>
            </a:r>
            <a:r>
              <a:rPr lang="en-US" dirty="0"/>
              <a:t>think that I would like to use </a:t>
            </a:r>
            <a:r>
              <a:rPr lang="en-US" dirty="0" smtClean="0"/>
              <a:t>this</a:t>
            </a:r>
            <a:r>
              <a:rPr lang="en-US" dirty="0" smtClean="0">
                <a:solidFill>
                  <a:schemeClr val="bg1">
                    <a:lumMod val="50000"/>
                  </a:schemeClr>
                </a:solidFill>
              </a:rPr>
              <a:t> </a:t>
            </a:r>
            <a:r>
              <a:rPr lang="en-US" dirty="0"/>
              <a:t>game frequently.</a:t>
            </a:r>
          </a:p>
          <a:p>
            <a:pPr marL="342900" indent="-342900">
              <a:buFont typeface="+mj-lt"/>
              <a:buAutoNum type="arabicPeriod"/>
            </a:pPr>
            <a:r>
              <a:rPr lang="en-US" dirty="0"/>
              <a:t>I found </a:t>
            </a:r>
            <a:r>
              <a:rPr lang="en-US" dirty="0" smtClean="0"/>
              <a:t>the</a:t>
            </a:r>
            <a:r>
              <a:rPr lang="en-US" dirty="0" smtClean="0">
                <a:solidFill>
                  <a:srgbClr val="7F7F7F"/>
                </a:solidFill>
              </a:rPr>
              <a:t> </a:t>
            </a:r>
            <a:r>
              <a:rPr lang="en-US" dirty="0"/>
              <a:t>game unnecessarily complex.</a:t>
            </a:r>
          </a:p>
          <a:p>
            <a:pPr marL="342900" indent="-342900">
              <a:buFont typeface="+mj-lt"/>
              <a:buAutoNum type="arabicPeriod"/>
            </a:pPr>
            <a:r>
              <a:rPr lang="en-US" dirty="0"/>
              <a:t>I thought </a:t>
            </a:r>
            <a:r>
              <a:rPr lang="en-US" dirty="0" smtClean="0"/>
              <a:t>the</a:t>
            </a:r>
            <a:r>
              <a:rPr lang="en-US" dirty="0" smtClean="0">
                <a:solidFill>
                  <a:srgbClr val="7F7F7F"/>
                </a:solidFill>
              </a:rPr>
              <a:t> </a:t>
            </a:r>
            <a:r>
              <a:rPr lang="en-US" dirty="0"/>
              <a:t>game was easy to use.</a:t>
            </a:r>
          </a:p>
          <a:p>
            <a:pPr marL="342900" indent="-342900">
              <a:buFont typeface="+mj-lt"/>
              <a:buAutoNum type="arabicPeriod"/>
            </a:pPr>
            <a:r>
              <a:rPr lang="en-US" i="1" dirty="0" smtClean="0">
                <a:solidFill>
                  <a:srgbClr val="7F7F7F"/>
                </a:solidFill>
              </a:rPr>
              <a:t> I </a:t>
            </a:r>
            <a:r>
              <a:rPr lang="en-US" i="1" dirty="0">
                <a:solidFill>
                  <a:srgbClr val="7F7F7F"/>
                </a:solidFill>
              </a:rPr>
              <a:t>think that I would need the support of a technical person to be able to use </a:t>
            </a:r>
            <a:r>
              <a:rPr lang="en-US" i="1" dirty="0" smtClean="0">
                <a:solidFill>
                  <a:srgbClr val="7F7F7F"/>
                </a:solidFill>
              </a:rPr>
              <a:t>this game.</a:t>
            </a:r>
            <a:endParaRPr lang="en-US" i="1" dirty="0">
              <a:solidFill>
                <a:srgbClr val="7F7F7F"/>
              </a:solidFill>
            </a:endParaRPr>
          </a:p>
          <a:p>
            <a:pPr marL="342900" indent="-342900">
              <a:buFont typeface="+mj-lt"/>
              <a:buAutoNum type="arabicPeriod"/>
            </a:pPr>
            <a:r>
              <a:rPr lang="en-US" dirty="0"/>
              <a:t>I found the various functions in </a:t>
            </a:r>
            <a:r>
              <a:rPr lang="en-US" dirty="0" smtClean="0"/>
              <a:t>this</a:t>
            </a:r>
            <a:r>
              <a:rPr lang="en-US" dirty="0" smtClean="0">
                <a:solidFill>
                  <a:srgbClr val="7F7F7F"/>
                </a:solidFill>
              </a:rPr>
              <a:t> </a:t>
            </a:r>
            <a:r>
              <a:rPr lang="en-US" dirty="0"/>
              <a:t>game were well integrated.</a:t>
            </a:r>
          </a:p>
          <a:p>
            <a:pPr marL="342900" indent="-342900">
              <a:buFont typeface="+mj-lt"/>
              <a:buAutoNum type="arabicPeriod"/>
            </a:pPr>
            <a:r>
              <a:rPr lang="en-US" dirty="0"/>
              <a:t>I thought there was too much inconsistency in </a:t>
            </a:r>
            <a:r>
              <a:rPr lang="en-US" dirty="0" smtClean="0"/>
              <a:t>this game.</a:t>
            </a:r>
            <a:endParaRPr lang="en-US" dirty="0"/>
          </a:p>
          <a:p>
            <a:pPr marL="342900" indent="-342900">
              <a:buFont typeface="+mj-lt"/>
              <a:buAutoNum type="arabicPeriod"/>
            </a:pPr>
            <a:r>
              <a:rPr lang="en-US" dirty="0"/>
              <a:t>I would imagine that most people would learn to use </a:t>
            </a:r>
            <a:r>
              <a:rPr lang="en-US" dirty="0" smtClean="0"/>
              <a:t>this</a:t>
            </a:r>
            <a:r>
              <a:rPr lang="en-US" dirty="0" smtClean="0">
                <a:solidFill>
                  <a:srgbClr val="7F7F7F"/>
                </a:solidFill>
              </a:rPr>
              <a:t> </a:t>
            </a:r>
            <a:r>
              <a:rPr lang="en-US" dirty="0"/>
              <a:t>game very quickly.</a:t>
            </a:r>
          </a:p>
          <a:p>
            <a:pPr marL="342900" indent="-342900">
              <a:buFont typeface="+mj-lt"/>
              <a:buAutoNum type="arabicPeriod"/>
            </a:pPr>
            <a:r>
              <a:rPr lang="en-US" dirty="0"/>
              <a:t>I found </a:t>
            </a:r>
            <a:r>
              <a:rPr lang="en-US" dirty="0" smtClean="0"/>
              <a:t>the game </a:t>
            </a:r>
            <a:r>
              <a:rPr lang="en-US" dirty="0"/>
              <a:t>very cumbersome to use.</a:t>
            </a:r>
          </a:p>
          <a:p>
            <a:pPr marL="342900" indent="-342900">
              <a:buFont typeface="+mj-lt"/>
              <a:buAutoNum type="arabicPeriod"/>
            </a:pPr>
            <a:r>
              <a:rPr lang="en-US" dirty="0"/>
              <a:t>I felt very confident using </a:t>
            </a:r>
            <a:r>
              <a:rPr lang="en-US" dirty="0" smtClean="0"/>
              <a:t>the game.</a:t>
            </a:r>
            <a:endParaRPr lang="en-US" dirty="0"/>
          </a:p>
          <a:p>
            <a:pPr marL="342900" indent="-342900">
              <a:buFont typeface="+mj-lt"/>
              <a:buAutoNum type="arabicPeriod"/>
            </a:pPr>
            <a:r>
              <a:rPr lang="en-US" i="1" dirty="0" smtClean="0">
                <a:solidFill>
                  <a:srgbClr val="7F7F7F"/>
                </a:solidFill>
              </a:rPr>
              <a:t> I </a:t>
            </a:r>
            <a:r>
              <a:rPr lang="en-US" i="1" dirty="0">
                <a:solidFill>
                  <a:srgbClr val="7F7F7F"/>
                </a:solidFill>
              </a:rPr>
              <a:t>needed to learn a lot of things before I could get going with this </a:t>
            </a:r>
            <a:r>
              <a:rPr lang="en-US" i="1" dirty="0" smtClean="0">
                <a:solidFill>
                  <a:srgbClr val="7F7F7F"/>
                </a:solidFill>
              </a:rPr>
              <a:t> game.</a:t>
            </a:r>
          </a:p>
          <a:p>
            <a:endParaRPr lang="en-US" i="1" dirty="0">
              <a:solidFill>
                <a:srgbClr val="7F7F7F"/>
              </a:solidFill>
            </a:endParaRPr>
          </a:p>
        </p:txBody>
      </p:sp>
      <p:sp>
        <p:nvSpPr>
          <p:cNvPr id="7"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Two dimensions </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31</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4219696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84295" y="1429926"/>
            <a:ext cx="2728149" cy="1042337"/>
            <a:chOff x="865481" y="1429926"/>
            <a:chExt cx="2728149" cy="1042337"/>
          </a:xfrm>
          <a:effectLst/>
        </p:grpSpPr>
        <p:sp>
          <p:nvSpPr>
            <p:cNvPr id="6" name="Rectangle 5"/>
            <p:cNvSpPr/>
            <p:nvPr/>
          </p:nvSpPr>
          <p:spPr>
            <a:xfrm>
              <a:off x="865481" y="1429926"/>
              <a:ext cx="2728149" cy="122296"/>
            </a:xfrm>
            <a:prstGeom prst="rect">
              <a:avLst/>
            </a:prstGeom>
            <a:solidFill>
              <a:schemeClr val="bg1">
                <a:lumMod val="8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65481" y="1659936"/>
              <a:ext cx="2728149" cy="122296"/>
            </a:xfrm>
            <a:prstGeom prst="rect">
              <a:avLst/>
            </a:prstGeom>
            <a:solidFill>
              <a:srgbClr val="D9D9D9">
                <a:alpha val="2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5481" y="1889946"/>
              <a:ext cx="2728149" cy="122296"/>
            </a:xfrm>
            <a:prstGeom prst="rect">
              <a:avLst/>
            </a:prstGeom>
            <a:solidFill>
              <a:srgbClr val="D9D9D9">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65481" y="2119956"/>
              <a:ext cx="2728149" cy="122296"/>
            </a:xfrm>
            <a:prstGeom prst="rect">
              <a:avLst/>
            </a:prstGeom>
            <a:solidFill>
              <a:srgbClr val="D9D9D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65481" y="2349967"/>
              <a:ext cx="2728149" cy="122296"/>
            </a:xfrm>
            <a:prstGeom prst="rect">
              <a:avLst/>
            </a:prstGeom>
            <a:solidFill>
              <a:srgbClr val="D9D9D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7628" y="1077854"/>
            <a:ext cx="8535132" cy="3394472"/>
          </a:xfrm>
        </p:spPr>
        <p:txBody>
          <a:bodyPr>
            <a:normAutofit fontScale="55000" lnSpcReduction="20000"/>
          </a:bodyPr>
          <a:lstStyle/>
          <a:p>
            <a:r>
              <a:rPr lang="en-US" dirty="0" smtClean="0"/>
              <a:t>Assign numerical values to options:</a:t>
            </a:r>
          </a:p>
          <a:p>
            <a:pPr lvl="1"/>
            <a:r>
              <a:rPr lang="en-US" dirty="0" smtClean="0"/>
              <a:t>Strongly disagree 			= 0</a:t>
            </a:r>
          </a:p>
          <a:p>
            <a:pPr lvl="1"/>
            <a:r>
              <a:rPr lang="en-US" dirty="0" smtClean="0"/>
              <a:t>Disagree				= 1</a:t>
            </a:r>
          </a:p>
          <a:p>
            <a:pPr lvl="1"/>
            <a:r>
              <a:rPr lang="en-US" dirty="0" smtClean="0"/>
              <a:t>Neither disagree nor agree 	= 2</a:t>
            </a:r>
          </a:p>
          <a:p>
            <a:pPr lvl="1"/>
            <a:r>
              <a:rPr lang="en-US" dirty="0" smtClean="0"/>
              <a:t>Agree 					= 3</a:t>
            </a:r>
          </a:p>
          <a:p>
            <a:pPr lvl="1"/>
            <a:r>
              <a:rPr lang="en-US" dirty="0" smtClean="0"/>
              <a:t>Strongly agree 			= 4</a:t>
            </a:r>
          </a:p>
          <a:p>
            <a:r>
              <a:rPr lang="en-US" dirty="0"/>
              <a:t>P</a:t>
            </a:r>
            <a:r>
              <a:rPr lang="en-US" dirty="0" smtClean="0"/>
              <a:t>ositive polarity questions</a:t>
            </a:r>
          </a:p>
          <a:p>
            <a:pPr lvl="1"/>
            <a:r>
              <a:rPr lang="en-US" dirty="0" smtClean="0"/>
              <a:t>Multiply numerical values by 2.5, </a:t>
            </a:r>
            <a:r>
              <a:rPr lang="en-US" i="1" dirty="0" smtClean="0"/>
              <a:t>i.e.</a:t>
            </a:r>
            <a:r>
              <a:rPr lang="en-US" dirty="0" smtClean="0"/>
              <a:t>, value * 2.5</a:t>
            </a:r>
          </a:p>
          <a:p>
            <a:r>
              <a:rPr lang="en-US" dirty="0" smtClean="0"/>
              <a:t>Negative polarity questions</a:t>
            </a:r>
          </a:p>
          <a:p>
            <a:pPr lvl="1"/>
            <a:r>
              <a:rPr lang="en-US" dirty="0" smtClean="0"/>
              <a:t>Subtract the numerical value from 4 and then multiply by 2.5, </a:t>
            </a:r>
            <a:r>
              <a:rPr lang="en-US" i="1" dirty="0" smtClean="0"/>
              <a:t>i.e.</a:t>
            </a:r>
            <a:r>
              <a:rPr lang="en-US" dirty="0" smtClean="0"/>
              <a:t>, (4 – value) * 2.5</a:t>
            </a:r>
          </a:p>
          <a:p>
            <a:r>
              <a:rPr lang="en-US" dirty="0" smtClean="0"/>
              <a:t>A perfect SUS score is 100</a:t>
            </a:r>
          </a:p>
          <a:p>
            <a:pPr marL="342900" lvl="1" indent="-342900">
              <a:buFont typeface="Arial"/>
              <a:buChar char="•"/>
            </a:pPr>
            <a:r>
              <a:rPr lang="en-US" sz="3300" dirty="0" smtClean="0"/>
              <a:t>Select </a:t>
            </a:r>
            <a:r>
              <a:rPr lang="en-US" sz="3300" dirty="0"/>
              <a:t>the center </a:t>
            </a:r>
            <a:r>
              <a:rPr lang="en-US" sz="3300" dirty="0" smtClean="0"/>
              <a:t>point when </a:t>
            </a:r>
            <a:r>
              <a:rPr lang="en-US" sz="3300" dirty="0"/>
              <a:t>a participant cannot answer a question or </a:t>
            </a:r>
            <a:r>
              <a:rPr lang="en-US" sz="3300" dirty="0" smtClean="0"/>
              <a:t>did not answer </a:t>
            </a:r>
            <a:r>
              <a:rPr lang="en-US" sz="3300" dirty="0"/>
              <a:t>a </a:t>
            </a:r>
            <a:r>
              <a:rPr lang="en-US" sz="3300" dirty="0" smtClean="0"/>
              <a:t>question</a:t>
            </a:r>
            <a:endParaRPr lang="en-US" sz="3300" dirty="0"/>
          </a:p>
          <a:p>
            <a:endParaRPr lang="en-US" sz="3300" dirty="0" smtClean="0"/>
          </a:p>
        </p:txBody>
      </p:sp>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rgbClr val="FFFFFF"/>
                </a:solidFill>
              </a:rPr>
              <a:t>SUS – Likert-scale to numerical values </a:t>
            </a:r>
            <a:r>
              <a:rPr lang="en-US" sz="3100" dirty="0" smtClean="0">
                <a:solidFill>
                  <a:srgbClr val="FFFFFF"/>
                </a:solidFill>
              </a:rPr>
              <a:t/>
            </a:r>
            <a:br>
              <a:rPr lang="en-US" sz="3100" dirty="0" smtClean="0">
                <a:solidFill>
                  <a:srgbClr val="FFFFFF"/>
                </a:solidFill>
              </a:rPr>
            </a:br>
            <a:r>
              <a:rPr lang="en-US" sz="3800" dirty="0" smtClean="0">
                <a:solidFill>
                  <a:srgbClr val="FFFFFF"/>
                </a:solidFill>
              </a:rPr>
              <a:t>Questionnaires</a:t>
            </a:r>
            <a:endParaRPr lang="en-US" sz="3800" dirty="0">
              <a:solidFill>
                <a:srgbClr val="FFFFFF"/>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32</a:t>
            </a:fld>
            <a:endParaRPr lang="en-US"/>
          </a:p>
        </p:txBody>
      </p:sp>
      <p:pic>
        <p:nvPicPr>
          <p:cNvPr id="13" name="Picture 12"/>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08560309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88773" y="1674523"/>
            <a:ext cx="7290225" cy="2782028"/>
            <a:chOff x="488773" y="1778000"/>
            <a:chExt cx="7290225" cy="2782028"/>
          </a:xfrm>
        </p:grpSpPr>
        <p:sp>
          <p:nvSpPr>
            <p:cNvPr id="7" name="Rectangle 6"/>
            <p:cNvSpPr/>
            <p:nvPr/>
          </p:nvSpPr>
          <p:spPr>
            <a:xfrm>
              <a:off x="488773" y="177800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8773" y="236696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8773" y="207248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8773" y="266144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8773" y="325040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8773" y="295592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8773" y="354488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8773" y="4428324"/>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8773" y="383936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8773" y="413384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6386" y="1059036"/>
            <a:ext cx="8229600" cy="3851626"/>
          </a:xfrm>
        </p:spPr>
        <p:txBody>
          <a:bodyPr>
            <a:noAutofit/>
          </a:bodyPr>
          <a:lstStyle/>
          <a:p>
            <a:r>
              <a:rPr lang="en-US" sz="1600" dirty="0" smtClean="0"/>
              <a:t>You administered a SUS to participants. What’s her individual SUS score of this participant?</a:t>
            </a:r>
          </a:p>
          <a:p>
            <a:pPr marL="0" indent="0">
              <a:buNone/>
            </a:pPr>
            <a:endParaRPr lang="en-US" sz="1100" dirty="0" smtClean="0"/>
          </a:p>
          <a:p>
            <a:pPr>
              <a:lnSpc>
                <a:spcPct val="60000"/>
              </a:lnSpc>
              <a:buFont typeface="+mj-lt"/>
              <a:buAutoNum type="arabicPeriod"/>
            </a:pPr>
            <a:endParaRPr lang="en-US" sz="1100" dirty="0"/>
          </a:p>
          <a:p>
            <a:pPr>
              <a:lnSpc>
                <a:spcPct val="60000"/>
              </a:lnSpc>
              <a:buFont typeface="+mj-lt"/>
              <a:buAutoNum type="arabicPeriod"/>
            </a:pPr>
            <a:r>
              <a:rPr lang="en-US" sz="1200" dirty="0" smtClean="0"/>
              <a:t>I </a:t>
            </a:r>
            <a:r>
              <a:rPr lang="en-US" sz="1200" dirty="0"/>
              <a:t>think that I would like to use this</a:t>
            </a:r>
            <a:r>
              <a:rPr lang="en-US" sz="1200" dirty="0">
                <a:solidFill>
                  <a:schemeClr val="bg1">
                    <a:lumMod val="50000"/>
                  </a:schemeClr>
                </a:solidFill>
              </a:rPr>
              <a:t> </a:t>
            </a:r>
            <a:r>
              <a:rPr lang="en-US" sz="1200" dirty="0"/>
              <a:t>game frequently</a:t>
            </a:r>
            <a:r>
              <a:rPr lang="en-US" sz="1200" dirty="0" smtClean="0"/>
              <a:t>.    </a:t>
            </a:r>
            <a:r>
              <a:rPr lang="en-US" sz="1200" dirty="0"/>
              <a:t>	</a:t>
            </a:r>
            <a:r>
              <a:rPr lang="en-US" sz="1200" dirty="0" smtClean="0"/>
              <a:t>				Strongly Agree                                                               </a:t>
            </a:r>
          </a:p>
          <a:p>
            <a:pPr>
              <a:lnSpc>
                <a:spcPct val="60000"/>
              </a:lnSpc>
              <a:buFont typeface="+mj-lt"/>
              <a:buAutoNum type="arabicPeriod"/>
            </a:pPr>
            <a:endParaRPr lang="en-US" sz="1200" dirty="0"/>
          </a:p>
          <a:p>
            <a:pPr>
              <a:lnSpc>
                <a:spcPct val="60000"/>
              </a:lnSpc>
              <a:buFont typeface="+mj-lt"/>
              <a:buAutoNum type="arabicPeriod"/>
            </a:pPr>
            <a:r>
              <a:rPr lang="en-US" sz="1200" dirty="0"/>
              <a:t>I found the</a:t>
            </a:r>
            <a:r>
              <a:rPr lang="en-US" sz="1200" dirty="0">
                <a:solidFill>
                  <a:srgbClr val="7F7F7F"/>
                </a:solidFill>
              </a:rPr>
              <a:t> </a:t>
            </a:r>
            <a:r>
              <a:rPr lang="en-US" sz="1200" dirty="0"/>
              <a:t>game unnecessarily complex</a:t>
            </a:r>
            <a:r>
              <a:rPr lang="en-US" sz="1200" dirty="0" smtClean="0"/>
              <a:t>.							Neither disagree nor agree</a:t>
            </a:r>
          </a:p>
          <a:p>
            <a:pPr>
              <a:lnSpc>
                <a:spcPct val="60000"/>
              </a:lnSpc>
              <a:buFont typeface="+mj-lt"/>
              <a:buAutoNum type="arabicPeriod"/>
            </a:pPr>
            <a:endParaRPr lang="en-US" sz="1200" dirty="0"/>
          </a:p>
          <a:p>
            <a:pPr>
              <a:lnSpc>
                <a:spcPct val="60000"/>
              </a:lnSpc>
              <a:buFont typeface="+mj-lt"/>
              <a:buAutoNum type="arabicPeriod"/>
            </a:pPr>
            <a:r>
              <a:rPr lang="en-US" sz="1200" dirty="0"/>
              <a:t>I thought the</a:t>
            </a:r>
            <a:r>
              <a:rPr lang="en-US" sz="1200" dirty="0">
                <a:solidFill>
                  <a:srgbClr val="7F7F7F"/>
                </a:solidFill>
              </a:rPr>
              <a:t> </a:t>
            </a:r>
            <a:r>
              <a:rPr lang="en-US" sz="1200" dirty="0"/>
              <a:t>game was easy to use</a:t>
            </a:r>
            <a:r>
              <a:rPr lang="en-US" sz="1200" dirty="0" smtClean="0"/>
              <a:t>.								Agree</a:t>
            </a:r>
          </a:p>
          <a:p>
            <a:pPr>
              <a:lnSpc>
                <a:spcPct val="60000"/>
              </a:lnSpc>
              <a:buFont typeface="+mj-lt"/>
              <a:buAutoNum type="arabicPeriod"/>
            </a:pPr>
            <a:endParaRPr lang="en-US" sz="1200" dirty="0"/>
          </a:p>
          <a:p>
            <a:pPr>
              <a:lnSpc>
                <a:spcPct val="60000"/>
              </a:lnSpc>
              <a:buFont typeface="+mj-lt"/>
              <a:buAutoNum type="arabicPeriod"/>
            </a:pPr>
            <a:r>
              <a:rPr lang="en-US" sz="1200" dirty="0"/>
              <a:t>I think that I would need the support of a technical person to be able to use this</a:t>
            </a:r>
            <a:r>
              <a:rPr lang="en-US" sz="1200" dirty="0">
                <a:solidFill>
                  <a:srgbClr val="7F7F7F"/>
                </a:solidFill>
              </a:rPr>
              <a:t> </a:t>
            </a:r>
            <a:r>
              <a:rPr lang="en-US" sz="1200" dirty="0"/>
              <a:t>game</a:t>
            </a:r>
            <a:r>
              <a:rPr lang="en-US" sz="1200" dirty="0" smtClean="0"/>
              <a:t>.	Disagree</a:t>
            </a:r>
          </a:p>
          <a:p>
            <a:pPr>
              <a:lnSpc>
                <a:spcPct val="60000"/>
              </a:lnSpc>
              <a:buFont typeface="+mj-lt"/>
              <a:buAutoNum type="arabicPeriod"/>
            </a:pPr>
            <a:endParaRPr lang="en-US" sz="1200" dirty="0"/>
          </a:p>
          <a:p>
            <a:pPr>
              <a:lnSpc>
                <a:spcPct val="60000"/>
              </a:lnSpc>
              <a:buFont typeface="+mj-lt"/>
              <a:buAutoNum type="arabicPeriod"/>
            </a:pPr>
            <a:r>
              <a:rPr lang="en-US" sz="1200" dirty="0"/>
              <a:t>I found the various functions in this</a:t>
            </a:r>
            <a:r>
              <a:rPr lang="en-US" sz="1200" dirty="0">
                <a:solidFill>
                  <a:srgbClr val="7F7F7F"/>
                </a:solidFill>
              </a:rPr>
              <a:t> </a:t>
            </a:r>
            <a:r>
              <a:rPr lang="en-US" sz="1200" dirty="0"/>
              <a:t>game were well integrated</a:t>
            </a:r>
            <a:r>
              <a:rPr lang="en-US" sz="1200" dirty="0" smtClean="0"/>
              <a:t>.				Agree</a:t>
            </a:r>
          </a:p>
          <a:p>
            <a:pPr>
              <a:lnSpc>
                <a:spcPct val="60000"/>
              </a:lnSpc>
              <a:buFont typeface="+mj-lt"/>
              <a:buAutoNum type="arabicPeriod"/>
            </a:pPr>
            <a:endParaRPr lang="en-US" sz="1200" dirty="0"/>
          </a:p>
          <a:p>
            <a:pPr>
              <a:lnSpc>
                <a:spcPct val="60000"/>
              </a:lnSpc>
              <a:buFont typeface="+mj-lt"/>
              <a:buAutoNum type="arabicPeriod"/>
            </a:pPr>
            <a:r>
              <a:rPr lang="en-US" sz="1200" dirty="0"/>
              <a:t>I thought there was too much inconsistency in this game</a:t>
            </a:r>
            <a:r>
              <a:rPr lang="en-US" sz="1200" dirty="0" smtClean="0"/>
              <a:t>.					Disagree</a:t>
            </a:r>
          </a:p>
          <a:p>
            <a:pPr>
              <a:lnSpc>
                <a:spcPct val="60000"/>
              </a:lnSpc>
              <a:buFont typeface="+mj-lt"/>
              <a:buAutoNum type="arabicPeriod"/>
            </a:pPr>
            <a:endParaRPr lang="en-US" sz="1200" dirty="0"/>
          </a:p>
          <a:p>
            <a:pPr>
              <a:lnSpc>
                <a:spcPct val="60000"/>
              </a:lnSpc>
              <a:buFont typeface="+mj-lt"/>
              <a:buAutoNum type="arabicPeriod"/>
            </a:pPr>
            <a:r>
              <a:rPr lang="en-US" sz="1200" dirty="0"/>
              <a:t>I would imagine that most people would learn to use this</a:t>
            </a:r>
            <a:r>
              <a:rPr lang="en-US" sz="1200" dirty="0">
                <a:solidFill>
                  <a:srgbClr val="7F7F7F"/>
                </a:solidFill>
              </a:rPr>
              <a:t> </a:t>
            </a:r>
            <a:r>
              <a:rPr lang="en-US" sz="1200" dirty="0"/>
              <a:t>game very quickly</a:t>
            </a:r>
            <a:r>
              <a:rPr lang="en-US" sz="1200" dirty="0" smtClean="0"/>
              <a:t>.		Strongly disagree</a:t>
            </a:r>
          </a:p>
          <a:p>
            <a:pPr>
              <a:lnSpc>
                <a:spcPct val="60000"/>
              </a:lnSpc>
              <a:buFont typeface="+mj-lt"/>
              <a:buAutoNum type="arabicPeriod"/>
            </a:pPr>
            <a:endParaRPr lang="en-US" sz="1200" dirty="0"/>
          </a:p>
          <a:p>
            <a:pPr>
              <a:lnSpc>
                <a:spcPct val="60000"/>
              </a:lnSpc>
              <a:buFont typeface="+mj-lt"/>
              <a:buAutoNum type="arabicPeriod"/>
            </a:pPr>
            <a:r>
              <a:rPr lang="en-US" sz="1200" dirty="0"/>
              <a:t>I found the game very cumbersome to use</a:t>
            </a:r>
            <a:r>
              <a:rPr lang="en-US" sz="1200" dirty="0" smtClean="0"/>
              <a:t>.							Disagree</a:t>
            </a:r>
          </a:p>
          <a:p>
            <a:pPr>
              <a:lnSpc>
                <a:spcPct val="60000"/>
              </a:lnSpc>
              <a:buFont typeface="+mj-lt"/>
              <a:buAutoNum type="arabicPeriod"/>
            </a:pPr>
            <a:endParaRPr lang="en-US" sz="1200" dirty="0"/>
          </a:p>
          <a:p>
            <a:pPr>
              <a:lnSpc>
                <a:spcPct val="60000"/>
              </a:lnSpc>
              <a:buFont typeface="+mj-lt"/>
              <a:buAutoNum type="arabicPeriod"/>
            </a:pPr>
            <a:r>
              <a:rPr lang="en-US" sz="1200" dirty="0"/>
              <a:t>I felt very confident using the game</a:t>
            </a:r>
            <a:r>
              <a:rPr lang="en-US" sz="1200" dirty="0" smtClean="0"/>
              <a:t>.								</a:t>
            </a:r>
            <a:r>
              <a:rPr lang="en-US" sz="1200" dirty="0"/>
              <a:t>A</a:t>
            </a:r>
            <a:r>
              <a:rPr lang="en-US" sz="1200" dirty="0" smtClean="0"/>
              <a:t>gree</a:t>
            </a:r>
          </a:p>
          <a:p>
            <a:pPr marL="0" indent="0">
              <a:lnSpc>
                <a:spcPct val="60000"/>
              </a:lnSpc>
              <a:buNone/>
            </a:pPr>
            <a:endParaRPr lang="en-US" sz="1200" dirty="0"/>
          </a:p>
          <a:p>
            <a:pPr>
              <a:lnSpc>
                <a:spcPct val="60000"/>
              </a:lnSpc>
              <a:buFont typeface="+mj-lt"/>
              <a:buAutoNum type="arabicPeriod"/>
            </a:pPr>
            <a:r>
              <a:rPr lang="en-US" sz="1200" dirty="0"/>
              <a:t>I needed to learn a lot of things before I could get going with this </a:t>
            </a:r>
            <a:r>
              <a:rPr lang="en-US" sz="1200" dirty="0">
                <a:solidFill>
                  <a:srgbClr val="7F7F7F"/>
                </a:solidFill>
              </a:rPr>
              <a:t> </a:t>
            </a:r>
            <a:r>
              <a:rPr lang="en-US" sz="1200" dirty="0"/>
              <a:t>game.	</a:t>
            </a:r>
            <a:r>
              <a:rPr lang="en-US" sz="1200" dirty="0" smtClean="0"/>
              <a:t>		Agree</a:t>
            </a:r>
            <a:endParaRPr lang="en-US" sz="1200" dirty="0"/>
          </a:p>
          <a:p>
            <a:pPr>
              <a:lnSpc>
                <a:spcPct val="80000"/>
              </a:lnSpc>
            </a:pPr>
            <a:endParaRPr lang="en-US" sz="1200" dirty="0"/>
          </a:p>
        </p:txBody>
      </p:sp>
      <p:sp>
        <p:nvSpPr>
          <p:cNvPr id="5" name="Title 1"/>
          <p:cNvSpPr>
            <a:spLocks noGrp="1" noChangeAspect="1"/>
          </p:cNvSpPr>
          <p:nvPr>
            <p:ph type="title"/>
          </p:nvPr>
        </p:nvSpPr>
        <p:spPr>
          <a:xfrm>
            <a:off x="0" y="0"/>
            <a:ext cx="9144000" cy="857250"/>
          </a:xfrm>
          <a:solidFill>
            <a:srgbClr val="E46C0A"/>
          </a:solidFill>
        </p:spPr>
        <p:txBody>
          <a:bodyPr>
            <a:normAutofit fontScale="90000"/>
          </a:bodyPr>
          <a:lstStyle/>
          <a:p>
            <a:pPr algn="l">
              <a:lnSpc>
                <a:spcPct val="80000"/>
              </a:lnSpc>
            </a:pPr>
            <a:r>
              <a:rPr lang="en-US" sz="2700" dirty="0" smtClean="0">
                <a:solidFill>
                  <a:schemeClr val="bg1"/>
                </a:solidFill>
              </a:rPr>
              <a:t>Exercise: SUS </a:t>
            </a:r>
            <a:br>
              <a:rPr lang="en-US" sz="27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33</a:t>
            </a:fld>
            <a:endParaRPr lang="en-US"/>
          </a:p>
        </p:txBody>
      </p:sp>
      <p:pic>
        <p:nvPicPr>
          <p:cNvPr id="19" name="Picture 18"/>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6544309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88773" y="1674523"/>
            <a:ext cx="7290225" cy="2782028"/>
            <a:chOff x="488773" y="1778000"/>
            <a:chExt cx="7290225" cy="2782028"/>
          </a:xfrm>
        </p:grpSpPr>
        <p:sp>
          <p:nvSpPr>
            <p:cNvPr id="7" name="Rectangle 6"/>
            <p:cNvSpPr/>
            <p:nvPr/>
          </p:nvSpPr>
          <p:spPr>
            <a:xfrm>
              <a:off x="488773" y="177800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8773" y="236696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8773" y="207248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8773" y="266144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8773" y="325040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8773" y="295592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8773" y="354488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8773" y="4428324"/>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8773" y="383936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8773" y="4133840"/>
              <a:ext cx="7290225" cy="131704"/>
            </a:xfrm>
            <a:prstGeom prst="rect">
              <a:avLst/>
            </a:prstGeom>
            <a:solidFill>
              <a:schemeClr val="bg1">
                <a:lumMod val="8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6386" y="1059036"/>
            <a:ext cx="9077614" cy="3851626"/>
          </a:xfrm>
        </p:spPr>
        <p:txBody>
          <a:bodyPr>
            <a:noAutofit/>
          </a:bodyPr>
          <a:lstStyle/>
          <a:p>
            <a:r>
              <a:rPr lang="en-US" sz="1600" dirty="0" smtClean="0"/>
              <a:t>You administered a SUS to participants. What’s her individual SUS score of this participant?</a:t>
            </a:r>
          </a:p>
          <a:p>
            <a:pPr marL="0" indent="0">
              <a:buNone/>
            </a:pPr>
            <a:endParaRPr lang="en-US" sz="1100" dirty="0" smtClean="0"/>
          </a:p>
          <a:p>
            <a:pPr>
              <a:lnSpc>
                <a:spcPct val="60000"/>
              </a:lnSpc>
              <a:buFont typeface="+mj-lt"/>
              <a:buAutoNum type="arabicPeriod"/>
            </a:pPr>
            <a:endParaRPr lang="en-US" sz="1100" dirty="0"/>
          </a:p>
          <a:p>
            <a:pPr>
              <a:lnSpc>
                <a:spcPct val="60000"/>
              </a:lnSpc>
              <a:buFont typeface="+mj-lt"/>
              <a:buAutoNum type="arabicPeriod"/>
            </a:pPr>
            <a:r>
              <a:rPr lang="en-US" sz="1200" dirty="0" smtClean="0"/>
              <a:t>I </a:t>
            </a:r>
            <a:r>
              <a:rPr lang="en-US" sz="1200" dirty="0"/>
              <a:t>think that I would like to use this</a:t>
            </a:r>
            <a:r>
              <a:rPr lang="en-US" sz="1200" dirty="0">
                <a:solidFill>
                  <a:schemeClr val="bg1">
                    <a:lumMod val="50000"/>
                  </a:schemeClr>
                </a:solidFill>
              </a:rPr>
              <a:t> </a:t>
            </a:r>
            <a:r>
              <a:rPr lang="en-US" sz="1200" dirty="0"/>
              <a:t>game frequently</a:t>
            </a:r>
            <a:r>
              <a:rPr lang="en-US" sz="1200" dirty="0" smtClean="0"/>
              <a:t>.    </a:t>
            </a:r>
            <a:r>
              <a:rPr lang="en-US" sz="1200" dirty="0"/>
              <a:t>	</a:t>
            </a:r>
            <a:r>
              <a:rPr lang="en-US" sz="1200" dirty="0" smtClean="0"/>
              <a:t>				Strongly Agree                        	4 	* 2.5                                            </a:t>
            </a:r>
          </a:p>
          <a:p>
            <a:pPr>
              <a:lnSpc>
                <a:spcPct val="60000"/>
              </a:lnSpc>
              <a:buFont typeface="+mj-lt"/>
              <a:buAutoNum type="arabicPeriod"/>
            </a:pPr>
            <a:endParaRPr lang="en-US" sz="1200" dirty="0"/>
          </a:p>
          <a:p>
            <a:pPr>
              <a:lnSpc>
                <a:spcPct val="60000"/>
              </a:lnSpc>
              <a:buFont typeface="+mj-lt"/>
              <a:buAutoNum type="arabicPeriod"/>
            </a:pPr>
            <a:r>
              <a:rPr lang="en-US" sz="1200" dirty="0"/>
              <a:t>I found the</a:t>
            </a:r>
            <a:r>
              <a:rPr lang="en-US" sz="1200" dirty="0">
                <a:solidFill>
                  <a:srgbClr val="7F7F7F"/>
                </a:solidFill>
              </a:rPr>
              <a:t> </a:t>
            </a:r>
            <a:r>
              <a:rPr lang="en-US" sz="1200" dirty="0"/>
              <a:t>game unnecessarily complex</a:t>
            </a:r>
            <a:r>
              <a:rPr lang="en-US" sz="1200" dirty="0" smtClean="0"/>
              <a:t>.							Neither disagree nor agree  	(4-2) 	* 2.5</a:t>
            </a:r>
          </a:p>
          <a:p>
            <a:pPr>
              <a:lnSpc>
                <a:spcPct val="60000"/>
              </a:lnSpc>
              <a:buFont typeface="+mj-lt"/>
              <a:buAutoNum type="arabicPeriod"/>
            </a:pPr>
            <a:endParaRPr lang="en-US" sz="1200" dirty="0"/>
          </a:p>
          <a:p>
            <a:pPr>
              <a:lnSpc>
                <a:spcPct val="60000"/>
              </a:lnSpc>
              <a:buFont typeface="+mj-lt"/>
              <a:buAutoNum type="arabicPeriod"/>
            </a:pPr>
            <a:r>
              <a:rPr lang="en-US" sz="1200" dirty="0"/>
              <a:t>I thought the</a:t>
            </a:r>
            <a:r>
              <a:rPr lang="en-US" sz="1200" dirty="0">
                <a:solidFill>
                  <a:srgbClr val="7F7F7F"/>
                </a:solidFill>
              </a:rPr>
              <a:t> </a:t>
            </a:r>
            <a:r>
              <a:rPr lang="en-US" sz="1200" dirty="0"/>
              <a:t>game was easy to use</a:t>
            </a:r>
            <a:r>
              <a:rPr lang="en-US" sz="1200" dirty="0" smtClean="0"/>
              <a:t>.								Agree				3	* 2.5</a:t>
            </a:r>
          </a:p>
          <a:p>
            <a:pPr>
              <a:lnSpc>
                <a:spcPct val="60000"/>
              </a:lnSpc>
              <a:buFont typeface="+mj-lt"/>
              <a:buAutoNum type="arabicPeriod"/>
            </a:pPr>
            <a:endParaRPr lang="en-US" sz="1200" dirty="0"/>
          </a:p>
          <a:p>
            <a:pPr>
              <a:lnSpc>
                <a:spcPct val="60000"/>
              </a:lnSpc>
              <a:buFont typeface="+mj-lt"/>
              <a:buAutoNum type="arabicPeriod"/>
            </a:pPr>
            <a:r>
              <a:rPr lang="en-US" sz="1200" dirty="0" smtClean="0"/>
              <a:t>I think that I would need the support of a technical person to be able to use this</a:t>
            </a:r>
            <a:r>
              <a:rPr lang="en-US" sz="1200" dirty="0" smtClean="0">
                <a:solidFill>
                  <a:srgbClr val="7F7F7F"/>
                </a:solidFill>
              </a:rPr>
              <a:t> </a:t>
            </a:r>
            <a:r>
              <a:rPr lang="en-US" sz="1200" dirty="0" smtClean="0"/>
              <a:t>game.	Disagree			(4-1)  	* 2.5</a:t>
            </a:r>
          </a:p>
          <a:p>
            <a:pPr>
              <a:lnSpc>
                <a:spcPct val="60000"/>
              </a:lnSpc>
              <a:buFont typeface="+mj-lt"/>
              <a:buAutoNum type="arabicPeriod"/>
            </a:pPr>
            <a:endParaRPr lang="en-US" sz="1200" dirty="0"/>
          </a:p>
          <a:p>
            <a:pPr>
              <a:lnSpc>
                <a:spcPct val="60000"/>
              </a:lnSpc>
              <a:buFont typeface="+mj-lt"/>
              <a:buAutoNum type="arabicPeriod"/>
            </a:pPr>
            <a:r>
              <a:rPr lang="en-US" sz="1200" dirty="0"/>
              <a:t>I found the various functions in this</a:t>
            </a:r>
            <a:r>
              <a:rPr lang="en-US" sz="1200" dirty="0">
                <a:solidFill>
                  <a:srgbClr val="7F7F7F"/>
                </a:solidFill>
              </a:rPr>
              <a:t> </a:t>
            </a:r>
            <a:r>
              <a:rPr lang="en-US" sz="1200" dirty="0"/>
              <a:t>game were well integrated</a:t>
            </a:r>
            <a:r>
              <a:rPr lang="en-US" sz="1200" dirty="0" smtClean="0"/>
              <a:t>.				Agree			</a:t>
            </a:r>
            <a:r>
              <a:rPr lang="en-US" sz="1200" dirty="0"/>
              <a:t>	3	* </a:t>
            </a:r>
            <a:r>
              <a:rPr lang="en-US" sz="1200" dirty="0" smtClean="0"/>
              <a:t>2.5</a:t>
            </a:r>
          </a:p>
          <a:p>
            <a:pPr>
              <a:lnSpc>
                <a:spcPct val="60000"/>
              </a:lnSpc>
              <a:buFont typeface="+mj-lt"/>
              <a:buAutoNum type="arabicPeriod"/>
            </a:pPr>
            <a:endParaRPr lang="en-US" sz="1200" dirty="0"/>
          </a:p>
          <a:p>
            <a:pPr>
              <a:lnSpc>
                <a:spcPct val="60000"/>
              </a:lnSpc>
              <a:buFont typeface="+mj-lt"/>
              <a:buAutoNum type="arabicPeriod"/>
            </a:pPr>
            <a:r>
              <a:rPr lang="en-US" sz="1200" dirty="0"/>
              <a:t>I thought there was too much inconsistency in this game</a:t>
            </a:r>
            <a:r>
              <a:rPr lang="en-US" sz="1200" dirty="0" smtClean="0"/>
              <a:t>.					</a:t>
            </a:r>
            <a:r>
              <a:rPr lang="en-US" sz="1200" dirty="0"/>
              <a:t>Disagree			(4</a:t>
            </a:r>
            <a:r>
              <a:rPr lang="en-US" sz="1200" dirty="0" smtClean="0"/>
              <a:t>-1)	* 2.5</a:t>
            </a:r>
          </a:p>
          <a:p>
            <a:pPr>
              <a:lnSpc>
                <a:spcPct val="60000"/>
              </a:lnSpc>
              <a:buFont typeface="+mj-lt"/>
              <a:buAutoNum type="arabicPeriod"/>
            </a:pPr>
            <a:endParaRPr lang="en-US" sz="1200" dirty="0"/>
          </a:p>
          <a:p>
            <a:pPr>
              <a:lnSpc>
                <a:spcPct val="60000"/>
              </a:lnSpc>
              <a:buFont typeface="+mj-lt"/>
              <a:buAutoNum type="arabicPeriod"/>
            </a:pPr>
            <a:r>
              <a:rPr lang="en-US" sz="1200" dirty="0"/>
              <a:t>I would imagine that most people would learn to use this</a:t>
            </a:r>
            <a:r>
              <a:rPr lang="en-US" sz="1200" dirty="0">
                <a:solidFill>
                  <a:srgbClr val="7F7F7F"/>
                </a:solidFill>
              </a:rPr>
              <a:t> </a:t>
            </a:r>
            <a:r>
              <a:rPr lang="en-US" sz="1200" dirty="0"/>
              <a:t>game very quickly</a:t>
            </a:r>
            <a:r>
              <a:rPr lang="en-US" sz="1200" dirty="0" smtClean="0"/>
              <a:t>.		Strongly disagree	</a:t>
            </a:r>
            <a:r>
              <a:rPr lang="en-US" sz="1200" dirty="0"/>
              <a:t>	0	* </a:t>
            </a:r>
            <a:r>
              <a:rPr lang="en-US" sz="1200" dirty="0" smtClean="0"/>
              <a:t>2.5</a:t>
            </a:r>
          </a:p>
          <a:p>
            <a:pPr>
              <a:lnSpc>
                <a:spcPct val="60000"/>
              </a:lnSpc>
              <a:buFont typeface="+mj-lt"/>
              <a:buAutoNum type="arabicPeriod"/>
            </a:pPr>
            <a:endParaRPr lang="en-US" sz="1200" dirty="0"/>
          </a:p>
          <a:p>
            <a:pPr>
              <a:lnSpc>
                <a:spcPct val="60000"/>
              </a:lnSpc>
              <a:buFont typeface="+mj-lt"/>
              <a:buAutoNum type="arabicPeriod"/>
            </a:pPr>
            <a:r>
              <a:rPr lang="en-US" sz="1200" dirty="0"/>
              <a:t>I found the game very cumbersome to use</a:t>
            </a:r>
            <a:r>
              <a:rPr lang="en-US" sz="1200" dirty="0" smtClean="0"/>
              <a:t>.							</a:t>
            </a:r>
            <a:r>
              <a:rPr lang="en-US" sz="1200" dirty="0"/>
              <a:t>Disagree			(4</a:t>
            </a:r>
            <a:r>
              <a:rPr lang="en-US" sz="1200" dirty="0" smtClean="0"/>
              <a:t>-1)  </a:t>
            </a:r>
            <a:r>
              <a:rPr lang="en-US" sz="1200" dirty="0"/>
              <a:t>	* </a:t>
            </a:r>
            <a:r>
              <a:rPr lang="en-US" sz="1200" dirty="0" smtClean="0"/>
              <a:t>2.5</a:t>
            </a:r>
          </a:p>
          <a:p>
            <a:pPr>
              <a:lnSpc>
                <a:spcPct val="60000"/>
              </a:lnSpc>
              <a:buFont typeface="+mj-lt"/>
              <a:buAutoNum type="arabicPeriod"/>
            </a:pPr>
            <a:endParaRPr lang="en-US" sz="1200" dirty="0"/>
          </a:p>
          <a:p>
            <a:pPr>
              <a:lnSpc>
                <a:spcPct val="60000"/>
              </a:lnSpc>
              <a:buFont typeface="+mj-lt"/>
              <a:buAutoNum type="arabicPeriod"/>
            </a:pPr>
            <a:r>
              <a:rPr lang="en-US" sz="1200" dirty="0"/>
              <a:t>I felt very confident using the game</a:t>
            </a:r>
            <a:r>
              <a:rPr lang="en-US" sz="1200" dirty="0" smtClean="0"/>
              <a:t>.								Agree			</a:t>
            </a:r>
            <a:r>
              <a:rPr lang="en-US" sz="1200" dirty="0"/>
              <a:t>	</a:t>
            </a:r>
            <a:r>
              <a:rPr lang="en-US" sz="1200" dirty="0" smtClean="0"/>
              <a:t>3</a:t>
            </a:r>
            <a:r>
              <a:rPr lang="en-US" sz="1200" dirty="0"/>
              <a:t>	* </a:t>
            </a:r>
            <a:r>
              <a:rPr lang="en-US" sz="1200" dirty="0" smtClean="0"/>
              <a:t>2.5</a:t>
            </a:r>
          </a:p>
          <a:p>
            <a:pPr marL="0" indent="0">
              <a:lnSpc>
                <a:spcPct val="60000"/>
              </a:lnSpc>
              <a:buNone/>
            </a:pPr>
            <a:endParaRPr lang="en-US" sz="1200" dirty="0"/>
          </a:p>
          <a:p>
            <a:pPr>
              <a:lnSpc>
                <a:spcPct val="60000"/>
              </a:lnSpc>
              <a:buFont typeface="+mj-lt"/>
              <a:buAutoNum type="arabicPeriod"/>
            </a:pPr>
            <a:r>
              <a:rPr lang="en-US" sz="1200" dirty="0"/>
              <a:t>I needed to learn a lot of things before I could get going with this </a:t>
            </a:r>
            <a:r>
              <a:rPr lang="en-US" sz="1200" dirty="0">
                <a:solidFill>
                  <a:srgbClr val="7F7F7F"/>
                </a:solidFill>
              </a:rPr>
              <a:t> </a:t>
            </a:r>
            <a:r>
              <a:rPr lang="en-US" sz="1200" dirty="0"/>
              <a:t>game.	</a:t>
            </a:r>
            <a:r>
              <a:rPr lang="en-US" sz="1200" dirty="0" smtClean="0"/>
              <a:t>		</a:t>
            </a:r>
            <a:r>
              <a:rPr lang="en-US" sz="1200" dirty="0"/>
              <a:t>Agree				(4</a:t>
            </a:r>
            <a:r>
              <a:rPr lang="en-US" sz="1200" dirty="0" smtClean="0"/>
              <a:t>-3)  </a:t>
            </a:r>
            <a:r>
              <a:rPr lang="en-US" sz="1200" dirty="0"/>
              <a:t>	* 2.5</a:t>
            </a:r>
          </a:p>
          <a:p>
            <a:pPr marL="0" indent="0">
              <a:lnSpc>
                <a:spcPct val="60000"/>
              </a:lnSpc>
              <a:buNone/>
            </a:pPr>
            <a:endParaRPr lang="en-US" sz="1200" dirty="0"/>
          </a:p>
          <a:p>
            <a:pPr>
              <a:lnSpc>
                <a:spcPct val="80000"/>
              </a:lnSpc>
            </a:pPr>
            <a:endParaRPr lang="en-US" sz="1200" dirty="0"/>
          </a:p>
        </p:txBody>
      </p:sp>
      <p:sp>
        <p:nvSpPr>
          <p:cNvPr id="5" name="Title 1"/>
          <p:cNvSpPr>
            <a:spLocks noGrp="1" noChangeAspect="1"/>
          </p:cNvSpPr>
          <p:nvPr>
            <p:ph type="title"/>
          </p:nvPr>
        </p:nvSpPr>
        <p:spPr>
          <a:xfrm>
            <a:off x="0" y="0"/>
            <a:ext cx="9144000" cy="857250"/>
          </a:xfrm>
          <a:solidFill>
            <a:schemeClr val="accent3">
              <a:lumMod val="75000"/>
            </a:schemeClr>
          </a:solidFill>
        </p:spPr>
        <p:txBody>
          <a:bodyPr>
            <a:normAutofit fontScale="90000"/>
          </a:bodyPr>
          <a:lstStyle/>
          <a:p>
            <a:pPr algn="l">
              <a:lnSpc>
                <a:spcPct val="80000"/>
              </a:lnSpc>
            </a:pPr>
            <a:r>
              <a:rPr lang="en-US" sz="2700" dirty="0" smtClean="0">
                <a:solidFill>
                  <a:schemeClr val="bg1"/>
                </a:solidFill>
              </a:rPr>
              <a:t>Exercise solution: SUS</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2" name="TextBox 1"/>
          <p:cNvSpPr txBox="1"/>
          <p:nvPr/>
        </p:nvSpPr>
        <p:spPr>
          <a:xfrm>
            <a:off x="7835698" y="4631738"/>
            <a:ext cx="1068096" cy="369332"/>
          </a:xfrm>
          <a:prstGeom prst="rect">
            <a:avLst/>
          </a:prstGeom>
          <a:noFill/>
          <a:ln>
            <a:solidFill>
              <a:srgbClr val="7F7F7F"/>
            </a:solidFill>
          </a:ln>
          <a:effectLst/>
        </p:spPr>
        <p:txBody>
          <a:bodyPr wrap="none" rtlCol="0">
            <a:spAutoFit/>
          </a:bodyPr>
          <a:lstStyle/>
          <a:p>
            <a:r>
              <a:rPr lang="en-US" dirty="0" smtClean="0">
                <a:solidFill>
                  <a:schemeClr val="bg1">
                    <a:lumMod val="50000"/>
                  </a:schemeClr>
                </a:solidFill>
              </a:rPr>
              <a:t>SUS: 62.5</a:t>
            </a:r>
            <a:endParaRPr lang="en-US" dirty="0">
              <a:solidFill>
                <a:schemeClr val="bg1">
                  <a:lumMod val="50000"/>
                </a:schemeClr>
              </a:solidFill>
            </a:endParaRPr>
          </a:p>
        </p:txBody>
      </p:sp>
      <p:sp>
        <p:nvSpPr>
          <p:cNvPr id="4" name="TextBox 3"/>
          <p:cNvSpPr txBox="1"/>
          <p:nvPr/>
        </p:nvSpPr>
        <p:spPr>
          <a:xfrm>
            <a:off x="4694610" y="4640849"/>
            <a:ext cx="2890861" cy="369332"/>
          </a:xfrm>
          <a:prstGeom prst="rect">
            <a:avLst/>
          </a:prstGeom>
          <a:noFill/>
        </p:spPr>
        <p:txBody>
          <a:bodyPr wrap="none" rtlCol="0">
            <a:spAutoFit/>
          </a:bodyPr>
          <a:lstStyle/>
          <a:p>
            <a:r>
              <a:rPr lang="en-US" dirty="0" smtClean="0">
                <a:solidFill>
                  <a:srgbClr val="7F7F7F"/>
                </a:solidFill>
              </a:rPr>
              <a:t>See: </a:t>
            </a:r>
            <a:r>
              <a:rPr lang="en-US" dirty="0" err="1" smtClean="0">
                <a:solidFill>
                  <a:srgbClr val="7F7F7F"/>
                </a:solidFill>
              </a:rPr>
              <a:t>SusExerciseSolution.xlsx</a:t>
            </a:r>
            <a:endParaRPr lang="en-US" dirty="0">
              <a:solidFill>
                <a:srgbClr val="7F7F7F"/>
              </a:solidFill>
            </a:endParaRPr>
          </a:p>
        </p:txBody>
      </p:sp>
      <p:pic>
        <p:nvPicPr>
          <p:cNvPr id="19" name="Picture 18"/>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305518899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5257" y="2440370"/>
            <a:ext cx="3678151" cy="2590246"/>
          </a:xfrm>
          <a:prstGeom prst="rect">
            <a:avLst/>
          </a:prstGeom>
        </p:spPr>
      </p:pic>
      <p:sp>
        <p:nvSpPr>
          <p:cNvPr id="6"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SUS – Score interpretation</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Content Placeholder 2"/>
          <p:cNvSpPr>
            <a:spLocks noGrp="1"/>
          </p:cNvSpPr>
          <p:nvPr>
            <p:ph idx="1"/>
          </p:nvPr>
        </p:nvSpPr>
        <p:spPr>
          <a:xfrm>
            <a:off x="56978" y="1087260"/>
            <a:ext cx="8629821" cy="1428366"/>
          </a:xfrm>
        </p:spPr>
        <p:txBody>
          <a:bodyPr>
            <a:normAutofit fontScale="85000" lnSpcReduction="10000"/>
          </a:bodyPr>
          <a:lstStyle/>
          <a:p>
            <a:r>
              <a:rPr lang="en-US" sz="2000" dirty="0" smtClean="0"/>
              <a:t>Sauro (2011) analyzed 3,187 completed SUS questionnaires. He discovered that the distribution of the individual scores are skewed negatively and not normally distributed</a:t>
            </a:r>
          </a:p>
          <a:p>
            <a:r>
              <a:rPr lang="en-US" sz="2000" dirty="0" smtClean="0"/>
              <a:t>Because of this, </a:t>
            </a:r>
            <a:r>
              <a:rPr lang="en-US" sz="2000" dirty="0"/>
              <a:t>we need a table </a:t>
            </a:r>
            <a:r>
              <a:rPr lang="en-US" sz="2000" dirty="0" smtClean="0"/>
              <a:t>to interpret scores. </a:t>
            </a:r>
            <a:r>
              <a:rPr lang="en-US" sz="2000" dirty="0"/>
              <a:t>A</a:t>
            </a:r>
            <a:r>
              <a:rPr lang="en-US" sz="2000" dirty="0" smtClean="0"/>
              <a:t> table that converts SUS scores from Sauro </a:t>
            </a:r>
            <a:r>
              <a:rPr lang="en-US" sz="2000" dirty="0"/>
              <a:t>into </a:t>
            </a:r>
            <a:r>
              <a:rPr lang="en-US" sz="2000" dirty="0" smtClean="0"/>
              <a:t>percentiles, to which we can compare our SUS scores and find </a:t>
            </a:r>
            <a:r>
              <a:rPr lang="en-US" sz="2000" dirty="0"/>
              <a:t>out how usable our system (game) is </a:t>
            </a:r>
            <a:r>
              <a:rPr lang="en-US" sz="2000" dirty="0" smtClean="0"/>
              <a:t>compared </a:t>
            </a:r>
            <a:r>
              <a:rPr lang="en-US" sz="2000" dirty="0"/>
              <a:t>to </a:t>
            </a:r>
            <a:r>
              <a:rPr lang="en-US" sz="2000" dirty="0" smtClean="0"/>
              <a:t>others</a:t>
            </a:r>
            <a:endParaRPr lang="en-US" sz="2000" dirty="0"/>
          </a:p>
        </p:txBody>
      </p:sp>
      <p:sp>
        <p:nvSpPr>
          <p:cNvPr id="5" name="Slide Number Placeholder 4"/>
          <p:cNvSpPr>
            <a:spLocks noGrp="1"/>
          </p:cNvSpPr>
          <p:nvPr>
            <p:ph type="sldNum" sz="quarter" idx="12"/>
          </p:nvPr>
        </p:nvSpPr>
        <p:spPr/>
        <p:txBody>
          <a:bodyPr/>
          <a:lstStyle/>
          <a:p>
            <a:fld id="{DCB82ED2-ACBB-2046-9075-6288EA005F68}" type="slidenum">
              <a:rPr lang="en-US" smtClean="0"/>
              <a:t>35</a:t>
            </a:fld>
            <a:endParaRPr lang="en-US"/>
          </a:p>
        </p:txBody>
      </p:sp>
      <p:pic>
        <p:nvPicPr>
          <p:cNvPr id="8" name="Picture 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106804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SUS – Score interpretation with percentile rank</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Content Placeholder 2"/>
          <p:cNvSpPr>
            <a:spLocks noGrp="1"/>
          </p:cNvSpPr>
          <p:nvPr>
            <p:ph idx="1"/>
          </p:nvPr>
        </p:nvSpPr>
        <p:spPr>
          <a:xfrm>
            <a:off x="56978" y="1019225"/>
            <a:ext cx="6531351" cy="3595607"/>
          </a:xfrm>
        </p:spPr>
        <p:txBody>
          <a:bodyPr>
            <a:normAutofit lnSpcReduction="10000"/>
          </a:bodyPr>
          <a:lstStyle/>
          <a:p>
            <a:r>
              <a:rPr lang="en-US" sz="1800" dirty="0" smtClean="0"/>
              <a:t>The table is shown on the right</a:t>
            </a:r>
          </a:p>
          <a:p>
            <a:r>
              <a:rPr lang="en-US" sz="1800" dirty="0" smtClean="0"/>
              <a:t>So we received a </a:t>
            </a:r>
            <a:r>
              <a:rPr lang="en-US" sz="1800" i="1" dirty="0" smtClean="0"/>
              <a:t>raw SUS score</a:t>
            </a:r>
            <a:r>
              <a:rPr lang="en-US" sz="1800" dirty="0" smtClean="0"/>
              <a:t> of 62.5. Looking at the percentile rank column, we find the percentage of systems that falls below our score. We see that:</a:t>
            </a:r>
          </a:p>
          <a:p>
            <a:pPr lvl="1"/>
            <a:r>
              <a:rPr lang="en-US" sz="1800" dirty="0" smtClean="0"/>
              <a:t>With a SUS score of 62.5 the </a:t>
            </a:r>
            <a:r>
              <a:rPr lang="en-US" sz="1800" dirty="0"/>
              <a:t>game </a:t>
            </a:r>
            <a:r>
              <a:rPr lang="en-US" sz="1800" dirty="0" smtClean="0"/>
              <a:t>has a percentile rank of 35%,  </a:t>
            </a:r>
            <a:r>
              <a:rPr lang="en-US" sz="1800" dirty="0" smtClean="0">
                <a:solidFill>
                  <a:srgbClr val="7F7F7F"/>
                </a:solidFill>
              </a:rPr>
              <a:t>MEDIAN(.29, .41)</a:t>
            </a:r>
            <a:r>
              <a:rPr lang="en-US" sz="1800" dirty="0" smtClean="0"/>
              <a:t>, which means that ‘our game’ is considered more usable than 35%, or </a:t>
            </a:r>
            <a:r>
              <a:rPr lang="en-US" sz="1800" dirty="0"/>
              <a:t>less usable than 65</a:t>
            </a:r>
            <a:r>
              <a:rPr lang="en-US" sz="1800" dirty="0" smtClean="0"/>
              <a:t>% </a:t>
            </a:r>
            <a:r>
              <a:rPr lang="en-US" sz="1800" dirty="0"/>
              <a:t>of systems tested in a database of 446 studies (over 5000 responses</a:t>
            </a:r>
            <a:r>
              <a:rPr lang="en-US" sz="1800" dirty="0" smtClean="0"/>
              <a:t>)</a:t>
            </a:r>
          </a:p>
          <a:p>
            <a:pPr lvl="1"/>
            <a:r>
              <a:rPr lang="en-US" sz="1800" dirty="0" smtClean="0"/>
              <a:t>Anything with a percentile rank below 50% is poor (SUS scores &lt; 68)</a:t>
            </a:r>
          </a:p>
          <a:p>
            <a:pPr marL="0" indent="0">
              <a:buNone/>
            </a:pPr>
            <a:r>
              <a:rPr lang="en-US" sz="1800" dirty="0" smtClean="0">
                <a:solidFill>
                  <a:srgbClr val="7F7F7F"/>
                </a:solidFill>
              </a:rPr>
              <a:t> </a:t>
            </a:r>
            <a:endParaRPr lang="en-US" sz="1800" dirty="0">
              <a:solidFill>
                <a:srgbClr val="7F7F7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443"/>
          <a:stretch/>
        </p:blipFill>
        <p:spPr>
          <a:xfrm>
            <a:off x="6728845" y="1007886"/>
            <a:ext cx="2230827" cy="3998565"/>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36</a:t>
            </a:fld>
            <a:endParaRPr lang="en-US"/>
          </a:p>
        </p:txBody>
      </p:sp>
      <p:pic>
        <p:nvPicPr>
          <p:cNvPr id="9" name="Picture 8"/>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0278183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29" y="1069205"/>
            <a:ext cx="8707202" cy="4202199"/>
          </a:xfrm>
        </p:spPr>
        <p:txBody>
          <a:bodyPr>
            <a:normAutofit/>
          </a:bodyPr>
          <a:lstStyle/>
          <a:p>
            <a:r>
              <a:rPr lang="en-US" sz="1800" dirty="0"/>
              <a:t>Likert-scale questionnaires produce ordinal </a:t>
            </a:r>
            <a:r>
              <a:rPr lang="en-US" sz="1800" dirty="0" smtClean="0"/>
              <a:t>data</a:t>
            </a:r>
          </a:p>
          <a:p>
            <a:r>
              <a:rPr lang="en-US" sz="1800" dirty="0" smtClean="0"/>
              <a:t>In 1946 Stevens opposed against doing statistics on ordinal data –</a:t>
            </a:r>
            <a:r>
              <a:rPr lang="en-US" sz="1800" dirty="0"/>
              <a:t> </a:t>
            </a:r>
            <a:r>
              <a:rPr lang="en-US" sz="1800" dirty="0" smtClean="0"/>
              <a:t>Likert-scale responses transformed into numerical values</a:t>
            </a:r>
          </a:p>
          <a:p>
            <a:r>
              <a:rPr lang="en-US" sz="1800" dirty="0" smtClean="0"/>
              <a:t>In contrast, Lords (1953) and several other statisticians have empirically shown that it can be done with one key limitation:</a:t>
            </a:r>
          </a:p>
          <a:p>
            <a:pPr lvl="1"/>
            <a:r>
              <a:rPr lang="en-US" sz="1800" dirty="0" smtClean="0"/>
              <a:t>One can </a:t>
            </a:r>
            <a:r>
              <a:rPr lang="en-US" sz="1800" dirty="0"/>
              <a:t>say </a:t>
            </a:r>
            <a:r>
              <a:rPr lang="en-US" sz="1800" dirty="0" smtClean="0"/>
              <a:t>that </a:t>
            </a:r>
            <a:r>
              <a:rPr lang="en-US" sz="1800" dirty="0"/>
              <a:t>a score is higher than </a:t>
            </a:r>
            <a:r>
              <a:rPr lang="en-US" sz="1800" dirty="0" smtClean="0"/>
              <a:t>another, but can’t </a:t>
            </a:r>
            <a:r>
              <a:rPr lang="en-US" sz="1800" dirty="0"/>
              <a:t>interpret intervals </a:t>
            </a:r>
            <a:r>
              <a:rPr lang="en-US" sz="1800" dirty="0" smtClean="0"/>
              <a:t> </a:t>
            </a:r>
            <a:r>
              <a:rPr lang="en-US" sz="1800" dirty="0"/>
              <a:t>because the scale may not be </a:t>
            </a:r>
            <a:r>
              <a:rPr lang="en-US" sz="1800" dirty="0" smtClean="0"/>
              <a:t>linear, </a:t>
            </a:r>
            <a:r>
              <a:rPr lang="en-US" sz="1800" i="1" dirty="0" smtClean="0"/>
              <a:t>e.g.</a:t>
            </a:r>
            <a:r>
              <a:rPr lang="en-US" sz="1800" dirty="0" smtClean="0"/>
              <a:t>, 4/10 </a:t>
            </a:r>
            <a:r>
              <a:rPr lang="en-US" sz="1800" dirty="0" err="1"/>
              <a:t>vs</a:t>
            </a:r>
            <a:r>
              <a:rPr lang="en-US" sz="1800" dirty="0"/>
              <a:t> </a:t>
            </a:r>
            <a:r>
              <a:rPr lang="en-US" sz="1800" dirty="0" smtClean="0"/>
              <a:t>2/10 </a:t>
            </a:r>
            <a:r>
              <a:rPr lang="en-US" sz="1800" dirty="0"/>
              <a:t>therefore twice </a:t>
            </a:r>
            <a:r>
              <a:rPr lang="en-US" sz="1800" dirty="0" smtClean="0"/>
              <a:t>better: </a:t>
            </a:r>
            <a:r>
              <a:rPr lang="en-US" sz="1800" u="sng" dirty="0" smtClean="0"/>
              <a:t>NOT!</a:t>
            </a:r>
          </a:p>
          <a:p>
            <a:pPr lvl="1"/>
            <a:r>
              <a:rPr lang="en-US" sz="1800" dirty="0" smtClean="0"/>
              <a:t>Although it can be assigned to values, the difference between them does not necessarily correspond to the difference in the underlying attribute. For example, the ratio between </a:t>
            </a:r>
            <a:r>
              <a:rPr lang="en-US" sz="1800" i="1" dirty="0" smtClean="0"/>
              <a:t>strongly disagree</a:t>
            </a:r>
            <a:r>
              <a:rPr lang="en-US" sz="1800" dirty="0" smtClean="0"/>
              <a:t> and </a:t>
            </a:r>
            <a:r>
              <a:rPr lang="en-US" sz="1800" i="1" dirty="0" smtClean="0"/>
              <a:t>disagree</a:t>
            </a:r>
            <a:r>
              <a:rPr lang="en-US" sz="1800" dirty="0" smtClean="0"/>
              <a:t> may be </a:t>
            </a:r>
            <a:r>
              <a:rPr lang="en-US" sz="1800" dirty="0"/>
              <a:t>larger </a:t>
            </a:r>
            <a:r>
              <a:rPr lang="en-US" sz="1800" dirty="0" smtClean="0"/>
              <a:t>than, say, between </a:t>
            </a:r>
            <a:r>
              <a:rPr lang="en-US" sz="1800" i="1" dirty="0" smtClean="0"/>
              <a:t>neither disagree not agree</a:t>
            </a:r>
            <a:r>
              <a:rPr lang="en-US" sz="1800" dirty="0" smtClean="0"/>
              <a:t> and </a:t>
            </a:r>
            <a:r>
              <a:rPr lang="en-US" sz="1800" i="1" dirty="0" smtClean="0"/>
              <a:t>agree</a:t>
            </a:r>
            <a:endParaRPr lang="en-US" sz="1800" dirty="0" smtClean="0"/>
          </a:p>
          <a:p>
            <a:pPr marL="457200" lvl="1" indent="0">
              <a:buNone/>
            </a:pPr>
            <a:endParaRPr lang="en-US" sz="1800" dirty="0" smtClean="0"/>
          </a:p>
          <a:p>
            <a:endParaRPr lang="en-US" sz="1800" dirty="0"/>
          </a:p>
        </p:txBody>
      </p:sp>
      <p:sp>
        <p:nvSpPr>
          <p:cNvPr id="5"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Be careful with ordinal data (</a:t>
            </a:r>
            <a:r>
              <a:rPr lang="en-US" sz="2500" dirty="0" err="1" smtClean="0">
                <a:solidFill>
                  <a:schemeClr val="bg1"/>
                </a:solidFill>
              </a:rPr>
              <a:t>likert</a:t>
            </a:r>
            <a:r>
              <a:rPr lang="en-US" sz="2500" dirty="0" smtClean="0">
                <a:solidFill>
                  <a:schemeClr val="bg1"/>
                </a:solidFill>
              </a:rPr>
              <a:t>-scale type of data)</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6" name="Slide Number Placeholder 5"/>
          <p:cNvSpPr>
            <a:spLocks noGrp="1"/>
          </p:cNvSpPr>
          <p:nvPr>
            <p:ph type="sldNum" sz="quarter" idx="12"/>
          </p:nvPr>
        </p:nvSpPr>
        <p:spPr/>
        <p:txBody>
          <a:bodyPr/>
          <a:lstStyle/>
          <a:p>
            <a:fld id="{DCB82ED2-ACBB-2046-9075-6288EA005F68}" type="slidenum">
              <a:rPr lang="en-US" smtClean="0"/>
              <a:t>37</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132471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09839" y="1046544"/>
            <a:ext cx="8788216" cy="3539430"/>
          </a:xfrm>
          <a:prstGeom prst="rect">
            <a:avLst/>
          </a:prstGeom>
        </p:spPr>
        <p:txBody>
          <a:bodyPr wrap="square">
            <a:spAutoFit/>
          </a:bodyPr>
          <a:lstStyle/>
          <a:p>
            <a:r>
              <a:rPr lang="en-US" sz="1600" dirty="0" smtClean="0"/>
              <a:t>7-point Likert scale: Strongly Disagree to Strongly Agree and a </a:t>
            </a:r>
            <a:r>
              <a:rPr lang="en-US" sz="1600" dirty="0" smtClean="0">
                <a:solidFill>
                  <a:srgbClr val="7F7F7F"/>
                </a:solidFill>
              </a:rPr>
              <a:t>NA</a:t>
            </a:r>
            <a:r>
              <a:rPr lang="en-US" sz="1600" dirty="0" smtClean="0"/>
              <a:t> option</a:t>
            </a:r>
          </a:p>
          <a:p>
            <a:pPr marL="285750" indent="-285750">
              <a:buFont typeface="Arial"/>
              <a:buChar char="•"/>
            </a:pPr>
            <a:r>
              <a:rPr lang="en-US" sz="1600" dirty="0">
                <a:solidFill>
                  <a:srgbClr val="7F7F7F"/>
                </a:solidFill>
              </a:rPr>
              <a:t>Less appropriate than SUS for </a:t>
            </a:r>
            <a:r>
              <a:rPr lang="en-US" sz="1600" dirty="0" smtClean="0">
                <a:solidFill>
                  <a:srgbClr val="7F7F7F"/>
                </a:solidFill>
              </a:rPr>
              <a:t>games</a:t>
            </a:r>
            <a:r>
              <a:rPr lang="en-US" sz="1600" dirty="0">
                <a:solidFill>
                  <a:srgbClr val="7F7F7F"/>
                </a:solidFill>
              </a:rPr>
              <a:t> </a:t>
            </a:r>
            <a:r>
              <a:rPr lang="en-US" sz="1600" dirty="0" smtClean="0">
                <a:solidFill>
                  <a:srgbClr val="7F7F7F"/>
                </a:solidFill>
              </a:rPr>
              <a:t>and less efficient</a:t>
            </a:r>
          </a:p>
          <a:p>
            <a:pPr marL="285750" indent="-285750">
              <a:buFont typeface="Arial"/>
              <a:buChar char="•"/>
            </a:pPr>
            <a:r>
              <a:rPr lang="en-US" sz="1600" dirty="0" smtClean="0">
                <a:solidFill>
                  <a:srgbClr val="7F7F7F"/>
                </a:solidFill>
              </a:rPr>
              <a:t>Introduction </a:t>
            </a:r>
            <a:r>
              <a:rPr lang="en-US" sz="1600" dirty="0">
                <a:solidFill>
                  <a:srgbClr val="7F7F7F"/>
                </a:solidFill>
              </a:rPr>
              <a:t>text in the Notes Page </a:t>
            </a:r>
            <a:r>
              <a:rPr lang="en-US" sz="1600" dirty="0" smtClean="0">
                <a:solidFill>
                  <a:srgbClr val="7F7F7F"/>
                </a:solidFill>
              </a:rPr>
              <a:t>section</a:t>
            </a:r>
          </a:p>
          <a:p>
            <a:pPr marL="342900" indent="-342900">
              <a:buFont typeface="+mj-lt"/>
              <a:buAutoNum type="arabicPeriod"/>
            </a:pPr>
            <a:r>
              <a:rPr lang="en-US" sz="1100" dirty="0" smtClean="0"/>
              <a:t>Overall</a:t>
            </a:r>
            <a:r>
              <a:rPr lang="en-US" sz="1100" dirty="0"/>
              <a:t>, I am satisfied with how easy it is to use this </a:t>
            </a:r>
            <a:r>
              <a:rPr lang="en-US" sz="1100" dirty="0" smtClean="0"/>
              <a:t>system. </a:t>
            </a:r>
            <a:endParaRPr lang="en-US" sz="1100" dirty="0"/>
          </a:p>
          <a:p>
            <a:pPr marL="342900" indent="-342900">
              <a:buFont typeface="+mj-lt"/>
              <a:buAutoNum type="arabicPeriod"/>
            </a:pPr>
            <a:r>
              <a:rPr lang="en-US" sz="1100" dirty="0" smtClean="0"/>
              <a:t>It </a:t>
            </a:r>
            <a:r>
              <a:rPr lang="en-US" sz="1100" dirty="0"/>
              <a:t>was simple to use this </a:t>
            </a:r>
            <a:r>
              <a:rPr lang="en-US" sz="1100" dirty="0" smtClean="0"/>
              <a:t>system.</a:t>
            </a:r>
            <a:endParaRPr lang="en-US" sz="1100" dirty="0"/>
          </a:p>
          <a:p>
            <a:pPr marL="342900" indent="-342900">
              <a:buFont typeface="+mj-lt"/>
              <a:buAutoNum type="arabicPeriod"/>
            </a:pPr>
            <a:r>
              <a:rPr lang="en-US" sz="1100" dirty="0" smtClean="0"/>
              <a:t>I </a:t>
            </a:r>
            <a:r>
              <a:rPr lang="en-US" sz="1100" dirty="0"/>
              <a:t>feel comfortable using this </a:t>
            </a:r>
            <a:r>
              <a:rPr lang="en-US" sz="1100" dirty="0" smtClean="0"/>
              <a:t>system. </a:t>
            </a:r>
            <a:endParaRPr lang="en-US" sz="1100" dirty="0"/>
          </a:p>
          <a:p>
            <a:pPr marL="342900" indent="-342900">
              <a:buFont typeface="+mj-lt"/>
              <a:buAutoNum type="arabicPeriod"/>
            </a:pPr>
            <a:r>
              <a:rPr lang="en-US" sz="1100" dirty="0" smtClean="0"/>
              <a:t>It </a:t>
            </a:r>
            <a:r>
              <a:rPr lang="en-US" sz="1100" dirty="0"/>
              <a:t>was easy to learn to use this </a:t>
            </a:r>
            <a:r>
              <a:rPr lang="en-US" sz="1100" dirty="0" smtClean="0"/>
              <a:t>system.</a:t>
            </a:r>
            <a:endParaRPr lang="en-US" sz="1100" dirty="0"/>
          </a:p>
          <a:p>
            <a:pPr marL="342900" indent="-342900">
              <a:buFont typeface="+mj-lt"/>
              <a:buAutoNum type="arabicPeriod"/>
            </a:pPr>
            <a:r>
              <a:rPr lang="en-US" sz="1100" dirty="0" smtClean="0"/>
              <a:t>I </a:t>
            </a:r>
            <a:r>
              <a:rPr lang="en-US" sz="1100" dirty="0"/>
              <a:t>believe I became productive quickly using this </a:t>
            </a:r>
            <a:r>
              <a:rPr lang="en-US" sz="1100" dirty="0" smtClean="0"/>
              <a:t>system.</a:t>
            </a:r>
            <a:r>
              <a:rPr lang="en-US" sz="1100" dirty="0"/>
              <a:t>	</a:t>
            </a:r>
            <a:endParaRPr lang="en-US" sz="1100" dirty="0" smtClean="0"/>
          </a:p>
          <a:p>
            <a:pPr marL="342900" indent="-342900">
              <a:buFont typeface="+mj-lt"/>
              <a:buAutoNum type="arabicPeriod"/>
            </a:pPr>
            <a:r>
              <a:rPr lang="en-US" sz="1100" dirty="0" smtClean="0"/>
              <a:t>The </a:t>
            </a:r>
            <a:r>
              <a:rPr lang="en-US" sz="1100" dirty="0"/>
              <a:t>system gives error messages that clearly tell me how to fix </a:t>
            </a:r>
            <a:r>
              <a:rPr lang="en-US" sz="1100" dirty="0" smtClean="0"/>
              <a:t>problems.</a:t>
            </a:r>
            <a:endParaRPr lang="en-US" sz="1100" dirty="0"/>
          </a:p>
          <a:p>
            <a:pPr marL="342900" indent="-342900">
              <a:buFont typeface="+mj-lt"/>
              <a:buAutoNum type="arabicPeriod"/>
            </a:pPr>
            <a:r>
              <a:rPr lang="en-US" sz="1100" dirty="0" smtClean="0"/>
              <a:t>Whenever </a:t>
            </a:r>
            <a:r>
              <a:rPr lang="en-US" sz="1100" dirty="0"/>
              <a:t>I make a mistake using the system, I recover easily and </a:t>
            </a:r>
            <a:r>
              <a:rPr lang="en-US" sz="1100" dirty="0" smtClean="0"/>
              <a:t>quickly.</a:t>
            </a:r>
            <a:endParaRPr lang="en-US" sz="1100" dirty="0"/>
          </a:p>
          <a:p>
            <a:pPr marL="342900" indent="-342900">
              <a:buFont typeface="+mj-lt"/>
              <a:buAutoNum type="arabicPeriod"/>
            </a:pPr>
            <a:r>
              <a:rPr lang="en-US" sz="1100" dirty="0" smtClean="0"/>
              <a:t>The </a:t>
            </a:r>
            <a:r>
              <a:rPr lang="en-US" sz="1100" dirty="0"/>
              <a:t>information (such as online help, on-screen messages, and other documentation) provided with this system is </a:t>
            </a:r>
            <a:r>
              <a:rPr lang="en-US" sz="1100" dirty="0" smtClean="0"/>
              <a:t>clear.</a:t>
            </a:r>
            <a:endParaRPr lang="en-US" sz="1100" dirty="0"/>
          </a:p>
          <a:p>
            <a:pPr marL="342900" indent="-342900">
              <a:buFont typeface="+mj-lt"/>
              <a:buAutoNum type="arabicPeriod"/>
            </a:pPr>
            <a:r>
              <a:rPr lang="en-US" sz="1100" dirty="0" smtClean="0"/>
              <a:t>It </a:t>
            </a:r>
            <a:r>
              <a:rPr lang="en-US" sz="1100" dirty="0"/>
              <a:t>is easy to find the information I </a:t>
            </a:r>
            <a:r>
              <a:rPr lang="en-US" sz="1100" dirty="0" smtClean="0"/>
              <a:t>needed.</a:t>
            </a:r>
            <a:endParaRPr lang="en-US" sz="1100" dirty="0"/>
          </a:p>
          <a:p>
            <a:pPr marL="342900" indent="-342900">
              <a:buFont typeface="+mj-lt"/>
              <a:buAutoNum type="arabicPeriod"/>
            </a:pPr>
            <a:r>
              <a:rPr lang="en-US" sz="1100" dirty="0" smtClean="0"/>
              <a:t>The </a:t>
            </a:r>
            <a:r>
              <a:rPr lang="en-US" sz="1100" dirty="0"/>
              <a:t>information provided for the system is easy to </a:t>
            </a:r>
            <a:r>
              <a:rPr lang="en-US" sz="1100" dirty="0" smtClean="0"/>
              <a:t>understand.</a:t>
            </a:r>
            <a:endParaRPr lang="en-US" sz="1100" dirty="0"/>
          </a:p>
          <a:p>
            <a:pPr marL="342900" indent="-342900">
              <a:buFont typeface="+mj-lt"/>
              <a:buAutoNum type="arabicPeriod"/>
            </a:pPr>
            <a:r>
              <a:rPr lang="en-US" sz="1100" dirty="0" smtClean="0"/>
              <a:t>The </a:t>
            </a:r>
            <a:r>
              <a:rPr lang="en-US" sz="1100" dirty="0"/>
              <a:t>information is effective in helping me complete the tasks and </a:t>
            </a:r>
            <a:r>
              <a:rPr lang="en-US" sz="1100" dirty="0" smtClean="0"/>
              <a:t>scenarios.</a:t>
            </a:r>
            <a:r>
              <a:rPr lang="en-US" sz="1100" dirty="0"/>
              <a:t>	</a:t>
            </a:r>
            <a:endParaRPr lang="en-US" sz="1100" dirty="0" smtClean="0"/>
          </a:p>
          <a:p>
            <a:pPr marL="342900" indent="-342900">
              <a:buFont typeface="+mj-lt"/>
              <a:buAutoNum type="arabicPeriod"/>
            </a:pPr>
            <a:r>
              <a:rPr lang="en-US" sz="1100" dirty="0" smtClean="0"/>
              <a:t>The </a:t>
            </a:r>
            <a:r>
              <a:rPr lang="en-US" sz="1100" dirty="0"/>
              <a:t>organization of information on the system screens is </a:t>
            </a:r>
            <a:r>
              <a:rPr lang="en-US" sz="1100" dirty="0" smtClean="0"/>
              <a:t>clear.</a:t>
            </a:r>
            <a:endParaRPr lang="en-US" sz="1100" dirty="0"/>
          </a:p>
          <a:p>
            <a:pPr marL="342900" indent="-342900">
              <a:buFont typeface="+mj-lt"/>
              <a:buAutoNum type="arabicPeriod"/>
            </a:pPr>
            <a:r>
              <a:rPr lang="en-US" sz="1100" dirty="0" smtClean="0"/>
              <a:t>The </a:t>
            </a:r>
            <a:r>
              <a:rPr lang="en-US" sz="1100" dirty="0"/>
              <a:t>interface of this system is </a:t>
            </a:r>
            <a:r>
              <a:rPr lang="en-US" sz="1100" dirty="0" smtClean="0"/>
              <a:t>pleasant.</a:t>
            </a:r>
            <a:endParaRPr lang="en-US" sz="1100" dirty="0"/>
          </a:p>
          <a:p>
            <a:pPr marL="342900" indent="-342900">
              <a:buFont typeface="+mj-lt"/>
              <a:buAutoNum type="arabicPeriod"/>
            </a:pPr>
            <a:r>
              <a:rPr lang="en-US" sz="1100" dirty="0" smtClean="0"/>
              <a:t>I </a:t>
            </a:r>
            <a:r>
              <a:rPr lang="en-US" sz="1100" dirty="0"/>
              <a:t>like using the interface of this </a:t>
            </a:r>
            <a:r>
              <a:rPr lang="en-US" sz="1100" dirty="0" smtClean="0"/>
              <a:t>system.</a:t>
            </a:r>
            <a:endParaRPr lang="en-US" sz="1100" dirty="0"/>
          </a:p>
          <a:p>
            <a:pPr marL="342900" indent="-342900">
              <a:buFont typeface="+mj-lt"/>
              <a:buAutoNum type="arabicPeriod"/>
            </a:pPr>
            <a:r>
              <a:rPr lang="en-US" sz="1100" dirty="0" smtClean="0"/>
              <a:t>This </a:t>
            </a:r>
            <a:r>
              <a:rPr lang="en-US" sz="1100" dirty="0"/>
              <a:t>system has all the functions and capabilities I expect it to </a:t>
            </a:r>
            <a:r>
              <a:rPr lang="en-US" sz="1100" dirty="0" smtClean="0"/>
              <a:t>have.</a:t>
            </a:r>
            <a:endParaRPr lang="en-US" sz="1100" dirty="0"/>
          </a:p>
          <a:p>
            <a:pPr marL="342900" indent="-342900">
              <a:buFont typeface="+mj-lt"/>
              <a:buAutoNum type="arabicPeriod"/>
            </a:pPr>
            <a:r>
              <a:rPr lang="en-US" sz="1100" dirty="0" smtClean="0"/>
              <a:t>Overall</a:t>
            </a:r>
            <a:r>
              <a:rPr lang="en-US" sz="1100" dirty="0"/>
              <a:t>, I am satisfied with this </a:t>
            </a:r>
            <a:r>
              <a:rPr lang="en-US" sz="1100" dirty="0" smtClean="0"/>
              <a:t>system.</a:t>
            </a:r>
            <a:endParaRPr lang="en-US" sz="1100" dirty="0"/>
          </a:p>
        </p:txBody>
      </p:sp>
      <p:sp>
        <p:nvSpPr>
          <p:cNvPr id="5" name="Title 1"/>
          <p:cNvSpPr txBox="1">
            <a:spLocks noChangeAspect="1"/>
          </p:cNvSpPr>
          <p:nvPr/>
        </p:nvSpPr>
        <p:spPr>
          <a:xfrm>
            <a:off x="0" y="0"/>
            <a:ext cx="9144000" cy="857250"/>
          </a:xfrm>
          <a:prstGeom prst="rect">
            <a:avLst/>
          </a:prstGeom>
          <a:solidFill>
            <a:schemeClr val="bg1">
              <a:lumMod val="75000"/>
            </a:schemeClr>
          </a:solidFill>
        </p:spPr>
        <p:txBody>
          <a:bodyP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2700" dirty="0" smtClean="0">
                <a:solidFill>
                  <a:schemeClr val="bg1"/>
                </a:solidFill>
              </a:rPr>
              <a:t>Post study system usability questionnaire </a:t>
            </a:r>
            <a:r>
              <a:rPr lang="en-US" sz="2700" dirty="0">
                <a:solidFill>
                  <a:schemeClr val="bg1"/>
                </a:solidFill>
              </a:rPr>
              <a:t>(PSSUQ</a:t>
            </a:r>
            <a:r>
              <a:rPr lang="en-US" sz="2700" dirty="0" smtClean="0">
                <a:solidFill>
                  <a:schemeClr val="bg1"/>
                </a:solidFill>
              </a:rPr>
              <a:t>) – Version 3 </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38</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242539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694" y="1040844"/>
            <a:ext cx="8788216" cy="3600986"/>
          </a:xfrm>
          <a:prstGeom prst="rect">
            <a:avLst/>
          </a:prstGeom>
        </p:spPr>
        <p:txBody>
          <a:bodyPr wrap="square">
            <a:spAutoFit/>
          </a:bodyPr>
          <a:lstStyle/>
          <a:p>
            <a:r>
              <a:rPr lang="en-US" sz="1300" b="1" dirty="0" smtClean="0"/>
              <a:t>System quality</a:t>
            </a:r>
          </a:p>
          <a:p>
            <a:pPr marL="342900" indent="-342900">
              <a:buFont typeface="+mj-lt"/>
              <a:buAutoNum type="arabicPeriod"/>
            </a:pPr>
            <a:r>
              <a:rPr lang="en-US" sz="1100" dirty="0" smtClean="0"/>
              <a:t>Overall</a:t>
            </a:r>
            <a:r>
              <a:rPr lang="en-US" sz="1100" dirty="0"/>
              <a:t>, I am satisfied with how easy it is to use this </a:t>
            </a:r>
            <a:r>
              <a:rPr lang="en-US" sz="1100" dirty="0" smtClean="0"/>
              <a:t>system. </a:t>
            </a:r>
            <a:endParaRPr lang="en-US" sz="1100" dirty="0"/>
          </a:p>
          <a:p>
            <a:pPr marL="342900" indent="-342900">
              <a:buFont typeface="+mj-lt"/>
              <a:buAutoNum type="arabicPeriod"/>
            </a:pPr>
            <a:r>
              <a:rPr lang="en-US" sz="1100" dirty="0" smtClean="0"/>
              <a:t>It </a:t>
            </a:r>
            <a:r>
              <a:rPr lang="en-US" sz="1100" dirty="0"/>
              <a:t>was simple to use this </a:t>
            </a:r>
            <a:r>
              <a:rPr lang="en-US" sz="1100" dirty="0" smtClean="0"/>
              <a:t>system.</a:t>
            </a:r>
            <a:endParaRPr lang="en-US" sz="1100" dirty="0"/>
          </a:p>
          <a:p>
            <a:pPr marL="342900" indent="-342900">
              <a:buFont typeface="+mj-lt"/>
              <a:buAutoNum type="arabicPeriod"/>
            </a:pPr>
            <a:r>
              <a:rPr lang="en-US" sz="1100" dirty="0" smtClean="0"/>
              <a:t>I </a:t>
            </a:r>
            <a:r>
              <a:rPr lang="en-US" sz="1100" dirty="0"/>
              <a:t>feel comfortable using this </a:t>
            </a:r>
            <a:r>
              <a:rPr lang="en-US" sz="1100" dirty="0" smtClean="0"/>
              <a:t>system. </a:t>
            </a:r>
            <a:endParaRPr lang="en-US" sz="1100" dirty="0"/>
          </a:p>
          <a:p>
            <a:pPr marL="342900" indent="-342900">
              <a:buFont typeface="+mj-lt"/>
              <a:buAutoNum type="arabicPeriod"/>
            </a:pPr>
            <a:r>
              <a:rPr lang="en-US" sz="1100" dirty="0" smtClean="0"/>
              <a:t>It </a:t>
            </a:r>
            <a:r>
              <a:rPr lang="en-US" sz="1100" dirty="0"/>
              <a:t>was easy to learn to use this </a:t>
            </a:r>
            <a:r>
              <a:rPr lang="en-US" sz="1100" dirty="0" smtClean="0"/>
              <a:t>system.</a:t>
            </a:r>
            <a:endParaRPr lang="en-US" sz="1100" dirty="0"/>
          </a:p>
          <a:p>
            <a:pPr marL="342900" indent="-342900">
              <a:buFont typeface="+mj-lt"/>
              <a:buAutoNum type="arabicPeriod"/>
            </a:pPr>
            <a:r>
              <a:rPr lang="en-US" sz="1100" dirty="0" smtClean="0"/>
              <a:t>I </a:t>
            </a:r>
            <a:r>
              <a:rPr lang="en-US" sz="1100" dirty="0"/>
              <a:t>believe </a:t>
            </a:r>
            <a:r>
              <a:rPr lang="en-US" sz="1100" i="1" dirty="0"/>
              <a:t>I became productive quickly </a:t>
            </a:r>
            <a:r>
              <a:rPr lang="en-US" sz="1100" dirty="0"/>
              <a:t>using this </a:t>
            </a:r>
            <a:r>
              <a:rPr lang="en-US" sz="1100" dirty="0" smtClean="0"/>
              <a:t>system.</a:t>
            </a:r>
            <a:r>
              <a:rPr lang="en-US" sz="1100" dirty="0"/>
              <a:t>	</a:t>
            </a:r>
            <a:endParaRPr lang="en-US" sz="1100" dirty="0" smtClean="0"/>
          </a:p>
          <a:p>
            <a:pPr marL="342900" indent="-342900">
              <a:buFont typeface="+mj-lt"/>
              <a:buAutoNum type="arabicPeriod"/>
            </a:pPr>
            <a:r>
              <a:rPr lang="en-US" sz="1100" dirty="0" smtClean="0"/>
              <a:t>The </a:t>
            </a:r>
            <a:r>
              <a:rPr lang="en-US" sz="1100" dirty="0"/>
              <a:t>system gives </a:t>
            </a:r>
            <a:r>
              <a:rPr lang="en-US" sz="1100" i="1" dirty="0"/>
              <a:t>error messages </a:t>
            </a:r>
            <a:r>
              <a:rPr lang="en-US" sz="1100" dirty="0"/>
              <a:t>that clearly tell me how to fix </a:t>
            </a:r>
            <a:r>
              <a:rPr lang="en-US" sz="1100" dirty="0" smtClean="0"/>
              <a:t>problems.</a:t>
            </a:r>
          </a:p>
          <a:p>
            <a:r>
              <a:rPr lang="en-US" sz="1300" b="1" dirty="0" smtClean="0"/>
              <a:t>Information quality	</a:t>
            </a:r>
            <a:endParaRPr lang="en-US" sz="1300" b="1" dirty="0"/>
          </a:p>
          <a:p>
            <a:pPr marL="342900" indent="-342900">
              <a:buFont typeface="+mj-lt"/>
              <a:buAutoNum type="arabicPeriod" startAt="7"/>
            </a:pPr>
            <a:r>
              <a:rPr lang="en-US" sz="1100" dirty="0" smtClean="0"/>
              <a:t>Whenever </a:t>
            </a:r>
            <a:r>
              <a:rPr lang="en-US" sz="1100" dirty="0"/>
              <a:t>I make a mistake using the system, I recover easily and </a:t>
            </a:r>
            <a:r>
              <a:rPr lang="en-US" sz="1100" dirty="0" smtClean="0"/>
              <a:t>quickly.</a:t>
            </a:r>
            <a:endParaRPr lang="en-US" sz="1100" dirty="0"/>
          </a:p>
          <a:p>
            <a:pPr marL="342900" indent="-342900">
              <a:buFont typeface="+mj-lt"/>
              <a:buAutoNum type="arabicPeriod" startAt="7"/>
            </a:pPr>
            <a:r>
              <a:rPr lang="en-US" sz="1100" dirty="0" smtClean="0"/>
              <a:t>The </a:t>
            </a:r>
            <a:r>
              <a:rPr lang="en-US" sz="1100" dirty="0"/>
              <a:t>information (such as online help, on-screen messages, and other documentation) provided with this system is </a:t>
            </a:r>
            <a:r>
              <a:rPr lang="en-US" sz="1100" dirty="0" smtClean="0"/>
              <a:t>clear.</a:t>
            </a:r>
            <a:endParaRPr lang="en-US" sz="1100" dirty="0"/>
          </a:p>
          <a:p>
            <a:pPr marL="342900" indent="-342900">
              <a:buFont typeface="+mj-lt"/>
              <a:buAutoNum type="arabicPeriod" startAt="7"/>
            </a:pPr>
            <a:r>
              <a:rPr lang="en-US" sz="1100" dirty="0" smtClean="0"/>
              <a:t>It </a:t>
            </a:r>
            <a:r>
              <a:rPr lang="en-US" sz="1100" dirty="0"/>
              <a:t>is easy to find the information I </a:t>
            </a:r>
            <a:r>
              <a:rPr lang="en-US" sz="1100" dirty="0" smtClean="0"/>
              <a:t>needed.</a:t>
            </a:r>
            <a:endParaRPr lang="en-US" sz="1100" dirty="0"/>
          </a:p>
          <a:p>
            <a:pPr marL="342900" indent="-342900">
              <a:buFont typeface="+mj-lt"/>
              <a:buAutoNum type="arabicPeriod" startAt="7"/>
            </a:pPr>
            <a:r>
              <a:rPr lang="en-US" sz="1100" dirty="0" smtClean="0"/>
              <a:t>The </a:t>
            </a:r>
            <a:r>
              <a:rPr lang="en-US" sz="1100" dirty="0"/>
              <a:t>information provided for the system is easy to </a:t>
            </a:r>
            <a:r>
              <a:rPr lang="en-US" sz="1100" dirty="0" smtClean="0"/>
              <a:t>understand.</a:t>
            </a:r>
            <a:endParaRPr lang="en-US" sz="1100" dirty="0"/>
          </a:p>
          <a:p>
            <a:pPr marL="342900" indent="-342900">
              <a:buFont typeface="+mj-lt"/>
              <a:buAutoNum type="arabicPeriod" startAt="7"/>
            </a:pPr>
            <a:r>
              <a:rPr lang="en-US" sz="1100" dirty="0" smtClean="0"/>
              <a:t>The </a:t>
            </a:r>
            <a:r>
              <a:rPr lang="en-US" sz="1100" dirty="0"/>
              <a:t>information is effective in helping me complete the tasks and </a:t>
            </a:r>
            <a:r>
              <a:rPr lang="en-US" sz="1100" dirty="0" smtClean="0"/>
              <a:t>scenarios.</a:t>
            </a:r>
            <a:r>
              <a:rPr lang="en-US" sz="1100" dirty="0"/>
              <a:t>	</a:t>
            </a:r>
            <a:endParaRPr lang="en-US" sz="1100" dirty="0" smtClean="0"/>
          </a:p>
          <a:p>
            <a:r>
              <a:rPr lang="en-US" sz="1300" b="1" dirty="0" smtClean="0"/>
              <a:t>Interface quality</a:t>
            </a:r>
          </a:p>
          <a:p>
            <a:pPr marL="342900" indent="-342900">
              <a:buFont typeface="+mj-lt"/>
              <a:buAutoNum type="arabicPeriod" startAt="12"/>
            </a:pPr>
            <a:r>
              <a:rPr lang="en-US" sz="1100" dirty="0" smtClean="0"/>
              <a:t>The </a:t>
            </a:r>
            <a:r>
              <a:rPr lang="en-US" sz="1100" dirty="0"/>
              <a:t>organization of information on the system screens is </a:t>
            </a:r>
            <a:r>
              <a:rPr lang="en-US" sz="1100" dirty="0" smtClean="0"/>
              <a:t>clear.</a:t>
            </a:r>
            <a:endParaRPr lang="en-US" sz="1100" dirty="0"/>
          </a:p>
          <a:p>
            <a:pPr marL="342900" indent="-342900">
              <a:buFont typeface="+mj-lt"/>
              <a:buAutoNum type="arabicPeriod" startAt="12"/>
            </a:pPr>
            <a:r>
              <a:rPr lang="en-US" sz="1100" dirty="0" smtClean="0"/>
              <a:t>The </a:t>
            </a:r>
            <a:r>
              <a:rPr lang="en-US" sz="1100" dirty="0"/>
              <a:t>interface of this system is </a:t>
            </a:r>
            <a:r>
              <a:rPr lang="en-US" sz="1100" dirty="0" smtClean="0"/>
              <a:t>pleasant.</a:t>
            </a:r>
            <a:endParaRPr lang="en-US" sz="1100" dirty="0"/>
          </a:p>
          <a:p>
            <a:pPr marL="342900" indent="-342900">
              <a:buFont typeface="+mj-lt"/>
              <a:buAutoNum type="arabicPeriod" startAt="12"/>
            </a:pPr>
            <a:r>
              <a:rPr lang="en-US" sz="1100" dirty="0" smtClean="0"/>
              <a:t>I </a:t>
            </a:r>
            <a:r>
              <a:rPr lang="en-US" sz="1100" dirty="0"/>
              <a:t>like using the interface of this </a:t>
            </a:r>
            <a:r>
              <a:rPr lang="en-US" sz="1100" dirty="0" smtClean="0"/>
              <a:t>system.</a:t>
            </a:r>
            <a:endParaRPr lang="en-US" sz="1100" dirty="0"/>
          </a:p>
          <a:p>
            <a:pPr marL="342900" indent="-342900">
              <a:buFont typeface="+mj-lt"/>
              <a:buAutoNum type="arabicPeriod" startAt="12"/>
            </a:pPr>
            <a:r>
              <a:rPr lang="en-US" sz="1100" dirty="0" smtClean="0"/>
              <a:t>This </a:t>
            </a:r>
            <a:r>
              <a:rPr lang="en-US" sz="1100" dirty="0"/>
              <a:t>system has all the functions and capabilities I expect it to </a:t>
            </a:r>
            <a:r>
              <a:rPr lang="en-US" sz="1100" dirty="0" smtClean="0"/>
              <a:t>have.</a:t>
            </a:r>
            <a:endParaRPr lang="en-US" sz="1100" dirty="0"/>
          </a:p>
          <a:p>
            <a:pPr marL="342900" indent="-342900">
              <a:buFont typeface="+mj-lt"/>
              <a:buAutoNum type="arabicPeriod" startAt="12"/>
            </a:pPr>
            <a:r>
              <a:rPr lang="en-US" sz="1100" dirty="0" smtClean="0"/>
              <a:t>Overall</a:t>
            </a:r>
            <a:r>
              <a:rPr lang="en-US" sz="1100" dirty="0"/>
              <a:t>, I am satisfied with this </a:t>
            </a:r>
            <a:r>
              <a:rPr lang="en-US" sz="1100" dirty="0" smtClean="0"/>
              <a:t>system.</a:t>
            </a:r>
            <a:endParaRPr lang="en-US" sz="1300" dirty="0"/>
          </a:p>
          <a:p>
            <a:r>
              <a:rPr lang="en-US" sz="1300" dirty="0" smtClean="0">
                <a:hlinkClick r:id="rId3"/>
              </a:rPr>
              <a:t>Link to the psychometric evaluation of the PSSUQ</a:t>
            </a:r>
            <a:endParaRPr lang="en-US" sz="1300" dirty="0"/>
          </a:p>
        </p:txBody>
      </p:sp>
      <p:sp>
        <p:nvSpPr>
          <p:cNvPr id="5" name="Title 1"/>
          <p:cNvSpPr txBox="1">
            <a:spLocks noChangeAspect="1"/>
          </p:cNvSpPr>
          <p:nvPr/>
        </p:nvSpPr>
        <p:spPr>
          <a:xfrm>
            <a:off x="0" y="0"/>
            <a:ext cx="9144000" cy="857250"/>
          </a:xfrm>
          <a:prstGeom prst="rect">
            <a:avLst/>
          </a:prstGeom>
          <a:solidFill>
            <a:schemeClr val="bg1">
              <a:lumMod val="75000"/>
            </a:schemeClr>
          </a:solidFill>
        </p:spPr>
        <p:txBody>
          <a:bodyP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2700" dirty="0" smtClean="0">
                <a:solidFill>
                  <a:schemeClr val="bg1"/>
                </a:solidFill>
              </a:rPr>
              <a:t>PSSUQ – Psychometric assessment</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39</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5381572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109849" y="1249103"/>
            <a:ext cx="4111276" cy="3340283"/>
          </a:xfrm>
          <a:prstGeom prst="rect">
            <a:avLst/>
          </a:prstGeom>
          <a:gradFill flip="none" rotWithShape="1">
            <a:gsLst>
              <a:gs pos="14000">
                <a:schemeClr val="bg1">
                  <a:lumMod val="50000"/>
                </a:schemeClr>
              </a:gs>
              <a:gs pos="47000">
                <a:srgbClr val="FFFFFF"/>
              </a:gs>
              <a:gs pos="32000">
                <a:schemeClr val="bg1">
                  <a:lumMod val="85000"/>
                </a:schemeClr>
              </a:gs>
            </a:gsLst>
            <a:lin ang="7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0" y="0"/>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a:solidFill>
                  <a:srgbClr val="FFFFFF"/>
                </a:solidFill>
              </a:rPr>
              <a:t>Qualitative vs. quantitative</a:t>
            </a:r>
            <a:endParaRPr lang="en-US" sz="2700" dirty="0" smtClean="0">
              <a:solidFill>
                <a:srgbClr val="FFFFFF"/>
              </a:solidFill>
            </a:endParaRPr>
          </a:p>
          <a:p>
            <a:pPr algn="l"/>
            <a:r>
              <a:rPr lang="en-US" sz="3800" dirty="0" smtClean="0">
                <a:solidFill>
                  <a:srgbClr val="FFFFFF"/>
                </a:solidFill>
              </a:rPr>
              <a:t>User research </a:t>
            </a:r>
            <a:endParaRPr lang="en-US" sz="3800" dirty="0">
              <a:solidFill>
                <a:srgbClr val="FFFFFF"/>
              </a:solidFill>
            </a:endParaRPr>
          </a:p>
        </p:txBody>
      </p:sp>
      <p:cxnSp>
        <p:nvCxnSpPr>
          <p:cNvPr id="22" name="Straight Connector 21"/>
          <p:cNvCxnSpPr/>
          <p:nvPr/>
        </p:nvCxnSpPr>
        <p:spPr>
          <a:xfrm>
            <a:off x="1654838" y="2970998"/>
            <a:ext cx="1513210"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68048" y="1684364"/>
            <a:ext cx="0" cy="1286634"/>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68048" y="2970998"/>
            <a:ext cx="151321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168048" y="2970998"/>
            <a:ext cx="0" cy="1286634"/>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09849" y="1249103"/>
            <a:ext cx="4111276" cy="3363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p:cNvSpPr txBox="1"/>
          <p:nvPr/>
        </p:nvSpPr>
        <p:spPr>
          <a:xfrm>
            <a:off x="1109849" y="2601666"/>
            <a:ext cx="927626" cy="738664"/>
          </a:xfrm>
          <a:prstGeom prst="rect">
            <a:avLst/>
          </a:prstGeom>
          <a:noFill/>
        </p:spPr>
        <p:txBody>
          <a:bodyPr wrap="none" rtlCol="0">
            <a:spAutoFit/>
          </a:bodyPr>
          <a:lstStyle/>
          <a:p>
            <a:pPr algn="ctr"/>
            <a:r>
              <a:rPr lang="en-CA" sz="1400" dirty="0" smtClean="0"/>
              <a:t>Why </a:t>
            </a:r>
          </a:p>
          <a:p>
            <a:pPr algn="ctr"/>
            <a:r>
              <a:rPr lang="en-CA" sz="1400" dirty="0" smtClean="0"/>
              <a:t>&amp; </a:t>
            </a:r>
            <a:endParaRPr lang="en-CA" sz="1400" dirty="0"/>
          </a:p>
          <a:p>
            <a:pPr algn="ctr"/>
            <a:r>
              <a:rPr lang="en-CA" sz="1400" dirty="0" smtClean="0"/>
              <a:t>How to fix</a:t>
            </a:r>
            <a:endParaRPr lang="en-CA" sz="1400" dirty="0"/>
          </a:p>
        </p:txBody>
      </p:sp>
      <p:sp>
        <p:nvSpPr>
          <p:cNvPr id="28" name="TextBox 27"/>
          <p:cNvSpPr txBox="1"/>
          <p:nvPr/>
        </p:nvSpPr>
        <p:spPr>
          <a:xfrm>
            <a:off x="4289214" y="2601666"/>
            <a:ext cx="1001364" cy="738664"/>
          </a:xfrm>
          <a:prstGeom prst="rect">
            <a:avLst/>
          </a:prstGeom>
          <a:noFill/>
        </p:spPr>
        <p:txBody>
          <a:bodyPr wrap="none" rtlCol="0">
            <a:spAutoFit/>
          </a:bodyPr>
          <a:lstStyle/>
          <a:p>
            <a:pPr algn="ctr"/>
            <a:r>
              <a:rPr lang="en-CA" sz="1400" dirty="0" smtClean="0"/>
              <a:t>How many </a:t>
            </a:r>
          </a:p>
          <a:p>
            <a:pPr algn="ctr"/>
            <a:r>
              <a:rPr lang="en-CA" sz="1400" dirty="0" smtClean="0"/>
              <a:t>&amp;</a:t>
            </a:r>
          </a:p>
          <a:p>
            <a:pPr algn="ctr"/>
            <a:r>
              <a:rPr lang="en-CA" sz="1400" dirty="0"/>
              <a:t>H</a:t>
            </a:r>
            <a:r>
              <a:rPr lang="en-CA" sz="1400" dirty="0" smtClean="0"/>
              <a:t>ow much</a:t>
            </a:r>
            <a:endParaRPr lang="en-CA" sz="1400" dirty="0"/>
          </a:p>
        </p:txBody>
      </p:sp>
      <p:sp>
        <p:nvSpPr>
          <p:cNvPr id="29" name="TextBox 28"/>
          <p:cNvSpPr txBox="1"/>
          <p:nvPr/>
        </p:nvSpPr>
        <p:spPr>
          <a:xfrm>
            <a:off x="2488246" y="1303759"/>
            <a:ext cx="1359603" cy="307777"/>
          </a:xfrm>
          <a:prstGeom prst="rect">
            <a:avLst/>
          </a:prstGeom>
          <a:noFill/>
        </p:spPr>
        <p:txBody>
          <a:bodyPr wrap="none" rtlCol="0">
            <a:spAutoFit/>
          </a:bodyPr>
          <a:lstStyle/>
          <a:p>
            <a:r>
              <a:rPr lang="en-CA" sz="1400" dirty="0" smtClean="0"/>
              <a:t>What people do</a:t>
            </a:r>
            <a:endParaRPr lang="en-CA" sz="1400" dirty="0"/>
          </a:p>
        </p:txBody>
      </p:sp>
      <p:sp>
        <p:nvSpPr>
          <p:cNvPr id="30" name="TextBox 29"/>
          <p:cNvSpPr txBox="1"/>
          <p:nvPr/>
        </p:nvSpPr>
        <p:spPr>
          <a:xfrm>
            <a:off x="2488246" y="4240352"/>
            <a:ext cx="1405962" cy="307777"/>
          </a:xfrm>
          <a:prstGeom prst="rect">
            <a:avLst/>
          </a:prstGeom>
          <a:noFill/>
        </p:spPr>
        <p:txBody>
          <a:bodyPr wrap="none" rtlCol="0">
            <a:spAutoFit/>
          </a:bodyPr>
          <a:lstStyle/>
          <a:p>
            <a:r>
              <a:rPr lang="en-CA" sz="1400" dirty="0" smtClean="0"/>
              <a:t>What people say</a:t>
            </a:r>
            <a:endParaRPr lang="en-CA" sz="1400" dirty="0"/>
          </a:p>
        </p:txBody>
      </p:sp>
      <p:sp>
        <p:nvSpPr>
          <p:cNvPr id="31" name="TextBox 30"/>
          <p:cNvSpPr txBox="1"/>
          <p:nvPr/>
        </p:nvSpPr>
        <p:spPr>
          <a:xfrm>
            <a:off x="104848" y="1117405"/>
            <a:ext cx="995594" cy="523220"/>
          </a:xfrm>
          <a:prstGeom prst="rect">
            <a:avLst/>
          </a:prstGeom>
          <a:noFill/>
        </p:spPr>
        <p:txBody>
          <a:bodyPr wrap="none" rtlCol="0">
            <a:spAutoFit/>
          </a:bodyPr>
          <a:lstStyle/>
          <a:p>
            <a:r>
              <a:rPr lang="en-CA" sz="1400" dirty="0" smtClean="0"/>
              <a:t>Behavioral </a:t>
            </a:r>
          </a:p>
          <a:p>
            <a:r>
              <a:rPr lang="en-CA" sz="1400" dirty="0" smtClean="0"/>
              <a:t>research</a:t>
            </a:r>
            <a:endParaRPr lang="en-CA" sz="1400" dirty="0"/>
          </a:p>
        </p:txBody>
      </p:sp>
      <p:sp>
        <p:nvSpPr>
          <p:cNvPr id="32" name="TextBox 31"/>
          <p:cNvSpPr txBox="1"/>
          <p:nvPr/>
        </p:nvSpPr>
        <p:spPr>
          <a:xfrm>
            <a:off x="104848" y="4176448"/>
            <a:ext cx="999889" cy="523220"/>
          </a:xfrm>
          <a:prstGeom prst="rect">
            <a:avLst/>
          </a:prstGeom>
          <a:noFill/>
        </p:spPr>
        <p:txBody>
          <a:bodyPr wrap="none" rtlCol="0">
            <a:spAutoFit/>
          </a:bodyPr>
          <a:lstStyle/>
          <a:p>
            <a:r>
              <a:rPr lang="en-CA" sz="1400" dirty="0" smtClean="0"/>
              <a:t>Attitudinal </a:t>
            </a:r>
          </a:p>
          <a:p>
            <a:r>
              <a:rPr lang="en-CA" sz="1400" dirty="0" smtClean="0"/>
              <a:t>research</a:t>
            </a:r>
            <a:endParaRPr lang="en-CA" sz="1400" dirty="0"/>
          </a:p>
        </p:txBody>
      </p:sp>
      <p:sp>
        <p:nvSpPr>
          <p:cNvPr id="33" name="TextBox 32"/>
          <p:cNvSpPr txBox="1"/>
          <p:nvPr/>
        </p:nvSpPr>
        <p:spPr>
          <a:xfrm>
            <a:off x="1014565" y="4579694"/>
            <a:ext cx="985398" cy="307777"/>
          </a:xfrm>
          <a:prstGeom prst="rect">
            <a:avLst/>
          </a:prstGeom>
          <a:noFill/>
        </p:spPr>
        <p:txBody>
          <a:bodyPr wrap="none" rtlCol="0">
            <a:spAutoFit/>
          </a:bodyPr>
          <a:lstStyle/>
          <a:p>
            <a:r>
              <a:rPr lang="en-CA" sz="1400" dirty="0" smtClean="0"/>
              <a:t>Qualitative</a:t>
            </a:r>
            <a:endParaRPr lang="en-CA" sz="1400" dirty="0"/>
          </a:p>
        </p:txBody>
      </p:sp>
      <p:sp>
        <p:nvSpPr>
          <p:cNvPr id="34" name="TextBox 33"/>
          <p:cNvSpPr txBox="1"/>
          <p:nvPr/>
        </p:nvSpPr>
        <p:spPr>
          <a:xfrm>
            <a:off x="4254681" y="4589386"/>
            <a:ext cx="1097545" cy="307777"/>
          </a:xfrm>
          <a:prstGeom prst="rect">
            <a:avLst/>
          </a:prstGeom>
          <a:noFill/>
        </p:spPr>
        <p:txBody>
          <a:bodyPr wrap="none" rtlCol="0">
            <a:spAutoFit/>
          </a:bodyPr>
          <a:lstStyle/>
          <a:p>
            <a:r>
              <a:rPr lang="en-CA" sz="1400" dirty="0" smtClean="0"/>
              <a:t>Quantitative</a:t>
            </a:r>
            <a:endParaRPr lang="en-CA" sz="1400" dirty="0"/>
          </a:p>
        </p:txBody>
      </p:sp>
      <p:sp>
        <p:nvSpPr>
          <p:cNvPr id="35" name="Rectangle 34"/>
          <p:cNvSpPr/>
          <p:nvPr/>
        </p:nvSpPr>
        <p:spPr>
          <a:xfrm>
            <a:off x="5511247" y="1684364"/>
            <a:ext cx="3134159" cy="1938992"/>
          </a:xfrm>
          <a:prstGeom prst="rect">
            <a:avLst/>
          </a:prstGeom>
        </p:spPr>
        <p:txBody>
          <a:bodyPr wrap="square">
            <a:spAutoFit/>
          </a:bodyPr>
          <a:lstStyle/>
          <a:p>
            <a:r>
              <a:rPr lang="en-US" sz="1200" b="1" dirty="0">
                <a:solidFill>
                  <a:srgbClr val="222222"/>
                </a:solidFill>
                <a:latin typeface="Helvetica" panose="020B0604020202020204" pitchFamily="34" charset="0"/>
              </a:rPr>
              <a:t>Q</a:t>
            </a:r>
            <a:r>
              <a:rPr lang="en-US" sz="1200" b="1" i="0" dirty="0" smtClean="0">
                <a:solidFill>
                  <a:srgbClr val="222222"/>
                </a:solidFill>
                <a:effectLst/>
                <a:latin typeface="Helvetica" panose="020B0604020202020204" pitchFamily="34" charset="0"/>
              </a:rPr>
              <a:t>ualitative </a:t>
            </a:r>
            <a:r>
              <a:rPr lang="en-US" sz="1200" b="0" i="0" dirty="0" smtClean="0">
                <a:solidFill>
                  <a:srgbClr val="222222"/>
                </a:solidFill>
                <a:effectLst/>
                <a:latin typeface="Helvetica" panose="020B0604020202020204" pitchFamily="34" charset="0"/>
              </a:rPr>
              <a:t>methods are better suited for questions about </a:t>
            </a:r>
            <a:r>
              <a:rPr lang="en-US" sz="1200" b="1" i="0" dirty="0" smtClean="0">
                <a:solidFill>
                  <a:srgbClr val="222222"/>
                </a:solidFill>
                <a:effectLst/>
                <a:latin typeface="Helvetica" panose="020B0604020202020204" pitchFamily="34" charset="0"/>
              </a:rPr>
              <a:t>why </a:t>
            </a:r>
            <a:r>
              <a:rPr lang="en-US" sz="1200" b="0" i="0" dirty="0" smtClean="0">
                <a:solidFill>
                  <a:srgbClr val="222222"/>
                </a:solidFill>
                <a:effectLst/>
                <a:latin typeface="Helvetica" panose="020B0604020202020204" pitchFamily="34" charset="0"/>
              </a:rPr>
              <a:t>or </a:t>
            </a:r>
            <a:r>
              <a:rPr lang="en-US" sz="1200" b="1" i="0" dirty="0" smtClean="0">
                <a:solidFill>
                  <a:srgbClr val="222222"/>
                </a:solidFill>
                <a:effectLst/>
                <a:latin typeface="Helvetica" panose="020B0604020202020204" pitchFamily="34" charset="0"/>
              </a:rPr>
              <a:t>how to fix </a:t>
            </a:r>
            <a:r>
              <a:rPr lang="en-US" sz="1200" b="0" i="0" dirty="0" smtClean="0">
                <a:solidFill>
                  <a:srgbClr val="222222"/>
                </a:solidFill>
                <a:effectLst/>
                <a:latin typeface="Helvetica" panose="020B0604020202020204" pitchFamily="34" charset="0"/>
              </a:rPr>
              <a:t>a problem. </a:t>
            </a:r>
          </a:p>
          <a:p>
            <a:endParaRPr lang="en-US" sz="1200" dirty="0">
              <a:solidFill>
                <a:srgbClr val="222222"/>
              </a:solidFill>
              <a:latin typeface="Helvetica" panose="020B0604020202020204" pitchFamily="34" charset="0"/>
            </a:endParaRPr>
          </a:p>
          <a:p>
            <a:r>
              <a:rPr lang="en-US" sz="1200" b="1" dirty="0">
                <a:solidFill>
                  <a:srgbClr val="222222"/>
                </a:solidFill>
                <a:latin typeface="Helvetica" panose="020B0604020202020204" pitchFamily="34" charset="0"/>
              </a:rPr>
              <a:t>Q</a:t>
            </a:r>
            <a:r>
              <a:rPr lang="en-US" sz="1200" b="1" i="0" dirty="0" smtClean="0">
                <a:solidFill>
                  <a:srgbClr val="222222"/>
                </a:solidFill>
                <a:effectLst/>
                <a:latin typeface="Helvetica" panose="020B0604020202020204" pitchFamily="34" charset="0"/>
              </a:rPr>
              <a:t>uantitative </a:t>
            </a:r>
            <a:r>
              <a:rPr lang="en-US" sz="1200" b="0" i="0" dirty="0" smtClean="0">
                <a:solidFill>
                  <a:srgbClr val="222222"/>
                </a:solidFill>
                <a:effectLst/>
                <a:latin typeface="Helvetica" panose="020B0604020202020204" pitchFamily="34" charset="0"/>
              </a:rPr>
              <a:t>methods answer </a:t>
            </a:r>
            <a:r>
              <a:rPr lang="en-US" sz="1200" b="1" i="0" dirty="0" smtClean="0">
                <a:solidFill>
                  <a:srgbClr val="222222"/>
                </a:solidFill>
                <a:effectLst/>
                <a:latin typeface="Helvetica" panose="020B0604020202020204" pitchFamily="34" charset="0"/>
              </a:rPr>
              <a:t>how much and how many </a:t>
            </a:r>
            <a:r>
              <a:rPr lang="en-US" sz="1200" b="0" i="0" dirty="0" smtClean="0">
                <a:solidFill>
                  <a:srgbClr val="222222"/>
                </a:solidFill>
                <a:effectLst/>
                <a:latin typeface="Helvetica" panose="020B0604020202020204" pitchFamily="34" charset="0"/>
              </a:rPr>
              <a:t>types of questions. </a:t>
            </a:r>
            <a:r>
              <a:rPr lang="en-US" sz="1200" dirty="0" smtClean="0">
                <a:solidFill>
                  <a:srgbClr val="222222"/>
                </a:solidFill>
                <a:latin typeface="Helvetica" panose="020B0604020202020204" pitchFamily="34" charset="0"/>
              </a:rPr>
              <a:t>Q</a:t>
            </a:r>
            <a:r>
              <a:rPr lang="en-US" sz="1200" i="0" dirty="0" smtClean="0">
                <a:solidFill>
                  <a:srgbClr val="222222"/>
                </a:solidFill>
                <a:effectLst/>
                <a:latin typeface="Helvetica" panose="020B0604020202020204" pitchFamily="34" charset="0"/>
              </a:rPr>
              <a:t>uantitative</a:t>
            </a:r>
            <a:r>
              <a:rPr lang="en-US" sz="1200" b="1" i="0" dirty="0" smtClean="0">
                <a:solidFill>
                  <a:srgbClr val="222222"/>
                </a:solidFill>
                <a:effectLst/>
                <a:latin typeface="Helvetica" panose="020B0604020202020204" pitchFamily="34" charset="0"/>
              </a:rPr>
              <a:t> </a:t>
            </a:r>
            <a:r>
              <a:rPr lang="en-US" sz="1200" b="0" i="0" dirty="0" smtClean="0">
                <a:solidFill>
                  <a:srgbClr val="222222"/>
                </a:solidFill>
                <a:effectLst/>
                <a:latin typeface="Helvetica" panose="020B0604020202020204" pitchFamily="34" charset="0"/>
              </a:rPr>
              <a:t>methods help prioritize resources, for example to focus on issues with the biggest impact, compare systems’ performance and measure progress.</a:t>
            </a:r>
            <a:endParaRPr lang="en-CA" sz="1200" dirty="0"/>
          </a:p>
        </p:txBody>
      </p:sp>
      <p:sp>
        <p:nvSpPr>
          <p:cNvPr id="4" name="Slide Number Placeholder 3"/>
          <p:cNvSpPr>
            <a:spLocks noGrp="1"/>
          </p:cNvSpPr>
          <p:nvPr>
            <p:ph type="sldNum" sz="quarter" idx="12"/>
          </p:nvPr>
        </p:nvSpPr>
        <p:spPr/>
        <p:txBody>
          <a:bodyPr/>
          <a:lstStyle/>
          <a:p>
            <a:fld id="{DCB82ED2-ACBB-2046-9075-6288EA005F68}" type="slidenum">
              <a:rPr lang="en-US" smtClean="0"/>
              <a:t>4</a:t>
            </a:fld>
            <a:endParaRPr lang="en-US"/>
          </a:p>
        </p:txBody>
      </p:sp>
      <p:pic>
        <p:nvPicPr>
          <p:cNvPr id="20" name="Picture 19"/>
          <p:cNvPicPr>
            <a:picLocks noChangeAspect="1"/>
          </p:cNvPicPr>
          <p:nvPr/>
        </p:nvPicPr>
        <p:blipFill>
          <a:blip r:embed="rId3"/>
          <a:stretch>
            <a:fillRect/>
          </a:stretch>
        </p:blipFill>
        <p:spPr>
          <a:xfrm>
            <a:off x="8335175" y="39267"/>
            <a:ext cx="778588" cy="781083"/>
          </a:xfrm>
          <a:prstGeom prst="rect">
            <a:avLst/>
          </a:prstGeom>
        </p:spPr>
      </p:pic>
    </p:spTree>
    <p:extLst>
      <p:ext uri="{BB962C8B-B14F-4D97-AF65-F5344CB8AC3E}">
        <p14:creationId xmlns:p14="http://schemas.microsoft.com/office/powerpoint/2010/main" val="17202956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21" y="1049633"/>
            <a:ext cx="7454429" cy="2017181"/>
          </a:xfrm>
        </p:spPr>
        <p:txBody>
          <a:bodyPr>
            <a:normAutofit fontScale="70000" lnSpcReduction="20000"/>
          </a:bodyPr>
          <a:lstStyle/>
          <a:p>
            <a:r>
              <a:rPr lang="en-US" dirty="0" smtClean="0"/>
              <a:t>NASA Task Load Index (TLX) </a:t>
            </a:r>
          </a:p>
          <a:p>
            <a:pPr lvl="1"/>
            <a:r>
              <a:rPr lang="en-US" dirty="0" smtClean="0">
                <a:solidFill>
                  <a:srgbClr val="7F7F7F"/>
                </a:solidFill>
              </a:rPr>
              <a:t>by Hart and Staveland, 1988</a:t>
            </a:r>
          </a:p>
          <a:p>
            <a:pPr lvl="1"/>
            <a:r>
              <a:rPr lang="en-US" dirty="0">
                <a:solidFill>
                  <a:schemeClr val="bg1">
                    <a:lumMod val="50000"/>
                  </a:schemeClr>
                </a:solidFill>
              </a:rPr>
              <a:t>no license </a:t>
            </a:r>
            <a:r>
              <a:rPr lang="en-US" dirty="0" smtClean="0">
                <a:solidFill>
                  <a:schemeClr val="bg1">
                    <a:lumMod val="50000"/>
                  </a:schemeClr>
                </a:solidFill>
              </a:rPr>
              <a:t>required</a:t>
            </a:r>
          </a:p>
          <a:p>
            <a:r>
              <a:rPr lang="en-US" dirty="0" smtClean="0"/>
              <a:t>Simulator Sickness </a:t>
            </a:r>
            <a:r>
              <a:rPr lang="en-US" dirty="0"/>
              <a:t>Questionnaire (SSQ)</a:t>
            </a:r>
          </a:p>
          <a:p>
            <a:pPr lvl="1"/>
            <a:r>
              <a:rPr lang="en-US" dirty="0">
                <a:solidFill>
                  <a:srgbClr val="7F7F7F"/>
                </a:solidFill>
              </a:rPr>
              <a:t>by Kennedy et al., </a:t>
            </a:r>
            <a:r>
              <a:rPr lang="en-US" dirty="0" smtClean="0">
                <a:solidFill>
                  <a:srgbClr val="7F7F7F"/>
                </a:solidFill>
              </a:rPr>
              <a:t>1993</a:t>
            </a:r>
          </a:p>
          <a:p>
            <a:pPr lvl="1"/>
            <a:r>
              <a:rPr lang="en-US" dirty="0">
                <a:solidFill>
                  <a:schemeClr val="bg1">
                    <a:lumMod val="50000"/>
                  </a:schemeClr>
                </a:solidFill>
              </a:rPr>
              <a:t>no license </a:t>
            </a:r>
            <a:r>
              <a:rPr lang="en-US" dirty="0" smtClean="0">
                <a:solidFill>
                  <a:schemeClr val="bg1">
                    <a:lumMod val="50000"/>
                  </a:schemeClr>
                </a:solidFill>
              </a:rPr>
              <a:t>required</a:t>
            </a:r>
            <a:endParaRPr lang="en-US" dirty="0">
              <a:solidFill>
                <a:schemeClr val="bg1">
                  <a:lumMod val="50000"/>
                </a:schemeClr>
              </a:solidFill>
            </a:endParaRPr>
          </a:p>
          <a:p>
            <a:pPr marL="457200" lvl="1" indent="0">
              <a:buNone/>
            </a:pPr>
            <a:endParaRPr lang="en-US" dirty="0">
              <a:solidFill>
                <a:srgbClr val="7F7F7F"/>
              </a:solidFill>
            </a:endParaRPr>
          </a:p>
          <a:p>
            <a:endParaRPr lang="en-US" dirty="0" smtClean="0">
              <a:solidFill>
                <a:srgbClr val="7F7F7F"/>
              </a:solidFill>
            </a:endParaRPr>
          </a:p>
          <a:p>
            <a:pPr marL="0" indent="0">
              <a:buNone/>
            </a:pPr>
            <a:endParaRPr lang="en-US" dirty="0" smtClean="0"/>
          </a:p>
          <a:p>
            <a:endParaRPr lang="en-US" dirty="0"/>
          </a:p>
          <a:p>
            <a:endParaRPr lang="en-US" dirty="0" smtClean="0"/>
          </a:p>
          <a:p>
            <a:endParaRPr lang="en-US" dirty="0"/>
          </a:p>
        </p:txBody>
      </p:sp>
      <p:sp>
        <p:nvSpPr>
          <p:cNvPr id="5" name="Title 1"/>
          <p:cNvSpPr>
            <a:spLocks noGrp="1" noChangeAspect="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Post study questionnaires for VR</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pic>
        <p:nvPicPr>
          <p:cNvPr id="7" name="Picture 6"/>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3056" b="95139" l="4375" r="46953">
                        <a14:backgroundMark x1="7109" y1="7778" x2="7109" y2="7778"/>
                      </a14:backgroundRemoval>
                    </a14:imgEffect>
                    <a14:imgEffect>
                      <a14:saturation sat="0"/>
                    </a14:imgEffect>
                  </a14:imgLayer>
                </a14:imgProps>
              </a:ext>
              <a:ext uri="{28A0092B-C50C-407E-A947-70E740481C1C}">
                <a14:useLocalDpi xmlns:a14="http://schemas.microsoft.com/office/drawing/2010/main"/>
              </a:ext>
            </a:extLst>
          </a:blip>
          <a:srcRect l="2792" t="3024" r="51907" b="5705"/>
          <a:stretch/>
        </p:blipFill>
        <p:spPr>
          <a:xfrm rot="359817">
            <a:off x="4378143" y="1234700"/>
            <a:ext cx="3557678" cy="4031997"/>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40</a:t>
            </a:fld>
            <a:endParaRPr lang="en-US"/>
          </a:p>
        </p:txBody>
      </p:sp>
      <p:pic>
        <p:nvPicPr>
          <p:cNvPr id="8" name="Picture 7"/>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3747275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7258" y="1035725"/>
            <a:ext cx="8991773" cy="4055876"/>
          </a:xfrm>
        </p:spPr>
        <p:txBody>
          <a:bodyPr>
            <a:normAutofit/>
          </a:bodyPr>
          <a:lstStyle/>
          <a:p>
            <a:r>
              <a:rPr lang="en-CA" sz="1800" dirty="0"/>
              <a:t>A human factor assessment tool that </a:t>
            </a:r>
            <a:r>
              <a:rPr lang="en-CA" sz="1800" dirty="0" smtClean="0"/>
              <a:t>rates the </a:t>
            </a:r>
            <a:r>
              <a:rPr lang="en-CA" sz="1800" dirty="0"/>
              <a:t>perceived workload when using a </a:t>
            </a:r>
            <a:r>
              <a:rPr lang="en-CA" sz="1800" dirty="0" smtClean="0"/>
              <a:t>system</a:t>
            </a:r>
          </a:p>
          <a:p>
            <a:pPr lvl="1"/>
            <a:r>
              <a:rPr lang="en-US" sz="1800" dirty="0" smtClean="0"/>
              <a:t>The </a:t>
            </a:r>
            <a:r>
              <a:rPr lang="en-US" sz="1800" dirty="0"/>
              <a:t>total workload is defined into six </a:t>
            </a:r>
            <a:r>
              <a:rPr lang="en-US" sz="1800" dirty="0" smtClean="0"/>
              <a:t>subcategories</a:t>
            </a:r>
          </a:p>
          <a:p>
            <a:r>
              <a:rPr lang="en-CA" sz="1800" dirty="0" smtClean="0">
                <a:solidFill>
                  <a:srgbClr val="7F7F7F"/>
                </a:solidFill>
              </a:rPr>
              <a:t>Developed </a:t>
            </a:r>
            <a:r>
              <a:rPr lang="en-CA" sz="1800" dirty="0">
                <a:solidFill>
                  <a:srgbClr val="7F7F7F"/>
                </a:solidFill>
              </a:rPr>
              <a:t>by the Human Performance Group at NASA</a:t>
            </a:r>
          </a:p>
          <a:p>
            <a:r>
              <a:rPr lang="en-US" sz="1800" dirty="0" smtClean="0">
                <a:solidFill>
                  <a:srgbClr val="7F7F7F"/>
                </a:solidFill>
              </a:rPr>
              <a:t>More than</a:t>
            </a:r>
            <a:r>
              <a:rPr lang="en-CA" sz="1800" dirty="0">
                <a:solidFill>
                  <a:srgbClr val="7F7F7F"/>
                </a:solidFill>
              </a:rPr>
              <a:t> three-year development cycle that included more than 40 laboratory </a:t>
            </a:r>
            <a:r>
              <a:rPr lang="en-CA" sz="1800" dirty="0" smtClean="0">
                <a:solidFill>
                  <a:srgbClr val="7F7F7F"/>
                </a:solidFill>
              </a:rPr>
              <a:t>simulations</a:t>
            </a:r>
            <a:r>
              <a:rPr lang="en-US" sz="1800" dirty="0" smtClean="0">
                <a:solidFill>
                  <a:srgbClr val="7F7F7F"/>
                </a:solidFill>
              </a:rPr>
              <a:t>. </a:t>
            </a:r>
          </a:p>
          <a:p>
            <a:r>
              <a:rPr lang="en-US" sz="1800" dirty="0" smtClean="0"/>
              <a:t>A </a:t>
            </a:r>
            <a:r>
              <a:rPr lang="en-US" sz="1800" dirty="0"/>
              <a:t>two</a:t>
            </a:r>
            <a:r>
              <a:rPr lang="en-US" sz="1800" dirty="0" smtClean="0"/>
              <a:t>-option questionnaire </a:t>
            </a:r>
          </a:p>
          <a:p>
            <a:pPr lvl="1"/>
            <a:r>
              <a:rPr lang="en-CA" sz="1800" dirty="0" smtClean="0"/>
              <a:t>Administer part 1 only</a:t>
            </a:r>
            <a:endParaRPr lang="en-CA" sz="1800" dirty="0"/>
          </a:p>
          <a:p>
            <a:pPr lvl="2"/>
            <a:r>
              <a:rPr lang="en-CA" sz="1800" dirty="0"/>
              <a:t>R</a:t>
            </a:r>
            <a:r>
              <a:rPr lang="en-CA" sz="1800" dirty="0" smtClean="0"/>
              <a:t>aw TLX score</a:t>
            </a:r>
          </a:p>
          <a:p>
            <a:pPr lvl="2"/>
            <a:r>
              <a:rPr lang="en-CA" sz="1800" dirty="0" smtClean="0"/>
              <a:t>Individual subcategories can be dropped if not relevant</a:t>
            </a:r>
          </a:p>
          <a:p>
            <a:pPr lvl="2"/>
            <a:r>
              <a:rPr lang="en-CA" sz="1800" dirty="0" smtClean="0">
                <a:hlinkClick r:id="rId3"/>
              </a:rPr>
              <a:t>Increased experimental validity</a:t>
            </a:r>
            <a:endParaRPr lang="en-CA" sz="1800" dirty="0" smtClean="0"/>
          </a:p>
          <a:p>
            <a:pPr lvl="1"/>
            <a:r>
              <a:rPr lang="en-CA" sz="1800" dirty="0" smtClean="0"/>
              <a:t>Administer part 1 and 2 together </a:t>
            </a:r>
          </a:p>
          <a:p>
            <a:pPr lvl="2"/>
            <a:r>
              <a:rPr lang="en-CA" sz="1800" dirty="0"/>
              <a:t>W</a:t>
            </a:r>
            <a:r>
              <a:rPr lang="en-CA" sz="1800" dirty="0" smtClean="0"/>
              <a:t>eighted TLX score</a:t>
            </a:r>
          </a:p>
          <a:p>
            <a:endParaRPr lang="en-CA" sz="1800" dirty="0" smtClean="0"/>
          </a:p>
        </p:txBody>
      </p:sp>
      <p:sp>
        <p:nvSpPr>
          <p:cNvPr id="5" name="Title 1"/>
          <p:cNvSpPr>
            <a:spLocks noGrp="1" noChangeAspect="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NASA TLX subcategories</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41</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5671619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NASA TLX – Implemented version</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12" name="Content Placeholder 11"/>
          <p:cNvSpPr>
            <a:spLocks noGrp="1"/>
          </p:cNvSpPr>
          <p:nvPr>
            <p:ph idx="1"/>
          </p:nvPr>
        </p:nvSpPr>
        <p:spPr>
          <a:xfrm>
            <a:off x="31609" y="1004004"/>
            <a:ext cx="8508623" cy="1427324"/>
          </a:xfrm>
        </p:spPr>
        <p:txBody>
          <a:bodyPr/>
          <a:lstStyle/>
          <a:p>
            <a:r>
              <a:rPr lang="en-US" sz="1800" dirty="0" smtClean="0"/>
              <a:t>The HTML </a:t>
            </a:r>
            <a:r>
              <a:rPr lang="en-US" sz="1800" dirty="0"/>
              <a:t>+ JavaScript </a:t>
            </a:r>
            <a:r>
              <a:rPr lang="en-US" sz="1800" dirty="0" smtClean="0"/>
              <a:t>implementation file </a:t>
            </a:r>
            <a:r>
              <a:rPr lang="en-US" sz="1800" dirty="0"/>
              <a:t>of NASA </a:t>
            </a:r>
            <a:r>
              <a:rPr lang="en-US" sz="1800" dirty="0" smtClean="0"/>
              <a:t>TLX is available in the </a:t>
            </a:r>
            <a:r>
              <a:rPr lang="en-US" sz="1800" u="sng" dirty="0" smtClean="0">
                <a:hlinkClick r:id="rId3" action="ppaction://hlinkfile"/>
              </a:rPr>
              <a:t>NASA </a:t>
            </a:r>
            <a:r>
              <a:rPr lang="en-US" sz="1800" u="sng" dirty="0">
                <a:hlinkClick r:id="rId3" action="ppaction://hlinkfile"/>
              </a:rPr>
              <a:t>TLX </a:t>
            </a:r>
            <a:r>
              <a:rPr lang="en-US" sz="1800" u="sng" dirty="0" smtClean="0">
                <a:hlinkClick r:id="rId3" action="ppaction://hlinkfile"/>
              </a:rPr>
              <a:t>Questionnaire</a:t>
            </a:r>
            <a:r>
              <a:rPr lang="en-US" sz="1800" dirty="0" smtClean="0"/>
              <a:t> folder</a:t>
            </a:r>
          </a:p>
          <a:p>
            <a:pPr lvl="1"/>
            <a:r>
              <a:rPr lang="en-US" sz="1800" dirty="0" smtClean="0">
                <a:solidFill>
                  <a:schemeClr val="bg1">
                    <a:lumMod val="50000"/>
                  </a:schemeClr>
                </a:solidFill>
              </a:rPr>
              <a:t>Implemented by </a:t>
            </a:r>
            <a:r>
              <a:rPr lang="en-US" sz="1800" dirty="0">
                <a:solidFill>
                  <a:schemeClr val="bg1">
                    <a:lumMod val="50000"/>
                  </a:schemeClr>
                </a:solidFill>
              </a:rPr>
              <a:t>Keith </a:t>
            </a:r>
            <a:r>
              <a:rPr lang="en-US" sz="1800" dirty="0" err="1" smtClean="0">
                <a:solidFill>
                  <a:schemeClr val="bg1">
                    <a:lumMod val="50000"/>
                  </a:schemeClr>
                </a:solidFill>
              </a:rPr>
              <a:t>Vertanen</a:t>
            </a:r>
            <a:r>
              <a:rPr lang="en-US" sz="1800" dirty="0">
                <a:solidFill>
                  <a:schemeClr val="bg1">
                    <a:lumMod val="50000"/>
                  </a:schemeClr>
                </a:solidFill>
              </a:rPr>
              <a:t> (Michigan </a:t>
            </a:r>
            <a:r>
              <a:rPr lang="en-US" sz="1800" dirty="0" smtClean="0">
                <a:solidFill>
                  <a:schemeClr val="bg1">
                    <a:lumMod val="50000"/>
                  </a:schemeClr>
                </a:solidFill>
              </a:rPr>
              <a:t>Tech University)</a:t>
            </a:r>
            <a:endParaRPr lang="en-US" sz="1800" dirty="0" smtClean="0"/>
          </a:p>
          <a:p>
            <a:r>
              <a:rPr lang="en-US" sz="1800" dirty="0" smtClean="0"/>
              <a:t>Let’s take a look at it in a web browser</a:t>
            </a:r>
          </a:p>
          <a:p>
            <a:pPr marL="0" indent="0">
              <a:buNone/>
            </a:pPr>
            <a:endParaRPr lang="en-US" sz="1800" dirty="0" smtClean="0"/>
          </a:p>
          <a:p>
            <a:r>
              <a:rPr lang="en-US" sz="1800" dirty="0" smtClean="0">
                <a:solidFill>
                  <a:srgbClr val="7F7F7F"/>
                </a:solidFill>
              </a:rPr>
              <a:t>To compile results, see file: NASA-TLX </a:t>
            </a:r>
            <a:r>
              <a:rPr lang="en-US" sz="1800" dirty="0" err="1" smtClean="0">
                <a:solidFill>
                  <a:srgbClr val="7F7F7F"/>
                </a:solidFill>
              </a:rPr>
              <a:t>calculations.xlsx</a:t>
            </a:r>
            <a:endParaRPr lang="en-US" sz="1800" dirty="0" smtClean="0">
              <a:solidFill>
                <a:srgbClr val="7F7F7F"/>
              </a:solidFill>
            </a:endParaRPr>
          </a:p>
          <a:p>
            <a:pPr marL="0" indent="0">
              <a:buNone/>
            </a:pPr>
            <a:endParaRPr lang="en-US" sz="1800" dirty="0">
              <a:solidFill>
                <a:srgbClr val="7F7F7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42</a:t>
            </a:fld>
            <a:endParaRPr lang="en-US"/>
          </a:p>
        </p:txBody>
      </p:sp>
      <p:pic>
        <p:nvPicPr>
          <p:cNvPr id="6" name="Picture 5"/>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40959045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47" y="1052503"/>
            <a:ext cx="8584271" cy="3195771"/>
          </a:xfrm>
        </p:spPr>
        <p:txBody>
          <a:bodyPr>
            <a:noAutofit/>
          </a:bodyPr>
          <a:lstStyle/>
          <a:p>
            <a:r>
              <a:rPr lang="en-US" sz="1800" dirty="0" smtClean="0"/>
              <a:t>Used over 1000 sets of data to identify 27 symptoms commonly experienced in VR</a:t>
            </a:r>
          </a:p>
          <a:p>
            <a:r>
              <a:rPr lang="en-US" sz="1800" dirty="0" smtClean="0"/>
              <a:t>4 representative </a:t>
            </a:r>
            <a:r>
              <a:rPr lang="en-US" sz="1800" dirty="0" err="1" smtClean="0"/>
              <a:t>subscores</a:t>
            </a:r>
            <a:r>
              <a:rPr lang="en-US" sz="1800" dirty="0" smtClean="0"/>
              <a:t> </a:t>
            </a:r>
            <a:r>
              <a:rPr lang="en-US" sz="1800" dirty="0"/>
              <a:t>can be </a:t>
            </a:r>
            <a:r>
              <a:rPr lang="en-US" sz="1800" dirty="0" smtClean="0"/>
              <a:t>found</a:t>
            </a:r>
          </a:p>
          <a:p>
            <a:r>
              <a:rPr lang="en-US" sz="1800" dirty="0" smtClean="0"/>
              <a:t>But we are only interested in 3 (it’s accepted to ignore symptoms questions from the original questionnaire). So we focus on:</a:t>
            </a:r>
          </a:p>
          <a:p>
            <a:pPr lvl="2"/>
            <a:r>
              <a:rPr lang="en-US" sz="1800" dirty="0" smtClean="0">
                <a:solidFill>
                  <a:srgbClr val="7F7F7F"/>
                </a:solidFill>
              </a:rPr>
              <a:t>Nausea-related sub-score </a:t>
            </a:r>
          </a:p>
          <a:p>
            <a:pPr lvl="2"/>
            <a:r>
              <a:rPr lang="en-US" sz="1800" dirty="0" err="1" smtClean="0">
                <a:solidFill>
                  <a:srgbClr val="7F7F7F"/>
                </a:solidFill>
              </a:rPr>
              <a:t>Oculomotor</a:t>
            </a:r>
            <a:r>
              <a:rPr lang="en-US" sz="1800" dirty="0">
                <a:solidFill>
                  <a:srgbClr val="7F7F7F"/>
                </a:solidFill>
              </a:rPr>
              <a:t>-related </a:t>
            </a:r>
            <a:r>
              <a:rPr lang="en-US" sz="1800" dirty="0" smtClean="0">
                <a:solidFill>
                  <a:srgbClr val="7F7F7F"/>
                </a:solidFill>
              </a:rPr>
              <a:t>sub-score </a:t>
            </a:r>
          </a:p>
          <a:p>
            <a:pPr lvl="2"/>
            <a:r>
              <a:rPr lang="en-US" sz="1800" dirty="0" smtClean="0">
                <a:solidFill>
                  <a:srgbClr val="7F7F7F"/>
                </a:solidFill>
              </a:rPr>
              <a:t>Disorientation</a:t>
            </a:r>
            <a:r>
              <a:rPr lang="en-US" sz="1800" dirty="0">
                <a:solidFill>
                  <a:srgbClr val="7F7F7F"/>
                </a:solidFill>
              </a:rPr>
              <a:t>-related </a:t>
            </a:r>
            <a:r>
              <a:rPr lang="en-US" sz="1800" dirty="0" smtClean="0">
                <a:solidFill>
                  <a:srgbClr val="7F7F7F"/>
                </a:solidFill>
              </a:rPr>
              <a:t>sub-score </a:t>
            </a:r>
            <a:endParaRPr lang="en-US" sz="1800" dirty="0">
              <a:solidFill>
                <a:srgbClr val="7F7F7F"/>
              </a:solidFill>
            </a:endParaRPr>
          </a:p>
          <a:p>
            <a:r>
              <a:rPr lang="en-US" sz="1800" dirty="0" smtClean="0"/>
              <a:t>SSQ score is the total score of these three subcategories</a:t>
            </a:r>
          </a:p>
          <a:p>
            <a:r>
              <a:rPr lang="en-US" sz="1800" dirty="0" smtClean="0"/>
              <a:t>We must administer the same questionnaire pre- and post-exposure and subtract the pre-score from the post-score</a:t>
            </a:r>
          </a:p>
          <a:p>
            <a:pPr marL="0" indent="0">
              <a:buNone/>
            </a:pPr>
            <a:endParaRPr lang="en-US" sz="1800" dirty="0" smtClean="0"/>
          </a:p>
          <a:p>
            <a:endParaRPr lang="en-US" sz="1800" dirty="0"/>
          </a:p>
        </p:txBody>
      </p:sp>
      <p:sp>
        <p:nvSpPr>
          <p:cNvPr id="5" name="Title 1"/>
          <p:cNvSpPr>
            <a:spLocks noGrp="1" noChangeAspect="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err="1">
                <a:solidFill>
                  <a:schemeClr val="bg1"/>
                </a:solidFill>
              </a:rPr>
              <a:t>Similator</a:t>
            </a:r>
            <a:r>
              <a:rPr lang="en-US" sz="2700" dirty="0">
                <a:solidFill>
                  <a:schemeClr val="bg1"/>
                </a:solidFill>
              </a:rPr>
              <a:t> Sickness Questionnaire (SSQ</a:t>
            </a:r>
            <a:r>
              <a:rPr lang="en-US" sz="2700" dirty="0" smtClean="0">
                <a:solidFill>
                  <a:schemeClr val="bg1"/>
                </a:solidFill>
              </a:rPr>
              <a:t>)</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43</a:t>
            </a:fld>
            <a:endParaRPr lang="en-US"/>
          </a:p>
        </p:txBody>
      </p:sp>
      <p:pic>
        <p:nvPicPr>
          <p:cNvPr id="7" name="Picture 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6080975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SSQ – Implemented version</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12" name="Content Placeholder 11"/>
          <p:cNvSpPr>
            <a:spLocks noGrp="1"/>
          </p:cNvSpPr>
          <p:nvPr>
            <p:ph idx="1"/>
          </p:nvPr>
        </p:nvSpPr>
        <p:spPr>
          <a:xfrm>
            <a:off x="59861" y="1030101"/>
            <a:ext cx="8968800" cy="1921370"/>
          </a:xfrm>
        </p:spPr>
        <p:txBody>
          <a:bodyPr/>
          <a:lstStyle/>
          <a:p>
            <a:r>
              <a:rPr lang="en-US" sz="1800" dirty="0" smtClean="0"/>
              <a:t>Here’s a </a:t>
            </a:r>
            <a:r>
              <a:rPr lang="en-US" sz="1800" dirty="0" smtClean="0">
                <a:hlinkClick r:id="rId3"/>
              </a:rPr>
              <a:t>link </a:t>
            </a:r>
            <a:r>
              <a:rPr lang="en-US" sz="1800" dirty="0" smtClean="0"/>
              <a:t>to the questionnaire I have implemented in </a:t>
            </a:r>
            <a:r>
              <a:rPr lang="en-US" sz="1800" dirty="0" err="1" smtClean="0"/>
              <a:t>SurveyMonkey</a:t>
            </a:r>
            <a:r>
              <a:rPr lang="en-US" sz="1800" dirty="0" smtClean="0"/>
              <a:t>.</a:t>
            </a:r>
          </a:p>
          <a:p>
            <a:r>
              <a:rPr lang="en-US" sz="1800" dirty="0" smtClean="0"/>
              <a:t>Let’s take a look at it in Chrome</a:t>
            </a:r>
          </a:p>
          <a:p>
            <a:r>
              <a:rPr lang="en-US" sz="1800" dirty="0">
                <a:solidFill>
                  <a:srgbClr val="7F7F7F"/>
                </a:solidFill>
              </a:rPr>
              <a:t>See file: SSQ </a:t>
            </a:r>
            <a:r>
              <a:rPr lang="en-US" sz="1800" dirty="0" err="1">
                <a:solidFill>
                  <a:srgbClr val="7F7F7F"/>
                </a:solidFill>
              </a:rPr>
              <a:t>calculations.xlsx</a:t>
            </a:r>
            <a:endParaRPr lang="en-US" sz="1800" dirty="0" smtClean="0">
              <a:solidFill>
                <a:srgbClr val="7F7F7F"/>
              </a:solidFill>
            </a:endParaRPr>
          </a:p>
          <a:p>
            <a:pPr marL="0" indent="0">
              <a:buNone/>
            </a:pPr>
            <a:endParaRPr lang="en-US" sz="1800" dirty="0" smtClean="0"/>
          </a:p>
        </p:txBody>
      </p:sp>
      <p:sp>
        <p:nvSpPr>
          <p:cNvPr id="3" name="Slide Number Placeholder 2"/>
          <p:cNvSpPr>
            <a:spLocks noGrp="1"/>
          </p:cNvSpPr>
          <p:nvPr>
            <p:ph type="sldNum" sz="quarter" idx="12"/>
          </p:nvPr>
        </p:nvSpPr>
        <p:spPr/>
        <p:txBody>
          <a:bodyPr/>
          <a:lstStyle/>
          <a:p>
            <a:fld id="{DCB82ED2-ACBB-2046-9075-6288EA005F68}" type="slidenum">
              <a:rPr lang="en-US" smtClean="0"/>
              <a:t>44</a:t>
            </a:fld>
            <a:endParaRPr lang="en-US"/>
          </a:p>
        </p:txBody>
      </p:sp>
      <p:pic>
        <p:nvPicPr>
          <p:cNvPr id="2" name="Picture 1"/>
          <p:cNvPicPr>
            <a:picLocks noChangeAspect="1"/>
          </p:cNvPicPr>
          <p:nvPr/>
        </p:nvPicPr>
        <p:blipFill>
          <a:blip r:embed="rId4"/>
          <a:stretch>
            <a:fillRect/>
          </a:stretch>
        </p:blipFill>
        <p:spPr>
          <a:xfrm>
            <a:off x="413705" y="2100708"/>
            <a:ext cx="3320594" cy="2767162"/>
          </a:xfrm>
          <a:prstGeom prst="rect">
            <a:avLst/>
          </a:prstGeom>
        </p:spPr>
      </p:pic>
      <p:pic>
        <p:nvPicPr>
          <p:cNvPr id="7" name="Picture 6"/>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40650439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710" y="1069903"/>
            <a:ext cx="7043621" cy="2349149"/>
          </a:xfrm>
        </p:spPr>
        <p:txBody>
          <a:bodyPr>
            <a:normAutofit fontScale="62500" lnSpcReduction="20000"/>
          </a:bodyPr>
          <a:lstStyle/>
          <a:p>
            <a:r>
              <a:rPr lang="en-US" dirty="0" smtClean="0"/>
              <a:t>After Scenario Questionnaire (ASQ) </a:t>
            </a:r>
          </a:p>
          <a:p>
            <a:pPr lvl="1"/>
            <a:r>
              <a:rPr lang="en-US" dirty="0" smtClean="0">
                <a:solidFill>
                  <a:schemeClr val="tx1">
                    <a:lumMod val="50000"/>
                    <a:lumOff val="50000"/>
                  </a:schemeClr>
                </a:solidFill>
              </a:rPr>
              <a:t>by Lewis 1990, 1991, 1995</a:t>
            </a:r>
          </a:p>
          <a:p>
            <a:r>
              <a:rPr lang="en-US" dirty="0" smtClean="0"/>
              <a:t>Usability Magnitude Estimation (UME) </a:t>
            </a:r>
          </a:p>
          <a:p>
            <a:pPr lvl="1"/>
            <a:r>
              <a:rPr lang="en-US" dirty="0" smtClean="0">
                <a:solidFill>
                  <a:srgbClr val="7F7F7F"/>
                </a:solidFill>
              </a:rPr>
              <a:t>by McGee, 2003, 2004</a:t>
            </a:r>
          </a:p>
          <a:p>
            <a:r>
              <a:rPr lang="en-US" dirty="0" smtClean="0"/>
              <a:t>Single Ease Question (SEQ) </a:t>
            </a:r>
          </a:p>
          <a:p>
            <a:pPr lvl="1"/>
            <a:r>
              <a:rPr lang="en-US" dirty="0">
                <a:solidFill>
                  <a:srgbClr val="7F7F7F"/>
                </a:solidFill>
              </a:rPr>
              <a:t>b</a:t>
            </a:r>
            <a:r>
              <a:rPr lang="en-US" dirty="0" smtClean="0">
                <a:solidFill>
                  <a:srgbClr val="7F7F7F"/>
                </a:solidFill>
              </a:rPr>
              <a:t>y Tedesco and </a:t>
            </a:r>
            <a:r>
              <a:rPr lang="en-US" dirty="0" err="1" smtClean="0">
                <a:solidFill>
                  <a:srgbClr val="7F7F7F"/>
                </a:solidFill>
              </a:rPr>
              <a:t>Tullis</a:t>
            </a:r>
            <a:r>
              <a:rPr lang="en-US" dirty="0" smtClean="0">
                <a:solidFill>
                  <a:srgbClr val="7F7F7F"/>
                </a:solidFill>
              </a:rPr>
              <a:t>, 2006</a:t>
            </a:r>
          </a:p>
          <a:p>
            <a:r>
              <a:rPr lang="en-US" dirty="0"/>
              <a:t>Subjective Mental Effort Question (SMEQ) </a:t>
            </a:r>
          </a:p>
          <a:p>
            <a:pPr lvl="1"/>
            <a:r>
              <a:rPr lang="en-US" dirty="0">
                <a:solidFill>
                  <a:srgbClr val="7F7F7F"/>
                </a:solidFill>
              </a:rPr>
              <a:t>by Sauro and Dumas, </a:t>
            </a:r>
            <a:r>
              <a:rPr lang="en-US" dirty="0" smtClean="0">
                <a:solidFill>
                  <a:srgbClr val="7F7F7F"/>
                </a:solidFill>
              </a:rPr>
              <a:t>2009</a:t>
            </a:r>
            <a:endParaRPr lang="en-US" dirty="0"/>
          </a:p>
          <a:p>
            <a:endParaRPr lang="en-US" dirty="0" smtClean="0">
              <a:solidFill>
                <a:srgbClr val="7F7F7F"/>
              </a:solidFill>
            </a:endParaRPr>
          </a:p>
          <a:p>
            <a:pPr marL="0" indent="0">
              <a:buNone/>
            </a:pPr>
            <a:endParaRPr lang="en-US" dirty="0" smtClean="0"/>
          </a:p>
          <a:p>
            <a:endParaRPr lang="en-US" dirty="0"/>
          </a:p>
          <a:p>
            <a:endParaRPr lang="en-US" dirty="0" smtClean="0"/>
          </a:p>
          <a:p>
            <a:endParaRPr lang="en-US" dirty="0"/>
          </a:p>
        </p:txBody>
      </p:sp>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Usability – Post task questionnaires</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45</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637663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565" y="1080757"/>
            <a:ext cx="7043621" cy="2349149"/>
          </a:xfrm>
        </p:spPr>
        <p:txBody>
          <a:bodyPr>
            <a:normAutofit fontScale="62500" lnSpcReduction="20000"/>
          </a:bodyPr>
          <a:lstStyle/>
          <a:p>
            <a:r>
              <a:rPr lang="en-US" dirty="0" smtClean="0"/>
              <a:t>After Scenario Questionnaire (ASQ) </a:t>
            </a:r>
          </a:p>
          <a:p>
            <a:pPr lvl="1"/>
            <a:r>
              <a:rPr lang="en-US" dirty="0" smtClean="0">
                <a:solidFill>
                  <a:schemeClr val="tx1">
                    <a:lumMod val="50000"/>
                    <a:lumOff val="50000"/>
                  </a:schemeClr>
                </a:solidFill>
              </a:rPr>
              <a:t>by Lewis 1990, 1991, 1995</a:t>
            </a:r>
          </a:p>
          <a:p>
            <a:r>
              <a:rPr lang="en-US" dirty="0" smtClean="0"/>
              <a:t>Usability Magnitude Estimation (UME) </a:t>
            </a:r>
          </a:p>
          <a:p>
            <a:pPr lvl="1"/>
            <a:r>
              <a:rPr lang="en-US" dirty="0" smtClean="0">
                <a:solidFill>
                  <a:srgbClr val="7F7F7F"/>
                </a:solidFill>
              </a:rPr>
              <a:t>by McGee, 2003, 2004</a:t>
            </a:r>
          </a:p>
          <a:p>
            <a:r>
              <a:rPr lang="en-US" dirty="0" smtClean="0"/>
              <a:t>Single Ease Question (SEQ) </a:t>
            </a:r>
          </a:p>
          <a:p>
            <a:pPr lvl="1"/>
            <a:r>
              <a:rPr lang="en-US" dirty="0">
                <a:solidFill>
                  <a:srgbClr val="7F7F7F"/>
                </a:solidFill>
              </a:rPr>
              <a:t>b</a:t>
            </a:r>
            <a:r>
              <a:rPr lang="en-US" dirty="0" smtClean="0">
                <a:solidFill>
                  <a:srgbClr val="7F7F7F"/>
                </a:solidFill>
              </a:rPr>
              <a:t>y Tedesco and </a:t>
            </a:r>
            <a:r>
              <a:rPr lang="en-US" dirty="0" err="1" smtClean="0">
                <a:solidFill>
                  <a:srgbClr val="7F7F7F"/>
                </a:solidFill>
              </a:rPr>
              <a:t>Tullis</a:t>
            </a:r>
            <a:r>
              <a:rPr lang="en-US" dirty="0" smtClean="0">
                <a:solidFill>
                  <a:srgbClr val="7F7F7F"/>
                </a:solidFill>
              </a:rPr>
              <a:t>, 2006</a:t>
            </a:r>
          </a:p>
          <a:p>
            <a:r>
              <a:rPr lang="en-US" dirty="0"/>
              <a:t>Subjective Mental Effort Question (SMEQ) </a:t>
            </a:r>
          </a:p>
          <a:p>
            <a:pPr lvl="1"/>
            <a:r>
              <a:rPr lang="en-US" dirty="0">
                <a:solidFill>
                  <a:srgbClr val="7F7F7F"/>
                </a:solidFill>
              </a:rPr>
              <a:t>by Sauro and Dumas, </a:t>
            </a:r>
            <a:r>
              <a:rPr lang="en-US" dirty="0" smtClean="0">
                <a:solidFill>
                  <a:srgbClr val="7F7F7F"/>
                </a:solidFill>
              </a:rPr>
              <a:t>2009</a:t>
            </a:r>
            <a:endParaRPr lang="en-US" dirty="0"/>
          </a:p>
          <a:p>
            <a:endParaRPr lang="en-US" dirty="0" smtClean="0">
              <a:solidFill>
                <a:srgbClr val="7F7F7F"/>
              </a:solidFill>
            </a:endParaRPr>
          </a:p>
          <a:p>
            <a:pPr marL="0" indent="0">
              <a:buNone/>
            </a:pPr>
            <a:endParaRPr lang="en-US" dirty="0" smtClean="0"/>
          </a:p>
          <a:p>
            <a:endParaRPr lang="en-US" dirty="0"/>
          </a:p>
          <a:p>
            <a:endParaRPr lang="en-US" dirty="0" smtClean="0"/>
          </a:p>
          <a:p>
            <a:endParaRPr lang="en-US" dirty="0"/>
          </a:p>
        </p:txBody>
      </p:sp>
      <p:sp>
        <p:nvSpPr>
          <p:cNvPr id="5" name="Title 1"/>
          <p:cNvSpPr>
            <a:spLocks noGrp="1"/>
          </p:cNvSpPr>
          <p:nvPr>
            <p:ph type="title"/>
          </p:nvPr>
        </p:nvSpPr>
        <p:spPr>
          <a:xfrm>
            <a:off x="0" y="0"/>
            <a:ext cx="9144000" cy="857250"/>
          </a:xfrm>
          <a:solidFill>
            <a:schemeClr val="bg1">
              <a:lumMod val="75000"/>
            </a:schemeClr>
          </a:solidFill>
        </p:spPr>
        <p:txBody>
          <a:bodyPr>
            <a:normAutofit fontScale="90000"/>
          </a:bodyPr>
          <a:lstStyle/>
          <a:p>
            <a:pPr algn="l">
              <a:lnSpc>
                <a:spcPct val="80000"/>
              </a:lnSpc>
            </a:pPr>
            <a:r>
              <a:rPr lang="en-US" sz="2700" dirty="0" smtClean="0">
                <a:solidFill>
                  <a:schemeClr val="bg1"/>
                </a:solidFill>
              </a:rPr>
              <a:t>Usability – Post task questionnaires</a:t>
            </a:r>
            <a:r>
              <a:rPr lang="en-US" sz="3100" dirty="0" smtClean="0">
                <a:solidFill>
                  <a:schemeClr val="bg1"/>
                </a:solidFill>
              </a:rPr>
              <a:t/>
            </a:r>
            <a:br>
              <a:rPr lang="en-US" sz="3100" dirty="0" smtClean="0">
                <a:solidFill>
                  <a:schemeClr val="bg1"/>
                </a:solidFill>
              </a:rPr>
            </a:br>
            <a:r>
              <a:rPr lang="en-US" sz="3800" dirty="0" smtClean="0">
                <a:solidFill>
                  <a:schemeClr val="bg1"/>
                </a:solidFill>
              </a:rPr>
              <a:t>Questionnaires</a:t>
            </a:r>
            <a:endParaRPr lang="en-US" sz="3800" dirty="0">
              <a:solidFill>
                <a:schemeClr val="bg1"/>
              </a:solidFill>
            </a:endParaRPr>
          </a:p>
        </p:txBody>
      </p:sp>
      <p:sp>
        <p:nvSpPr>
          <p:cNvPr id="4" name="Rectangle 3"/>
          <p:cNvSpPr/>
          <p:nvPr/>
        </p:nvSpPr>
        <p:spPr>
          <a:xfrm>
            <a:off x="384519" y="2835979"/>
            <a:ext cx="4641357" cy="604782"/>
          </a:xfrm>
          <a:prstGeom prst="rect">
            <a:avLst/>
          </a:prstGeom>
          <a:noFill/>
          <a:ln>
            <a:solidFill>
              <a:schemeClr val="bg1">
                <a:lumMod val="6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TextBox 5"/>
          <p:cNvSpPr txBox="1"/>
          <p:nvPr/>
        </p:nvSpPr>
        <p:spPr>
          <a:xfrm>
            <a:off x="6056246" y="2658840"/>
            <a:ext cx="2632721" cy="923330"/>
          </a:xfrm>
          <a:prstGeom prst="rect">
            <a:avLst/>
          </a:prstGeom>
          <a:noFill/>
        </p:spPr>
        <p:txBody>
          <a:bodyPr wrap="square" rtlCol="0">
            <a:spAutoFit/>
          </a:bodyPr>
          <a:lstStyle/>
          <a:p>
            <a:r>
              <a:rPr lang="en-US" dirty="0" smtClean="0">
                <a:solidFill>
                  <a:srgbClr val="7F7F7F"/>
                </a:solidFill>
              </a:rPr>
              <a:t>Evidences suggesting SMEQ is more sensitive than </a:t>
            </a:r>
            <a:r>
              <a:rPr lang="en-US" dirty="0">
                <a:solidFill>
                  <a:srgbClr val="7F7F7F"/>
                </a:solidFill>
              </a:rPr>
              <a:t>SEQ and UME</a:t>
            </a:r>
          </a:p>
        </p:txBody>
      </p:sp>
      <p:cxnSp>
        <p:nvCxnSpPr>
          <p:cNvPr id="7" name="Straight Arrow Connector 6"/>
          <p:cNvCxnSpPr/>
          <p:nvPr/>
        </p:nvCxnSpPr>
        <p:spPr>
          <a:xfrm flipH="1">
            <a:off x="5036584" y="3104874"/>
            <a:ext cx="997184"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DCB82ED2-ACBB-2046-9075-6288EA005F68}" type="slidenum">
              <a:rPr lang="en-US" smtClean="0"/>
              <a:t>46</a:t>
            </a:fld>
            <a:endParaRPr lang="en-US"/>
          </a:p>
        </p:txBody>
      </p:sp>
      <p:pic>
        <p:nvPicPr>
          <p:cNvPr id="10" name="Picture 9"/>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2366529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4025" t="4273"/>
          <a:stretch/>
        </p:blipFill>
        <p:spPr>
          <a:xfrm>
            <a:off x="369072" y="1942890"/>
            <a:ext cx="4309444" cy="2865902"/>
          </a:xfrm>
          <a:prstGeom prst="rect">
            <a:avLst/>
          </a:prstGeom>
        </p:spPr>
      </p:pic>
      <p:sp>
        <p:nvSpPr>
          <p:cNvPr id="9" name="TextBox 8"/>
          <p:cNvSpPr txBox="1"/>
          <p:nvPr/>
        </p:nvSpPr>
        <p:spPr>
          <a:xfrm>
            <a:off x="40890" y="1045032"/>
            <a:ext cx="7574877" cy="1200329"/>
          </a:xfrm>
          <a:prstGeom prst="rect">
            <a:avLst/>
          </a:prstGeom>
          <a:noFill/>
        </p:spPr>
        <p:txBody>
          <a:bodyPr wrap="square" rtlCol="0">
            <a:spAutoFit/>
          </a:bodyPr>
          <a:lstStyle/>
          <a:p>
            <a:pPr marL="285750" indent="-285750">
              <a:buFont typeface="Arial"/>
              <a:buChar char="•"/>
            </a:pPr>
            <a:r>
              <a:rPr lang="en-US" dirty="0"/>
              <a:t>Relative </a:t>
            </a:r>
            <a:r>
              <a:rPr lang="en-US" dirty="0" smtClean="0"/>
              <a:t>sensitivity of 3 </a:t>
            </a:r>
            <a:r>
              <a:rPr lang="en-US" dirty="0"/>
              <a:t>questionnaires </a:t>
            </a:r>
            <a:r>
              <a:rPr lang="en-US" dirty="0" smtClean="0"/>
              <a:t>(Sauro and Dumas, 2009)</a:t>
            </a:r>
            <a:endParaRPr lang="en-US" dirty="0"/>
          </a:p>
          <a:p>
            <a:pPr marL="285750" indent="-285750">
              <a:buFont typeface="Arial"/>
              <a:buChar char="•"/>
            </a:pPr>
            <a:r>
              <a:rPr lang="en-US" dirty="0"/>
              <a:t>SMEQ was better at picking significant differences between tasks </a:t>
            </a:r>
          </a:p>
          <a:p>
            <a:pPr marL="285750" indent="-285750">
              <a:buFont typeface="Arial"/>
              <a:buChar char="•"/>
            </a:pPr>
            <a:r>
              <a:rPr lang="en-US" dirty="0" smtClean="0"/>
              <a:t>85% </a:t>
            </a:r>
            <a:r>
              <a:rPr lang="en-US" dirty="0"/>
              <a:t>of </a:t>
            </a:r>
            <a:r>
              <a:rPr lang="en-US" dirty="0" smtClean="0"/>
              <a:t>correctness was reached with 12 participants</a:t>
            </a:r>
            <a:endParaRPr lang="en-US" dirty="0"/>
          </a:p>
          <a:p>
            <a:endParaRPr lang="en-US" dirty="0"/>
          </a:p>
        </p:txBody>
      </p:sp>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SMEQ – Psychometric assessment</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2" name="Freeform 1"/>
          <p:cNvSpPr/>
          <p:nvPr/>
        </p:nvSpPr>
        <p:spPr>
          <a:xfrm>
            <a:off x="929850" y="2131668"/>
            <a:ext cx="3299835" cy="1836863"/>
          </a:xfrm>
          <a:custGeom>
            <a:avLst/>
            <a:gdLst>
              <a:gd name="connsiteX0" fmla="*/ 0 w 3299835"/>
              <a:gd name="connsiteY0" fmla="*/ 1836863 h 1836863"/>
              <a:gd name="connsiteX1" fmla="*/ 396888 w 3299835"/>
              <a:gd name="connsiteY1" fmla="*/ 1383317 h 1836863"/>
              <a:gd name="connsiteX2" fmla="*/ 997888 w 3299835"/>
              <a:gd name="connsiteY2" fmla="*/ 714336 h 1836863"/>
              <a:gd name="connsiteX3" fmla="*/ 1372096 w 3299835"/>
              <a:gd name="connsiteY3" fmla="*/ 476224 h 1836863"/>
              <a:gd name="connsiteX4" fmla="*/ 1746304 w 3299835"/>
              <a:gd name="connsiteY4" fmla="*/ 272128 h 1836863"/>
              <a:gd name="connsiteX5" fmla="*/ 2324626 w 3299835"/>
              <a:gd name="connsiteY5" fmla="*/ 136064 h 1836863"/>
              <a:gd name="connsiteX6" fmla="*/ 2698834 w 3299835"/>
              <a:gd name="connsiteY6" fmla="*/ 68032 h 1836863"/>
              <a:gd name="connsiteX7" fmla="*/ 3084382 w 3299835"/>
              <a:gd name="connsiteY7" fmla="*/ 0 h 1836863"/>
              <a:gd name="connsiteX8" fmla="*/ 3299835 w 3299835"/>
              <a:gd name="connsiteY8" fmla="*/ 0 h 1836863"/>
              <a:gd name="connsiteX9" fmla="*/ 3299835 w 3299835"/>
              <a:gd name="connsiteY9" fmla="*/ 0 h 1836863"/>
              <a:gd name="connsiteX10" fmla="*/ 3299835 w 3299835"/>
              <a:gd name="connsiteY10" fmla="*/ 0 h 18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835" h="1836863">
                <a:moveTo>
                  <a:pt x="0" y="1836863"/>
                </a:moveTo>
                <a:lnTo>
                  <a:pt x="396888" y="1383317"/>
                </a:lnTo>
                <a:lnTo>
                  <a:pt x="997888" y="714336"/>
                </a:lnTo>
                <a:lnTo>
                  <a:pt x="1372096" y="476224"/>
                </a:lnTo>
                <a:lnTo>
                  <a:pt x="1746304" y="272128"/>
                </a:lnTo>
                <a:lnTo>
                  <a:pt x="2324626" y="136064"/>
                </a:lnTo>
                <a:lnTo>
                  <a:pt x="2698834" y="68032"/>
                </a:lnTo>
                <a:lnTo>
                  <a:pt x="3084382" y="0"/>
                </a:lnTo>
                <a:lnTo>
                  <a:pt x="3299835" y="0"/>
                </a:lnTo>
                <a:lnTo>
                  <a:pt x="3299835" y="0"/>
                </a:lnTo>
                <a:lnTo>
                  <a:pt x="3299835" y="0"/>
                </a:lnTo>
              </a:path>
            </a:pathLst>
          </a:cu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47</a:t>
            </a:fld>
            <a:endParaRPr lang="en-US"/>
          </a:p>
        </p:txBody>
      </p:sp>
      <p:grpSp>
        <p:nvGrpSpPr>
          <p:cNvPr id="13" name="Group 12"/>
          <p:cNvGrpSpPr/>
          <p:nvPr/>
        </p:nvGrpSpPr>
        <p:grpSpPr>
          <a:xfrm>
            <a:off x="879850" y="2403796"/>
            <a:ext cx="1800000" cy="1946282"/>
            <a:chOff x="879850" y="2403796"/>
            <a:chExt cx="1800000" cy="1946282"/>
          </a:xfrm>
        </p:grpSpPr>
        <p:cxnSp>
          <p:nvCxnSpPr>
            <p:cNvPr id="4" name="Straight Connector 3"/>
            <p:cNvCxnSpPr/>
            <p:nvPr/>
          </p:nvCxnSpPr>
          <p:spPr>
            <a:xfrm flipV="1">
              <a:off x="2668834" y="2403796"/>
              <a:ext cx="7320" cy="1946282"/>
            </a:xfrm>
            <a:prstGeom prst="line">
              <a:avLst/>
            </a:prstGeom>
            <a:ln>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879850" y="2406196"/>
              <a:ext cx="1800000" cy="0"/>
            </a:xfrm>
            <a:prstGeom prst="line">
              <a:avLst/>
            </a:prstGeom>
            <a:ln>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6275988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390779" y="1982942"/>
            <a:ext cx="1703315" cy="2973124"/>
          </a:xfrm>
        </p:spPr>
      </p:pic>
      <p:sp>
        <p:nvSpPr>
          <p:cNvPr id="5" name="TextBox 4"/>
          <p:cNvSpPr txBox="1"/>
          <p:nvPr/>
        </p:nvSpPr>
        <p:spPr>
          <a:xfrm>
            <a:off x="32565" y="1047382"/>
            <a:ext cx="8097657" cy="1477328"/>
          </a:xfrm>
          <a:prstGeom prst="rect">
            <a:avLst/>
          </a:prstGeom>
          <a:noFill/>
        </p:spPr>
        <p:txBody>
          <a:bodyPr wrap="square" rtlCol="0">
            <a:spAutoFit/>
          </a:bodyPr>
          <a:lstStyle/>
          <a:p>
            <a:pPr marL="285750" indent="-285750">
              <a:buFont typeface="Arial"/>
              <a:buChar char="•"/>
            </a:pPr>
            <a:r>
              <a:rPr lang="en-CA" dirty="0"/>
              <a:t>The scaled labels </a:t>
            </a:r>
            <a:r>
              <a:rPr lang="en-CA" dirty="0" smtClean="0"/>
              <a:t>are </a:t>
            </a:r>
            <a:r>
              <a:rPr lang="en-CA" dirty="0"/>
              <a:t>psychometrically calibrated against </a:t>
            </a:r>
            <a:r>
              <a:rPr lang="en-CA" dirty="0" smtClean="0"/>
              <a:t>tasks</a:t>
            </a:r>
          </a:p>
          <a:p>
            <a:pPr marL="285750" indent="-285750">
              <a:buFont typeface="Arial"/>
              <a:buChar char="•"/>
            </a:pPr>
            <a:r>
              <a:rPr lang="en-CA" dirty="0" smtClean="0"/>
              <a:t>Participants </a:t>
            </a:r>
            <a:r>
              <a:rPr lang="en-CA" dirty="0"/>
              <a:t>draw a line through a vertical scale to </a:t>
            </a:r>
            <a:r>
              <a:rPr lang="en-CA" dirty="0" smtClean="0"/>
              <a:t>indicate how </a:t>
            </a:r>
            <a:r>
              <a:rPr lang="en-CA" dirty="0"/>
              <a:t>much mental effort they had to invest to execute </a:t>
            </a:r>
            <a:r>
              <a:rPr lang="en-CA" dirty="0" smtClean="0"/>
              <a:t>the task: </a:t>
            </a:r>
            <a:r>
              <a:rPr lang="en-CA" dirty="0" smtClean="0">
                <a:solidFill>
                  <a:srgbClr val="7F7F7F"/>
                </a:solidFill>
              </a:rPr>
              <a:t>Rate how hard was this task</a:t>
            </a:r>
          </a:p>
          <a:p>
            <a:endParaRPr lang="en-CA" dirty="0"/>
          </a:p>
          <a:p>
            <a:endParaRPr lang="en-US" dirty="0"/>
          </a:p>
        </p:txBody>
      </p:sp>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SMEQ – Questions</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48</a:t>
            </a:fld>
            <a:endParaRPr lang="en-US"/>
          </a:p>
        </p:txBody>
      </p:sp>
      <p:pic>
        <p:nvPicPr>
          <p:cNvPr id="8" name="Picture 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30312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459" r="1753" b="12221"/>
          <a:stretch/>
        </p:blipFill>
        <p:spPr>
          <a:xfrm>
            <a:off x="412491" y="2177024"/>
            <a:ext cx="5612048" cy="686633"/>
          </a:xfrm>
        </p:spPr>
      </p:pic>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SEQ – Psychometric assessment</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4" name="Rectangle 3"/>
          <p:cNvSpPr/>
          <p:nvPr/>
        </p:nvSpPr>
        <p:spPr>
          <a:xfrm>
            <a:off x="49865" y="1040153"/>
            <a:ext cx="8120358" cy="923330"/>
          </a:xfrm>
          <a:prstGeom prst="rect">
            <a:avLst/>
          </a:prstGeom>
        </p:spPr>
        <p:txBody>
          <a:bodyPr wrap="square">
            <a:spAutoFit/>
          </a:bodyPr>
          <a:lstStyle/>
          <a:p>
            <a:pPr marL="285750" indent="-285750">
              <a:buFont typeface="Arial"/>
              <a:buChar char="•"/>
            </a:pPr>
            <a:r>
              <a:rPr lang="en-CA" dirty="0" smtClean="0"/>
              <a:t>7-point </a:t>
            </a:r>
            <a:r>
              <a:rPr lang="en-CA" dirty="0"/>
              <a:t>L</a:t>
            </a:r>
            <a:r>
              <a:rPr lang="en-CA" dirty="0" smtClean="0"/>
              <a:t>ikert scale question</a:t>
            </a:r>
            <a:endParaRPr lang="en-CA" dirty="0"/>
          </a:p>
          <a:p>
            <a:pPr marL="285750" indent="-285750">
              <a:buFont typeface="Arial"/>
              <a:buChar char="•"/>
            </a:pPr>
            <a:r>
              <a:rPr lang="en-CA" dirty="0"/>
              <a:t>Participants </a:t>
            </a:r>
            <a:r>
              <a:rPr lang="en-CA" dirty="0" smtClean="0"/>
              <a:t>circle a value </a:t>
            </a:r>
            <a:r>
              <a:rPr lang="en-CA" dirty="0"/>
              <a:t>to indicate how much mental effort they had to invest to execute the </a:t>
            </a:r>
            <a:r>
              <a:rPr lang="en-CA" dirty="0" smtClean="0"/>
              <a:t>task: </a:t>
            </a:r>
            <a:r>
              <a:rPr lang="en-CA" dirty="0" smtClean="0">
                <a:solidFill>
                  <a:schemeClr val="bg1">
                    <a:lumMod val="50000"/>
                  </a:schemeClr>
                </a:solidFill>
              </a:rPr>
              <a:t>Rate how easy or hard was this task</a:t>
            </a:r>
            <a:endParaRPr lang="en-CA"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49</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57924291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77" y="1046701"/>
            <a:ext cx="8138007" cy="3856084"/>
          </a:xfrm>
        </p:spPr>
        <p:txBody>
          <a:bodyPr>
            <a:noAutofit/>
          </a:bodyPr>
          <a:lstStyle/>
          <a:p>
            <a:r>
              <a:rPr lang="en-US" sz="1600" dirty="0"/>
              <a:t>Small groups  (</a:t>
            </a:r>
            <a:r>
              <a:rPr lang="en-US" sz="1600" dirty="0" smtClean="0"/>
              <a:t>usability research)</a:t>
            </a:r>
          </a:p>
          <a:p>
            <a:pPr lvl="1">
              <a:buFont typeface="Courier New"/>
              <a:buChar char="o"/>
            </a:pPr>
            <a:r>
              <a:rPr lang="en-US" sz="1600" dirty="0" smtClean="0"/>
              <a:t>5 ≤ </a:t>
            </a:r>
            <a:r>
              <a:rPr lang="en-US" sz="1600" i="1" dirty="0" smtClean="0"/>
              <a:t>n</a:t>
            </a:r>
            <a:r>
              <a:rPr lang="en-US" sz="1600" dirty="0" smtClean="0"/>
              <a:t> ≤ 16</a:t>
            </a:r>
          </a:p>
          <a:p>
            <a:pPr lvl="1">
              <a:buFont typeface="Courier New"/>
              <a:buChar char="o"/>
            </a:pPr>
            <a:r>
              <a:rPr lang="en-US" sz="1600" dirty="0"/>
              <a:t>O</a:t>
            </a:r>
            <a:r>
              <a:rPr lang="en-US" sz="1600" dirty="0" smtClean="0"/>
              <a:t>ne-on-one format</a:t>
            </a:r>
          </a:p>
          <a:p>
            <a:pPr lvl="1">
              <a:buFont typeface="Courier New"/>
              <a:buChar char="o"/>
            </a:pPr>
            <a:r>
              <a:rPr lang="en-US" sz="1600" dirty="0" smtClean="0"/>
              <a:t>Piggyback quantitative research on qualitative research</a:t>
            </a:r>
          </a:p>
          <a:p>
            <a:pPr lvl="2"/>
            <a:r>
              <a:rPr lang="en-US" sz="1600" dirty="0" smtClean="0"/>
              <a:t>Insert questionnaires, count things (e.g., task fails</a:t>
            </a:r>
            <a:r>
              <a:rPr lang="en-US" sz="1600" dirty="0"/>
              <a:t> </a:t>
            </a:r>
            <a:r>
              <a:rPr lang="en-US" sz="1600" dirty="0" smtClean="0"/>
              <a:t>or slips)</a:t>
            </a:r>
          </a:p>
          <a:p>
            <a:pPr indent="-285750"/>
            <a:r>
              <a:rPr lang="en-CA" sz="1600" dirty="0" smtClean="0"/>
              <a:t>Larger groups </a:t>
            </a:r>
            <a:r>
              <a:rPr lang="en-US" sz="1600" dirty="0"/>
              <a:t>(playtest research)</a:t>
            </a:r>
          </a:p>
          <a:p>
            <a:pPr marL="800100" lvl="2" indent="-285750">
              <a:buFont typeface="Courier New"/>
              <a:buChar char="o"/>
            </a:pPr>
            <a:r>
              <a:rPr lang="en-US" sz="1600" dirty="0" smtClean="0"/>
              <a:t>n ≥ 16 </a:t>
            </a:r>
          </a:p>
          <a:p>
            <a:pPr marL="800100" lvl="2" indent="-285750">
              <a:buFont typeface="Courier New"/>
              <a:buChar char="o"/>
            </a:pPr>
            <a:r>
              <a:rPr lang="en-CA" sz="1600" dirty="0" smtClean="0"/>
              <a:t>O</a:t>
            </a:r>
            <a:r>
              <a:rPr lang="en-US" sz="1600" dirty="0" smtClean="0"/>
              <a:t>ne-to-many Satisfaction, NPS, Self-Determination Surveys</a:t>
            </a:r>
          </a:p>
          <a:p>
            <a:pPr marL="800100" lvl="2" indent="-285750">
              <a:buFont typeface="Courier New"/>
              <a:buChar char="o"/>
            </a:pPr>
            <a:r>
              <a:rPr lang="en-US" sz="1600" dirty="0" smtClean="0"/>
              <a:t>Balancing difficulty</a:t>
            </a:r>
          </a:p>
          <a:p>
            <a:pPr lvl="2"/>
            <a:r>
              <a:rPr lang="en-US" sz="1600" dirty="0" smtClean="0"/>
              <a:t>Observation, telemetry and biometric</a:t>
            </a:r>
          </a:p>
          <a:p>
            <a:r>
              <a:rPr lang="en-US" sz="1600" dirty="0"/>
              <a:t>Benefits</a:t>
            </a:r>
          </a:p>
          <a:p>
            <a:pPr lvl="1"/>
            <a:r>
              <a:rPr lang="en-CA" sz="1600" dirty="0" smtClean="0"/>
              <a:t>Measure </a:t>
            </a:r>
            <a:r>
              <a:rPr lang="en-CA" sz="1600" dirty="0"/>
              <a:t>and compare the impact of changes in games in development</a:t>
            </a:r>
          </a:p>
          <a:p>
            <a:pPr lvl="1"/>
            <a:r>
              <a:rPr lang="en-CA" sz="1600" dirty="0" smtClean="0"/>
              <a:t>Compare </a:t>
            </a:r>
            <a:r>
              <a:rPr lang="en-CA" sz="1600" dirty="0"/>
              <a:t>a game </a:t>
            </a:r>
            <a:r>
              <a:rPr lang="en-CA" sz="1600" dirty="0" smtClean="0"/>
              <a:t>against </a:t>
            </a:r>
            <a:r>
              <a:rPr lang="en-CA" sz="1600" dirty="0"/>
              <a:t>other </a:t>
            </a:r>
            <a:r>
              <a:rPr lang="en-CA" sz="1600" dirty="0" smtClean="0"/>
              <a:t>games</a:t>
            </a:r>
            <a:endParaRPr lang="en-CA" sz="1600" dirty="0"/>
          </a:p>
        </p:txBody>
      </p:sp>
      <p:sp>
        <p:nvSpPr>
          <p:cNvPr id="6" name="Title 1"/>
          <p:cNvSpPr txBox="1">
            <a:spLocks/>
          </p:cNvSpPr>
          <p:nvPr/>
        </p:nvSpPr>
        <p:spPr>
          <a:xfrm>
            <a:off x="0" y="-9636"/>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rgbClr val="FFFFFF"/>
                </a:solidFill>
              </a:rPr>
              <a:t>Format and benefits</a:t>
            </a:r>
            <a:endParaRPr lang="en-US" sz="2700" dirty="0">
              <a:solidFill>
                <a:srgbClr val="FFFFFF"/>
              </a:solidFill>
            </a:endParaRPr>
          </a:p>
          <a:p>
            <a:pPr algn="l"/>
            <a:r>
              <a:rPr lang="en-US" sz="3800" dirty="0">
                <a:solidFill>
                  <a:srgbClr val="FFFFFF"/>
                </a:solidFill>
              </a:rPr>
              <a:t>User research </a:t>
            </a:r>
          </a:p>
        </p:txBody>
      </p:sp>
      <p:sp>
        <p:nvSpPr>
          <p:cNvPr id="4" name="Slide Number Placeholder 3"/>
          <p:cNvSpPr>
            <a:spLocks noGrp="1"/>
          </p:cNvSpPr>
          <p:nvPr>
            <p:ph type="sldNum" sz="quarter" idx="12"/>
          </p:nvPr>
        </p:nvSpPr>
        <p:spPr/>
        <p:txBody>
          <a:bodyPr/>
          <a:lstStyle/>
          <a:p>
            <a:fld id="{DCB82ED2-ACBB-2046-9075-6288EA005F68}" type="slidenum">
              <a:rPr lang="en-US" smtClean="0"/>
              <a:t>5</a:t>
            </a:fld>
            <a:endParaRPr lang="en-US"/>
          </a:p>
        </p:txBody>
      </p:sp>
      <p:pic>
        <p:nvPicPr>
          <p:cNvPr id="8" name="Picture 7"/>
          <p:cNvPicPr>
            <a:picLocks noChangeAspect="1"/>
          </p:cNvPicPr>
          <p:nvPr/>
        </p:nvPicPr>
        <p:blipFill>
          <a:blip r:embed="rId2"/>
          <a:stretch>
            <a:fillRect/>
          </a:stretch>
        </p:blipFill>
        <p:spPr>
          <a:xfrm>
            <a:off x="8335175" y="30324"/>
            <a:ext cx="778588" cy="781083"/>
          </a:xfrm>
          <a:prstGeom prst="rect">
            <a:avLst/>
          </a:prstGeom>
        </p:spPr>
      </p:pic>
    </p:spTree>
    <p:extLst>
      <p:ext uri="{BB962C8B-B14F-4D97-AF65-F5344CB8AC3E}">
        <p14:creationId xmlns:p14="http://schemas.microsoft.com/office/powerpoint/2010/main" val="34620551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734" t="2699" r="2485" b="2565"/>
          <a:stretch/>
        </p:blipFill>
        <p:spPr>
          <a:xfrm>
            <a:off x="391635" y="2013623"/>
            <a:ext cx="7752715" cy="2910941"/>
          </a:xfrm>
        </p:spPr>
      </p:pic>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ASQ – Questions</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4" name="Rectangle 3"/>
          <p:cNvSpPr/>
          <p:nvPr/>
        </p:nvSpPr>
        <p:spPr>
          <a:xfrm>
            <a:off x="43419" y="1038131"/>
            <a:ext cx="7989297" cy="923330"/>
          </a:xfrm>
          <a:prstGeom prst="rect">
            <a:avLst/>
          </a:prstGeom>
        </p:spPr>
        <p:txBody>
          <a:bodyPr wrap="square">
            <a:spAutoFit/>
          </a:bodyPr>
          <a:lstStyle/>
          <a:p>
            <a:pPr marL="285750" indent="-285750">
              <a:buFont typeface="Arial"/>
              <a:buChar char="•"/>
            </a:pPr>
            <a:r>
              <a:rPr lang="en-CA" dirty="0"/>
              <a:t>7-point Likert scale </a:t>
            </a:r>
            <a:r>
              <a:rPr lang="en-CA" dirty="0" smtClean="0"/>
              <a:t>question with an </a:t>
            </a:r>
            <a:r>
              <a:rPr lang="en-CA" dirty="0" smtClean="0">
                <a:solidFill>
                  <a:srgbClr val="7F7F7F"/>
                </a:solidFill>
              </a:rPr>
              <a:t>N/A</a:t>
            </a:r>
            <a:r>
              <a:rPr lang="en-CA" dirty="0" smtClean="0"/>
              <a:t> option</a:t>
            </a:r>
            <a:endParaRPr lang="en-CA" dirty="0"/>
          </a:p>
          <a:p>
            <a:pPr marL="285750" indent="-285750">
              <a:buFont typeface="Arial"/>
              <a:buChar char="•"/>
            </a:pPr>
            <a:r>
              <a:rPr lang="en-CA" dirty="0"/>
              <a:t>Participants circle </a:t>
            </a:r>
            <a:r>
              <a:rPr lang="en-CA" dirty="0" smtClean="0"/>
              <a:t>the </a:t>
            </a:r>
            <a:r>
              <a:rPr lang="en-CA" dirty="0"/>
              <a:t>value </a:t>
            </a:r>
            <a:r>
              <a:rPr lang="en-CA" dirty="0" smtClean="0"/>
              <a:t>that </a:t>
            </a:r>
            <a:r>
              <a:rPr lang="en-US" dirty="0" smtClean="0"/>
              <a:t>indicates </a:t>
            </a:r>
            <a:r>
              <a:rPr lang="en-US" dirty="0"/>
              <a:t>how strongly </a:t>
            </a:r>
            <a:r>
              <a:rPr lang="en-US" dirty="0" smtClean="0"/>
              <a:t>they agree </a:t>
            </a:r>
            <a:r>
              <a:rPr lang="en-US" dirty="0"/>
              <a:t>or disagree with </a:t>
            </a:r>
            <a:r>
              <a:rPr lang="en-US" dirty="0" smtClean="0"/>
              <a:t>each statement. </a:t>
            </a:r>
            <a:r>
              <a:rPr lang="en-US" dirty="0" smtClean="0">
                <a:solidFill>
                  <a:srgbClr val="7F7F7F"/>
                </a:solidFill>
              </a:rPr>
              <a:t>The average of the three responses produce the ASQ score</a:t>
            </a:r>
            <a:endParaRPr lang="en-CA" dirty="0">
              <a:solidFill>
                <a:srgbClr val="7F7F7F"/>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50</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3031951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933" y="1069901"/>
            <a:ext cx="8229600" cy="3749332"/>
          </a:xfrm>
        </p:spPr>
        <p:txBody>
          <a:bodyPr>
            <a:normAutofit/>
          </a:bodyPr>
          <a:lstStyle/>
          <a:p>
            <a:r>
              <a:rPr lang="en-US" sz="1800" dirty="0" smtClean="0"/>
              <a:t>Participants are asked to rate task difficulty relative to a simple baseline task, to which the researcher assigns a value of 10. </a:t>
            </a:r>
            <a:r>
              <a:rPr lang="en-US" sz="1800" i="1" dirty="0" smtClean="0"/>
              <a:t>E.g.</a:t>
            </a:r>
            <a:r>
              <a:rPr lang="en-US" sz="1800" dirty="0" smtClean="0"/>
              <a:t>, a baseline task could be to kill this enemy</a:t>
            </a:r>
          </a:p>
          <a:p>
            <a:r>
              <a:rPr lang="en-US" sz="1800" dirty="0" smtClean="0"/>
              <a:t>Then </a:t>
            </a:r>
            <a:r>
              <a:rPr lang="en-US" sz="1800" dirty="0"/>
              <a:t>t</a:t>
            </a:r>
            <a:r>
              <a:rPr lang="en-US" sz="1800" dirty="0" smtClean="0"/>
              <a:t>he participant is asked right after he completed a new task to rate the difficulty of the task she has just finished </a:t>
            </a:r>
            <a:r>
              <a:rPr lang="en-US" sz="1800" u="sng" dirty="0" smtClean="0"/>
              <a:t>compared</a:t>
            </a:r>
            <a:r>
              <a:rPr lang="en-US" sz="1800" dirty="0" smtClean="0"/>
              <a:t> to the baseline task</a:t>
            </a:r>
          </a:p>
          <a:p>
            <a:r>
              <a:rPr lang="en-US" sz="1800" dirty="0" smtClean="0">
                <a:solidFill>
                  <a:srgbClr val="7F7F7F"/>
                </a:solidFill>
              </a:rPr>
              <a:t>Note: S</a:t>
            </a:r>
            <a:r>
              <a:rPr lang="en-CA" sz="1800" dirty="0" err="1" smtClean="0">
                <a:solidFill>
                  <a:srgbClr val="7F7F7F"/>
                </a:solidFill>
              </a:rPr>
              <a:t>ome</a:t>
            </a:r>
            <a:r>
              <a:rPr lang="en-CA" sz="1800" dirty="0" smtClean="0">
                <a:solidFill>
                  <a:srgbClr val="7F7F7F"/>
                </a:solidFill>
              </a:rPr>
              <a:t> </a:t>
            </a:r>
            <a:r>
              <a:rPr lang="en-CA" sz="1800" dirty="0">
                <a:solidFill>
                  <a:srgbClr val="7F7F7F"/>
                </a:solidFill>
              </a:rPr>
              <a:t>participants have a difficult time understanding the nature of ratio judgments. Concepts such as “twice as difficult” and “</a:t>
            </a:r>
            <a:r>
              <a:rPr lang="en-CA" sz="1800" dirty="0" smtClean="0">
                <a:solidFill>
                  <a:srgbClr val="7F7F7F"/>
                </a:solidFill>
              </a:rPr>
              <a:t>one half </a:t>
            </a:r>
            <a:r>
              <a:rPr lang="en-CA" sz="1800" dirty="0">
                <a:solidFill>
                  <a:srgbClr val="7F7F7F"/>
                </a:solidFill>
              </a:rPr>
              <a:t>as difficult” take training and feedback to </a:t>
            </a:r>
            <a:r>
              <a:rPr lang="en-CA" sz="1800" dirty="0" smtClean="0">
                <a:solidFill>
                  <a:srgbClr val="7F7F7F"/>
                </a:solidFill>
              </a:rPr>
              <a:t>understand</a:t>
            </a:r>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UME – Questions</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51</a:t>
            </a:fld>
            <a:endParaRPr lang="en-US"/>
          </a:p>
        </p:txBody>
      </p:sp>
      <p:pic>
        <p:nvPicPr>
          <p:cNvPr id="6" name="Picture 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2522408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Player satisfaction about gameplay</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2" name="Content Placeholder 1"/>
          <p:cNvSpPr>
            <a:spLocks noGrp="1"/>
          </p:cNvSpPr>
          <p:nvPr>
            <p:ph idx="1"/>
          </p:nvPr>
        </p:nvSpPr>
        <p:spPr>
          <a:xfrm>
            <a:off x="32564" y="983068"/>
            <a:ext cx="8303253" cy="2411296"/>
          </a:xfrm>
        </p:spPr>
        <p:txBody>
          <a:bodyPr/>
          <a:lstStyle/>
          <a:p>
            <a:r>
              <a:rPr lang="en-US" sz="2400" dirty="0"/>
              <a:t>Attitudinal research</a:t>
            </a:r>
          </a:p>
          <a:p>
            <a:pPr lvl="1"/>
            <a:r>
              <a:rPr lang="en-US" sz="1800" dirty="0" smtClean="0"/>
              <a:t>Affective Slider</a:t>
            </a:r>
          </a:p>
          <a:p>
            <a:pPr lvl="1"/>
            <a:r>
              <a:rPr lang="en-US" sz="1800" dirty="0" smtClean="0"/>
              <a:t>Net Promoter Score</a:t>
            </a:r>
          </a:p>
          <a:p>
            <a:pPr lvl="1"/>
            <a:r>
              <a:rPr lang="en-US" sz="1800" dirty="0" smtClean="0">
                <a:hlinkClick r:id="rId3"/>
              </a:rPr>
              <a:t>Player </a:t>
            </a:r>
            <a:r>
              <a:rPr lang="en-US" sz="1800" dirty="0">
                <a:hlinkClick r:id="rId3"/>
              </a:rPr>
              <a:t>Experience of Need </a:t>
            </a:r>
            <a:r>
              <a:rPr lang="en-US" sz="1800" dirty="0" smtClean="0">
                <a:hlinkClick r:id="rId3"/>
              </a:rPr>
              <a:t>Satisfaction (Rigby </a:t>
            </a:r>
            <a:r>
              <a:rPr lang="en-US" sz="1800" dirty="0">
                <a:hlinkClick r:id="rId3"/>
              </a:rPr>
              <a:t>and Ryan </a:t>
            </a:r>
            <a:r>
              <a:rPr lang="en-US" sz="1800" dirty="0" smtClean="0">
                <a:hlinkClick r:id="rId3"/>
              </a:rPr>
              <a:t>Przybylski, 2006)</a:t>
            </a:r>
            <a:endParaRPr lang="en-US" sz="1800" dirty="0"/>
          </a:p>
          <a:p>
            <a:r>
              <a:rPr lang="en-US" sz="2400" dirty="0" smtClean="0"/>
              <a:t>Behavioral </a:t>
            </a:r>
            <a:r>
              <a:rPr lang="en-US" sz="2400" dirty="0"/>
              <a:t>research</a:t>
            </a:r>
          </a:p>
          <a:p>
            <a:pPr lvl="1"/>
            <a:r>
              <a:rPr lang="en-US" sz="1800" dirty="0"/>
              <a:t>Balancing difficulty</a:t>
            </a:r>
          </a:p>
          <a:p>
            <a:pPr lvl="1"/>
            <a:r>
              <a:rPr lang="en-US" sz="1800" dirty="0">
                <a:hlinkClick r:id="rId4"/>
              </a:rPr>
              <a:t>Measuring Presence in Virtual Environments (Witmer and Singer, 1998)</a:t>
            </a:r>
            <a:endParaRPr lang="en-US" sz="1800" dirty="0"/>
          </a:p>
          <a:p>
            <a:pPr lvl="1"/>
            <a:r>
              <a:rPr lang="en-US" sz="1800" dirty="0">
                <a:hlinkClick r:id="rId5" action="ppaction://hlinkfile"/>
              </a:rPr>
              <a:t>Game Engagement Questionnaire (Brockmyer et al., 2009)</a:t>
            </a:r>
            <a:endParaRPr lang="en-US" sz="1800" dirty="0"/>
          </a:p>
          <a:p>
            <a:pPr lvl="1"/>
            <a:r>
              <a:rPr lang="en-US" sz="1800" dirty="0">
                <a:hlinkClick r:id="rId6"/>
              </a:rPr>
              <a:t>Social presence in gaming questionnaire (Kort et al. 2007</a:t>
            </a:r>
            <a:r>
              <a:rPr lang="en-US" sz="1800" dirty="0" smtClean="0">
                <a:hlinkClick r:id="rId6"/>
              </a:rPr>
              <a:t>)</a:t>
            </a:r>
            <a:endParaRPr lang="en-US" sz="1800" dirty="0" smtClean="0"/>
          </a:p>
          <a:p>
            <a:pPr lvl="1"/>
            <a:r>
              <a:rPr lang="en-US" sz="1800" dirty="0">
                <a:hlinkClick r:id="rId7"/>
              </a:rPr>
              <a:t>GameFlow: A Model for Evaluating Player Enjoyment in Games (Sweetser and Wyeth, 2005 )</a:t>
            </a:r>
            <a:endParaRPr lang="en-US" sz="1800" dirty="0"/>
          </a:p>
          <a:p>
            <a:pPr marL="457200" lvl="1" indent="0">
              <a:buNone/>
            </a:pPr>
            <a:endParaRPr lang="en-US" sz="1800" dirty="0"/>
          </a:p>
          <a:p>
            <a:pPr marL="457200" lvl="1" indent="0">
              <a:buNone/>
            </a:pPr>
            <a:endParaRPr lang="en-US" sz="1800" dirty="0" smtClean="0"/>
          </a:p>
          <a:p>
            <a:endParaRPr lang="en-US" sz="2000" dirty="0"/>
          </a:p>
        </p:txBody>
      </p:sp>
      <p:sp>
        <p:nvSpPr>
          <p:cNvPr id="4" name="Slide Number Placeholder 3"/>
          <p:cNvSpPr>
            <a:spLocks noGrp="1"/>
          </p:cNvSpPr>
          <p:nvPr>
            <p:ph type="sldNum" sz="quarter" idx="12"/>
          </p:nvPr>
        </p:nvSpPr>
        <p:spPr/>
        <p:txBody>
          <a:bodyPr/>
          <a:lstStyle/>
          <a:p>
            <a:fld id="{DCB82ED2-ACBB-2046-9075-6288EA005F68}" type="slidenum">
              <a:rPr lang="en-US" smtClean="0"/>
              <a:t>52</a:t>
            </a:fld>
            <a:endParaRPr lang="en-US"/>
          </a:p>
        </p:txBody>
      </p:sp>
      <p:pic>
        <p:nvPicPr>
          <p:cNvPr id="6" name="Picture 5"/>
          <p:cNvPicPr>
            <a:picLocks noChangeAspect="1"/>
          </p:cNvPicPr>
          <p:nvPr/>
        </p:nvPicPr>
        <p:blipFill>
          <a:blip r:embed="rId8"/>
          <a:stretch>
            <a:fillRect/>
          </a:stretch>
        </p:blipFill>
        <p:spPr>
          <a:xfrm>
            <a:off x="8335175" y="39460"/>
            <a:ext cx="778588" cy="781083"/>
          </a:xfrm>
          <a:prstGeom prst="rect">
            <a:avLst/>
          </a:prstGeom>
        </p:spPr>
      </p:pic>
    </p:spTree>
    <p:extLst>
      <p:ext uri="{BB962C8B-B14F-4D97-AF65-F5344CB8AC3E}">
        <p14:creationId xmlns:p14="http://schemas.microsoft.com/office/powerpoint/2010/main" val="29276510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75" y="1037339"/>
            <a:ext cx="8229600" cy="3394472"/>
          </a:xfrm>
        </p:spPr>
        <p:txBody>
          <a:bodyPr/>
          <a:lstStyle/>
          <a:p>
            <a:r>
              <a:rPr lang="en-US" sz="1800" dirty="0" smtClean="0"/>
              <a:t>Can be administered at the end of levels or at the end of the study</a:t>
            </a:r>
          </a:p>
          <a:p>
            <a:r>
              <a:rPr lang="en-US" sz="1800" dirty="0" smtClean="0"/>
              <a:t>The Affective sliders do </a:t>
            </a:r>
            <a:r>
              <a:rPr lang="en-US" sz="1800" dirty="0"/>
              <a:t>not require written instructions and </a:t>
            </a:r>
            <a:r>
              <a:rPr lang="en-US" sz="1800" dirty="0" smtClean="0"/>
              <a:t>are displayed </a:t>
            </a:r>
            <a:r>
              <a:rPr lang="en-US" sz="1800" dirty="0"/>
              <a:t>using a neutral chromatic palette to avoid bias in ratings due to the emotional connotation of </a:t>
            </a:r>
            <a:r>
              <a:rPr lang="en-US" sz="1800" dirty="0" smtClean="0"/>
              <a:t>colors.</a:t>
            </a:r>
          </a:p>
          <a:p>
            <a:r>
              <a:rPr lang="en-US" sz="1800" dirty="0">
                <a:solidFill>
                  <a:srgbClr val="7F7F7F"/>
                </a:solidFill>
              </a:rPr>
              <a:t>Please rate </a:t>
            </a:r>
            <a:r>
              <a:rPr lang="en-US" sz="1800" dirty="0" smtClean="0">
                <a:solidFill>
                  <a:srgbClr val="7F7F7F"/>
                </a:solidFill>
              </a:rPr>
              <a:t>the last section of the game you’ve just played </a:t>
            </a:r>
            <a:r>
              <a:rPr lang="en-US" sz="1800" dirty="0">
                <a:solidFill>
                  <a:srgbClr val="7F7F7F"/>
                </a:solidFill>
              </a:rPr>
              <a:t>using both sliders. </a:t>
            </a:r>
            <a:r>
              <a:rPr lang="en-US" sz="1800" dirty="0" smtClean="0">
                <a:solidFill>
                  <a:srgbClr val="7F7F7F"/>
                </a:solidFill>
              </a:rPr>
              <a:t>Don’t </a:t>
            </a:r>
            <a:r>
              <a:rPr lang="en-US" sz="1800" dirty="0">
                <a:solidFill>
                  <a:srgbClr val="7F7F7F"/>
                </a:solidFill>
              </a:rPr>
              <a:t>think too much about it, just rate how you felt when you played the </a:t>
            </a:r>
            <a:r>
              <a:rPr lang="en-US" sz="1800" dirty="0" smtClean="0">
                <a:solidFill>
                  <a:srgbClr val="7F7F7F"/>
                </a:solidFill>
              </a:rPr>
              <a:t>chapter.</a:t>
            </a:r>
            <a:endParaRPr lang="en-US" sz="1800" dirty="0">
              <a:solidFill>
                <a:srgbClr val="7F7F7F"/>
              </a:solidFill>
            </a:endParaRPr>
          </a:p>
          <a:p>
            <a:endParaRPr lang="en-US" sz="1800" dirty="0"/>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Playability – Affective Slider (post task or post study)</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3998" b="6662"/>
          <a:stretch/>
        </p:blipFill>
        <p:spPr>
          <a:xfrm>
            <a:off x="485839" y="2935167"/>
            <a:ext cx="3324365" cy="2135207"/>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53</a:t>
            </a:fld>
            <a:endParaRPr lang="en-US"/>
          </a:p>
        </p:txBody>
      </p:sp>
      <p:grpSp>
        <p:nvGrpSpPr>
          <p:cNvPr id="9" name="Group 8"/>
          <p:cNvGrpSpPr/>
          <p:nvPr/>
        </p:nvGrpSpPr>
        <p:grpSpPr>
          <a:xfrm>
            <a:off x="4161733" y="3310317"/>
            <a:ext cx="3140244" cy="369332"/>
            <a:chOff x="4161733" y="3310317"/>
            <a:chExt cx="3140244" cy="369332"/>
          </a:xfrm>
        </p:grpSpPr>
        <p:cxnSp>
          <p:nvCxnSpPr>
            <p:cNvPr id="7" name="Straight Arrow Connector 6"/>
            <p:cNvCxnSpPr/>
            <p:nvPr/>
          </p:nvCxnSpPr>
          <p:spPr>
            <a:xfrm flipH="1">
              <a:off x="4161733" y="3514983"/>
              <a:ext cx="578236" cy="1133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133" y="3310317"/>
              <a:ext cx="2521844" cy="369332"/>
            </a:xfrm>
            <a:prstGeom prst="rect">
              <a:avLst/>
            </a:prstGeom>
            <a:noFill/>
          </p:spPr>
          <p:txBody>
            <a:bodyPr wrap="none" rtlCol="0">
              <a:spAutoFit/>
            </a:bodyPr>
            <a:lstStyle/>
            <a:p>
              <a:r>
                <a:rPr lang="en-US" dirty="0" smtClean="0">
                  <a:solidFill>
                    <a:srgbClr val="7F7F7F"/>
                  </a:solidFill>
                </a:rPr>
                <a:t>We can use only this one</a:t>
              </a:r>
              <a:endParaRPr lang="en-US" dirty="0">
                <a:solidFill>
                  <a:srgbClr val="7F7F7F"/>
                </a:solidFill>
              </a:endParaRPr>
            </a:p>
          </p:txBody>
        </p:sp>
      </p:grpSp>
      <p:pic>
        <p:nvPicPr>
          <p:cNvPr id="2" name="Picture 1"/>
          <p:cNvPicPr>
            <a:picLocks noChangeAspect="1"/>
          </p:cNvPicPr>
          <p:nvPr/>
        </p:nvPicPr>
        <p:blipFill>
          <a:blip r:embed="rId4">
            <a:alphaModFix amt="30000"/>
          </a:blip>
          <a:stretch>
            <a:fillRect/>
          </a:stretch>
        </p:blipFill>
        <p:spPr>
          <a:xfrm>
            <a:off x="5210222" y="2571750"/>
            <a:ext cx="5080000" cy="4064000"/>
          </a:xfrm>
          <a:prstGeom prst="rect">
            <a:avLst/>
          </a:prstGeom>
        </p:spPr>
      </p:pic>
      <p:pic>
        <p:nvPicPr>
          <p:cNvPr id="12" name="Picture 11"/>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17460694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ppt_w*1.125000"/>
                                          </p:val>
                                        </p:tav>
                                        <p:tav tm="100000">
                                          <p:val>
                                            <p:strVal val="#ppt_x"/>
                                          </p:val>
                                        </p:tav>
                                      </p:tavLst>
                                    </p:anim>
                                    <p:animEffect transition="in" filter="wipe(left)">
                                      <p:cBhvr>
                                        <p:cTn id="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6902" y="767319"/>
            <a:ext cx="9474754" cy="3970318"/>
          </a:xfrm>
          <a:prstGeom prst="rect">
            <a:avLst/>
          </a:prstGeom>
        </p:spPr>
        <p:txBody>
          <a:bodyPr wrap="square">
            <a:spAutoFit/>
          </a:bodyPr>
          <a:lstStyle/>
          <a:p>
            <a:pPr marL="742950" lvl="1" indent="-285750">
              <a:buFont typeface="Arial"/>
              <a:buChar char="•"/>
            </a:pPr>
            <a:endParaRPr lang="en-US" dirty="0" smtClean="0"/>
          </a:p>
          <a:p>
            <a:pPr marL="742950" lvl="1" indent="-285750">
              <a:buFont typeface="Arial"/>
              <a:buChar char="•"/>
            </a:pPr>
            <a:r>
              <a:rPr lang="en-US" dirty="0" smtClean="0"/>
              <a:t>Assessment of difficulty with self-reported questionnaires is difficult</a:t>
            </a:r>
          </a:p>
          <a:p>
            <a:pPr marL="1200150" lvl="2" indent="-285750">
              <a:buFont typeface="Arial"/>
              <a:buChar char="•"/>
            </a:pPr>
            <a:r>
              <a:rPr lang="en-US" dirty="0" smtClean="0"/>
              <a:t>Not uncommon in practice to observe participants dying repeatedly and reporting the difficulty being OK for them</a:t>
            </a:r>
          </a:p>
          <a:p>
            <a:pPr marL="1200150" lvl="2" indent="-285750">
              <a:buFont typeface="Arial"/>
              <a:buChar char="•"/>
            </a:pPr>
            <a:r>
              <a:rPr lang="en-US" dirty="0" smtClean="0"/>
              <a:t> Not uncommon in practice to observe participants beating the game with great ease and reporting the difficulty </a:t>
            </a:r>
            <a:r>
              <a:rPr lang="en-US" dirty="0"/>
              <a:t>being </a:t>
            </a:r>
            <a:r>
              <a:rPr lang="en-US" dirty="0" smtClean="0"/>
              <a:t>OK for them</a:t>
            </a:r>
          </a:p>
          <a:p>
            <a:pPr marL="1200150" lvl="2" indent="-285750">
              <a:buFont typeface="Arial"/>
              <a:buChar char="•"/>
            </a:pPr>
            <a:r>
              <a:rPr lang="en-US" dirty="0" smtClean="0"/>
              <a:t>To assess difficulty, it is desirable to use several measures and triangulate the results: </a:t>
            </a:r>
          </a:p>
          <a:p>
            <a:pPr marL="1657350" lvl="3" indent="-285750">
              <a:buFont typeface="Arial"/>
              <a:buChar char="•"/>
            </a:pPr>
            <a:r>
              <a:rPr lang="en-US" dirty="0" smtClean="0"/>
              <a:t>Number of fails </a:t>
            </a:r>
          </a:p>
          <a:p>
            <a:pPr marL="1657350" lvl="3" indent="-285750">
              <a:buFont typeface="Arial"/>
              <a:buChar char="•"/>
            </a:pPr>
            <a:r>
              <a:rPr lang="en-US" dirty="0" smtClean="0"/>
              <a:t>Time taken to beat a level </a:t>
            </a:r>
          </a:p>
          <a:p>
            <a:pPr marL="1657350" lvl="3" indent="-285750">
              <a:buFont typeface="Arial"/>
              <a:buChar char="•"/>
            </a:pPr>
            <a:r>
              <a:rPr lang="en-US" dirty="0" smtClean="0"/>
              <a:t>A questionnaire with a baseline </a:t>
            </a:r>
            <a:r>
              <a:rPr lang="en-US" dirty="0" err="1" smtClean="0"/>
              <a:t>à</a:t>
            </a:r>
            <a:r>
              <a:rPr lang="en-US" dirty="0" smtClean="0"/>
              <a:t> la UME</a:t>
            </a:r>
          </a:p>
          <a:p>
            <a:pPr marL="1657350" lvl="3" indent="-285750">
              <a:buFont typeface="Arial"/>
              <a:buChar char="•"/>
            </a:pPr>
            <a:r>
              <a:rPr lang="en-US" dirty="0" smtClean="0">
                <a:solidFill>
                  <a:schemeClr val="bg1">
                    <a:lumMod val="50000"/>
                  </a:schemeClr>
                </a:solidFill>
              </a:rPr>
              <a:t>Decoding facial expressions and body movements</a:t>
            </a:r>
          </a:p>
          <a:p>
            <a:pPr marL="1657350" lvl="3" indent="-285750">
              <a:buFont typeface="Arial"/>
              <a:buChar char="•"/>
            </a:pPr>
            <a:r>
              <a:rPr lang="en-US" dirty="0" smtClean="0">
                <a:solidFill>
                  <a:schemeClr val="bg1">
                    <a:lumMod val="50000"/>
                  </a:schemeClr>
                </a:solidFill>
              </a:rPr>
              <a:t>Biometrics data from </a:t>
            </a:r>
            <a:r>
              <a:rPr lang="en-US" dirty="0" err="1" smtClean="0">
                <a:solidFill>
                  <a:schemeClr val="bg1">
                    <a:lumMod val="50000"/>
                  </a:schemeClr>
                </a:solidFill>
              </a:rPr>
              <a:t>electrodermal</a:t>
            </a:r>
            <a:r>
              <a:rPr lang="en-US" dirty="0" smtClean="0">
                <a:solidFill>
                  <a:schemeClr val="bg1">
                    <a:lumMod val="50000"/>
                  </a:schemeClr>
                </a:solidFill>
              </a:rPr>
              <a:t> activity (EDA) or heart rate measurements electromyography (EMG</a:t>
            </a:r>
            <a:r>
              <a:rPr lang="en-US" dirty="0">
                <a:solidFill>
                  <a:schemeClr val="bg1">
                    <a:lumMod val="50000"/>
                  </a:schemeClr>
                </a:solidFill>
              </a:rPr>
              <a:t>)</a:t>
            </a:r>
            <a:endParaRPr lang="en-US" dirty="0" smtClean="0">
              <a:solidFill>
                <a:schemeClr val="bg1">
                  <a:lumMod val="50000"/>
                </a:schemeClr>
              </a:solidFill>
            </a:endParaRPr>
          </a:p>
          <a:p>
            <a:pPr marL="1657350" lvl="3" indent="-285750">
              <a:buFont typeface="Arial"/>
              <a:buChar char="•"/>
            </a:pPr>
            <a:endParaRPr lang="en-US" dirty="0" smtClean="0">
              <a:solidFill>
                <a:schemeClr val="bg1">
                  <a:lumMod val="50000"/>
                </a:schemeClr>
              </a:solidFill>
            </a:endParaRPr>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Playability – Assessment of </a:t>
            </a:r>
            <a:r>
              <a:rPr lang="en-US" sz="2500" dirty="0">
                <a:solidFill>
                  <a:schemeClr val="bg1"/>
                </a:solidFill>
              </a:rPr>
              <a:t>difficulty (</a:t>
            </a:r>
            <a:r>
              <a:rPr lang="en-US" sz="2500" dirty="0" smtClean="0">
                <a:solidFill>
                  <a:schemeClr val="bg1"/>
                </a:solidFill>
              </a:rPr>
              <a:t>post</a:t>
            </a:r>
            <a:r>
              <a:rPr lang="en-US" sz="2500" dirty="0">
                <a:solidFill>
                  <a:schemeClr val="bg1"/>
                </a:solidFill>
              </a:rPr>
              <a:t> </a:t>
            </a:r>
            <a:r>
              <a:rPr lang="en-US" sz="2500" dirty="0" smtClean="0">
                <a:solidFill>
                  <a:schemeClr val="bg1"/>
                </a:solidFill>
              </a:rPr>
              <a:t>task)</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54</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419612994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Net Promoter Score (NPS</a:t>
            </a:r>
            <a:r>
              <a:rPr lang="en-US" sz="2500" dirty="0">
                <a:solidFill>
                  <a:schemeClr val="bg1"/>
                </a:solidFill>
              </a:rPr>
              <a:t>) </a:t>
            </a:r>
            <a:r>
              <a:rPr lang="en-US" sz="2500" dirty="0" smtClean="0">
                <a:solidFill>
                  <a:schemeClr val="bg1"/>
                </a:solidFill>
              </a:rPr>
              <a:t>– Post study</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2" name="TextBox 1"/>
          <p:cNvSpPr txBox="1"/>
          <p:nvPr/>
        </p:nvSpPr>
        <p:spPr>
          <a:xfrm>
            <a:off x="39380" y="1025930"/>
            <a:ext cx="7658948" cy="1477328"/>
          </a:xfrm>
          <a:prstGeom prst="rect">
            <a:avLst/>
          </a:prstGeom>
          <a:noFill/>
        </p:spPr>
        <p:txBody>
          <a:bodyPr wrap="square" rtlCol="0">
            <a:spAutoFit/>
          </a:bodyPr>
          <a:lstStyle/>
          <a:p>
            <a:pPr marL="285750" indent="-285750">
              <a:buFont typeface="Arial"/>
              <a:buChar char="•"/>
            </a:pPr>
            <a:r>
              <a:rPr lang="en-US" dirty="0" smtClean="0"/>
              <a:t>A tool to </a:t>
            </a:r>
            <a:r>
              <a:rPr lang="en-US" dirty="0"/>
              <a:t>measure </a:t>
            </a:r>
            <a:r>
              <a:rPr lang="en-US" dirty="0" smtClean="0"/>
              <a:t>customers’ </a:t>
            </a:r>
            <a:r>
              <a:rPr lang="en-US" dirty="0"/>
              <a:t>satisfaction </a:t>
            </a:r>
            <a:r>
              <a:rPr lang="en-US" dirty="0" smtClean="0"/>
              <a:t>and loyalty to a game. </a:t>
            </a:r>
            <a:r>
              <a:rPr lang="en-US" dirty="0"/>
              <a:t>O</a:t>
            </a:r>
            <a:r>
              <a:rPr lang="en-US" dirty="0" smtClean="0"/>
              <a:t>ne </a:t>
            </a:r>
            <a:r>
              <a:rPr lang="en-US" dirty="0"/>
              <a:t>single </a:t>
            </a:r>
            <a:r>
              <a:rPr lang="en-US" dirty="0" smtClean="0"/>
              <a:t>question. </a:t>
            </a:r>
          </a:p>
          <a:p>
            <a:pPr marL="285750" indent="-285750">
              <a:buFont typeface="Arial"/>
              <a:buChar char="•"/>
            </a:pPr>
            <a:endParaRPr lang="en-US" dirty="0" smtClean="0"/>
          </a:p>
          <a:p>
            <a:endParaRPr lang="en-US" dirty="0" smtClean="0"/>
          </a:p>
          <a:p>
            <a:endParaRPr lang="en-US" dirty="0"/>
          </a:p>
        </p:txBody>
      </p:sp>
      <p:pic>
        <p:nvPicPr>
          <p:cNvPr id="3" name="Picture 2"/>
          <p:cNvPicPr>
            <a:picLocks noChangeAspect="1"/>
          </p:cNvPicPr>
          <p:nvPr/>
        </p:nvPicPr>
        <p:blipFill>
          <a:blip r:embed="rId3"/>
          <a:stretch>
            <a:fillRect/>
          </a:stretch>
        </p:blipFill>
        <p:spPr>
          <a:xfrm>
            <a:off x="317584" y="1743147"/>
            <a:ext cx="6840088" cy="3212896"/>
          </a:xfrm>
          <a:prstGeom prst="rect">
            <a:avLst/>
          </a:prstGeom>
        </p:spPr>
      </p:pic>
      <p:sp>
        <p:nvSpPr>
          <p:cNvPr id="6" name="Slide Number Placeholder 5"/>
          <p:cNvSpPr>
            <a:spLocks noGrp="1"/>
          </p:cNvSpPr>
          <p:nvPr>
            <p:ph type="sldNum" sz="quarter" idx="12"/>
          </p:nvPr>
        </p:nvSpPr>
        <p:spPr/>
        <p:txBody>
          <a:bodyPr/>
          <a:lstStyle/>
          <a:p>
            <a:fld id="{DCB82ED2-ACBB-2046-9075-6288EA005F68}" type="slidenum">
              <a:rPr lang="en-US" smtClean="0"/>
              <a:t>55</a:t>
            </a:fld>
            <a:endParaRPr lang="en-US"/>
          </a:p>
        </p:txBody>
      </p:sp>
      <p:sp>
        <p:nvSpPr>
          <p:cNvPr id="7" name="TextBox 6"/>
          <p:cNvSpPr txBox="1"/>
          <p:nvPr/>
        </p:nvSpPr>
        <p:spPr>
          <a:xfrm>
            <a:off x="1760048" y="3869808"/>
            <a:ext cx="287999" cy="246221"/>
          </a:xfrm>
          <a:prstGeom prst="rect">
            <a:avLst/>
          </a:prstGeom>
          <a:solidFill>
            <a:srgbClr val="FFFFFF"/>
          </a:solidFill>
        </p:spPr>
        <p:txBody>
          <a:bodyPr wrap="none" rtlCol="0">
            <a:spAutoFit/>
          </a:bodyPr>
          <a:lstStyle/>
          <a:p>
            <a:r>
              <a:rPr lang="en-US" sz="1000" dirty="0" smtClean="0">
                <a:solidFill>
                  <a:schemeClr val="tx1">
                    <a:lumMod val="75000"/>
                    <a:lumOff val="25000"/>
                  </a:schemeClr>
                </a:solidFill>
              </a:rPr>
              <a:t>ton</a:t>
            </a:r>
            <a:endParaRPr lang="en-US" sz="1000" dirty="0">
              <a:solidFill>
                <a:schemeClr val="tx1">
                  <a:lumMod val="75000"/>
                  <a:lumOff val="25000"/>
                </a:schemeClr>
              </a:solidFill>
            </a:endParaRPr>
          </a:p>
        </p:txBody>
      </p:sp>
      <p:pic>
        <p:nvPicPr>
          <p:cNvPr id="8" name="Picture 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391606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NPS</a:t>
            </a:r>
            <a:r>
              <a:rPr lang="en-US" sz="2500" dirty="0">
                <a:solidFill>
                  <a:schemeClr val="bg1"/>
                </a:solidFill>
              </a:rPr>
              <a:t> </a:t>
            </a:r>
            <a:r>
              <a:rPr lang="en-US" sz="2500" dirty="0" smtClean="0">
                <a:solidFill>
                  <a:schemeClr val="bg1"/>
                </a:solidFill>
              </a:rPr>
              <a:t>– Calculating 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4" name="Rectangle 3"/>
          <p:cNvSpPr/>
          <p:nvPr/>
        </p:nvSpPr>
        <p:spPr>
          <a:xfrm>
            <a:off x="268086" y="2707201"/>
            <a:ext cx="2357784" cy="1815882"/>
          </a:xfrm>
          <a:prstGeom prst="rect">
            <a:avLst/>
          </a:prstGeom>
        </p:spPr>
        <p:txBody>
          <a:bodyPr wrap="square">
            <a:spAutoFit/>
          </a:bodyPr>
          <a:lstStyle/>
          <a:p>
            <a:r>
              <a:rPr lang="en-US" sz="1400" dirty="0" smtClean="0"/>
              <a:t>DETRACTORS are </a:t>
            </a:r>
            <a:r>
              <a:rPr lang="en-US" sz="1400" dirty="0"/>
              <a:t>not particularly thrilled by </a:t>
            </a:r>
            <a:r>
              <a:rPr lang="en-US" sz="1400" dirty="0" smtClean="0"/>
              <a:t>the game. </a:t>
            </a:r>
            <a:r>
              <a:rPr lang="en-US" sz="1400" dirty="0"/>
              <a:t>They, with all likelihood, won’t purchase </a:t>
            </a:r>
            <a:r>
              <a:rPr lang="en-US" sz="1400" dirty="0" smtClean="0"/>
              <a:t>it and could </a:t>
            </a:r>
            <a:r>
              <a:rPr lang="en-US" sz="1400" dirty="0"/>
              <a:t>potentially damage the </a:t>
            </a:r>
            <a:r>
              <a:rPr lang="en-US" sz="1400" dirty="0" smtClean="0"/>
              <a:t>game’s </a:t>
            </a:r>
            <a:r>
              <a:rPr lang="en-US" sz="1400" dirty="0"/>
              <a:t>reputation through negative word of mouth.</a:t>
            </a:r>
          </a:p>
        </p:txBody>
      </p:sp>
      <p:grpSp>
        <p:nvGrpSpPr>
          <p:cNvPr id="22" name="Group 21"/>
          <p:cNvGrpSpPr/>
          <p:nvPr/>
        </p:nvGrpSpPr>
        <p:grpSpPr>
          <a:xfrm>
            <a:off x="160338" y="1698848"/>
            <a:ext cx="8687816" cy="811377"/>
            <a:chOff x="160338" y="1679160"/>
            <a:chExt cx="8687816" cy="811377"/>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338" y="1679160"/>
              <a:ext cx="8687816" cy="811377"/>
            </a:xfrm>
            <a:prstGeom prst="rect">
              <a:avLst/>
            </a:prstGeom>
          </p:spPr>
        </p:pic>
        <p:sp>
          <p:nvSpPr>
            <p:cNvPr id="8" name="Oval 7"/>
            <p:cNvSpPr/>
            <p:nvPr/>
          </p:nvSpPr>
          <p:spPr>
            <a:xfrm>
              <a:off x="559247"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97660"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040789"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779201"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05872"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265870"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994436"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p:cNvSpPr/>
          <p:nvPr/>
        </p:nvSpPr>
        <p:spPr>
          <a:xfrm>
            <a:off x="52042" y="1017290"/>
            <a:ext cx="8336321" cy="646331"/>
          </a:xfrm>
          <a:prstGeom prst="rect">
            <a:avLst/>
          </a:prstGeom>
        </p:spPr>
        <p:txBody>
          <a:bodyPr wrap="square">
            <a:spAutoFit/>
          </a:bodyPr>
          <a:lstStyle/>
          <a:p>
            <a:pPr marL="285750" indent="-285750">
              <a:buFont typeface="Arial"/>
              <a:buChar char="•"/>
            </a:pPr>
            <a:r>
              <a:rPr lang="en-US" dirty="0" smtClean="0"/>
              <a:t>Based on their ratings, respondents are </a:t>
            </a:r>
            <a:r>
              <a:rPr lang="en-US" dirty="0"/>
              <a:t>then classified in 3 categories: detractors, passives and promoters.</a:t>
            </a:r>
          </a:p>
        </p:txBody>
      </p:sp>
      <p:sp>
        <p:nvSpPr>
          <p:cNvPr id="24" name="Rectangle 23"/>
          <p:cNvSpPr/>
          <p:nvPr/>
        </p:nvSpPr>
        <p:spPr>
          <a:xfrm>
            <a:off x="334750" y="1679160"/>
            <a:ext cx="5099964" cy="929505"/>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CB82ED2-ACBB-2046-9075-6288EA005F68}" type="slidenum">
              <a:rPr lang="en-US" smtClean="0"/>
              <a:t>56</a:t>
            </a:fld>
            <a:endParaRPr lang="en-US"/>
          </a:p>
        </p:txBody>
      </p:sp>
      <p:pic>
        <p:nvPicPr>
          <p:cNvPr id="18" name="Picture 17"/>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6317475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NPS – Calculating </a:t>
            </a:r>
            <a:r>
              <a:rPr lang="en-US" sz="2500" dirty="0" smtClean="0">
                <a:solidFill>
                  <a:schemeClr val="bg1"/>
                </a:solidFill>
              </a:rPr>
              <a:t>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6" name="Rectangle 5"/>
          <p:cNvSpPr/>
          <p:nvPr/>
        </p:nvSpPr>
        <p:spPr>
          <a:xfrm>
            <a:off x="5399105" y="2726890"/>
            <a:ext cx="2193699" cy="1600438"/>
          </a:xfrm>
          <a:prstGeom prst="rect">
            <a:avLst/>
          </a:prstGeom>
        </p:spPr>
        <p:txBody>
          <a:bodyPr wrap="square">
            <a:spAutoFit/>
          </a:bodyPr>
          <a:lstStyle/>
          <a:p>
            <a:r>
              <a:rPr lang="en-US" sz="1400" dirty="0" smtClean="0"/>
              <a:t>PASSIVES are </a:t>
            </a:r>
            <a:r>
              <a:rPr lang="en-US" sz="1400" dirty="0"/>
              <a:t>somewhat </a:t>
            </a:r>
            <a:r>
              <a:rPr lang="en-US" sz="1400" dirty="0" smtClean="0"/>
              <a:t>satisfied with the game </a:t>
            </a:r>
            <a:r>
              <a:rPr lang="en-US" sz="1400" dirty="0"/>
              <a:t>but are not enthusiastic enough about </a:t>
            </a:r>
            <a:r>
              <a:rPr lang="en-US" sz="1400" dirty="0" smtClean="0"/>
              <a:t>it to promote it. They probably </a:t>
            </a:r>
            <a:r>
              <a:rPr lang="en-US" sz="1400" dirty="0"/>
              <a:t>wouldn’t spread any negative word-of-</a:t>
            </a:r>
            <a:r>
              <a:rPr lang="en-US" sz="1400" dirty="0" smtClean="0"/>
              <a:t>mouth</a:t>
            </a:r>
            <a:r>
              <a:rPr lang="en-US" sz="1400" dirty="0"/>
              <a:t>.</a:t>
            </a:r>
            <a:r>
              <a:rPr lang="en-US" sz="1400" dirty="0" smtClean="0"/>
              <a:t> </a:t>
            </a:r>
            <a:endParaRPr lang="en-US" sz="1400" dirty="0"/>
          </a:p>
        </p:txBody>
      </p:sp>
      <p:grpSp>
        <p:nvGrpSpPr>
          <p:cNvPr id="22" name="Group 21"/>
          <p:cNvGrpSpPr/>
          <p:nvPr/>
        </p:nvGrpSpPr>
        <p:grpSpPr>
          <a:xfrm>
            <a:off x="160338" y="1698848"/>
            <a:ext cx="8687816" cy="811377"/>
            <a:chOff x="160338" y="1679160"/>
            <a:chExt cx="8687816" cy="811377"/>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338" y="1679160"/>
              <a:ext cx="8687816" cy="811377"/>
            </a:xfrm>
            <a:prstGeom prst="rect">
              <a:avLst/>
            </a:prstGeom>
          </p:spPr>
        </p:pic>
        <p:sp>
          <p:nvSpPr>
            <p:cNvPr id="16" name="Oval 15"/>
            <p:cNvSpPr/>
            <p:nvPr/>
          </p:nvSpPr>
          <p:spPr>
            <a:xfrm>
              <a:off x="5743666" y="2045579"/>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516332" y="2055423"/>
              <a:ext cx="218546" cy="2185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p:cNvSpPr/>
          <p:nvPr/>
        </p:nvSpPr>
        <p:spPr>
          <a:xfrm>
            <a:off x="52042" y="1017290"/>
            <a:ext cx="8336321" cy="646331"/>
          </a:xfrm>
          <a:prstGeom prst="rect">
            <a:avLst/>
          </a:prstGeom>
        </p:spPr>
        <p:txBody>
          <a:bodyPr wrap="square">
            <a:spAutoFit/>
          </a:bodyPr>
          <a:lstStyle/>
          <a:p>
            <a:pPr marL="285750" indent="-285750">
              <a:buFont typeface="Arial"/>
              <a:buChar char="•"/>
            </a:pPr>
            <a:r>
              <a:rPr lang="en-US" dirty="0" smtClean="0"/>
              <a:t>Based on their ratings, respondents are </a:t>
            </a:r>
            <a:r>
              <a:rPr lang="en-US" dirty="0"/>
              <a:t>then classified in 3 categories: detractors, passives and promoters.</a:t>
            </a:r>
          </a:p>
        </p:txBody>
      </p:sp>
      <p:sp>
        <p:nvSpPr>
          <p:cNvPr id="24" name="Rectangle 23"/>
          <p:cNvSpPr/>
          <p:nvPr/>
        </p:nvSpPr>
        <p:spPr>
          <a:xfrm>
            <a:off x="5483939" y="1669316"/>
            <a:ext cx="1496440" cy="929505"/>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57</a:t>
            </a:fld>
            <a:endParaRPr lang="en-US"/>
          </a:p>
        </p:txBody>
      </p:sp>
      <p:pic>
        <p:nvPicPr>
          <p:cNvPr id="13" name="Picture 12"/>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2555395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NPS – Calculating </a:t>
            </a:r>
            <a:r>
              <a:rPr lang="en-US" sz="2500" dirty="0" smtClean="0">
                <a:solidFill>
                  <a:schemeClr val="bg1"/>
                </a:solidFill>
              </a:rPr>
              <a:t>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7" name="Rectangle 6"/>
          <p:cNvSpPr/>
          <p:nvPr/>
        </p:nvSpPr>
        <p:spPr>
          <a:xfrm>
            <a:off x="6991048" y="2677670"/>
            <a:ext cx="1868797" cy="1384995"/>
          </a:xfrm>
          <a:prstGeom prst="rect">
            <a:avLst/>
          </a:prstGeom>
        </p:spPr>
        <p:txBody>
          <a:bodyPr wrap="square">
            <a:spAutoFit/>
          </a:bodyPr>
          <a:lstStyle/>
          <a:p>
            <a:r>
              <a:rPr lang="en-US" sz="1400" dirty="0" smtClean="0"/>
              <a:t>PROMOTERS love </a:t>
            </a:r>
            <a:r>
              <a:rPr lang="en-US" sz="1400" dirty="0"/>
              <a:t>the </a:t>
            </a:r>
            <a:r>
              <a:rPr lang="en-US" sz="1400" dirty="0" smtClean="0"/>
              <a:t>game. They </a:t>
            </a:r>
            <a:r>
              <a:rPr lang="en-US" sz="1400" dirty="0"/>
              <a:t>are the enthusiastic evangelist who recommends the </a:t>
            </a:r>
            <a:r>
              <a:rPr lang="en-US" sz="1400" dirty="0" smtClean="0"/>
              <a:t>game </a:t>
            </a:r>
            <a:r>
              <a:rPr lang="en-US" sz="1400" dirty="0"/>
              <a:t>to other potential </a:t>
            </a:r>
            <a:r>
              <a:rPr lang="en-US" sz="1400" dirty="0" smtClean="0"/>
              <a:t>buyers.</a:t>
            </a:r>
            <a:endParaRPr lang="en-US" sz="1400" dirty="0"/>
          </a:p>
        </p:txBody>
      </p:sp>
      <p:grpSp>
        <p:nvGrpSpPr>
          <p:cNvPr id="22" name="Group 21"/>
          <p:cNvGrpSpPr/>
          <p:nvPr/>
        </p:nvGrpSpPr>
        <p:grpSpPr>
          <a:xfrm>
            <a:off x="160338" y="1698848"/>
            <a:ext cx="8687816" cy="811377"/>
            <a:chOff x="160338" y="1679160"/>
            <a:chExt cx="8687816" cy="811377"/>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338" y="1679160"/>
              <a:ext cx="8687816" cy="811377"/>
            </a:xfrm>
            <a:prstGeom prst="rect">
              <a:avLst/>
            </a:prstGeom>
          </p:spPr>
        </p:pic>
        <p:sp>
          <p:nvSpPr>
            <p:cNvPr id="19" name="Oval 18"/>
            <p:cNvSpPr/>
            <p:nvPr/>
          </p:nvSpPr>
          <p:spPr>
            <a:xfrm>
              <a:off x="7261722" y="2055423"/>
              <a:ext cx="218546" cy="218546"/>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8122998" y="2045579"/>
              <a:ext cx="218546" cy="218546"/>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p:cNvSpPr/>
          <p:nvPr/>
        </p:nvSpPr>
        <p:spPr>
          <a:xfrm>
            <a:off x="52042" y="1017290"/>
            <a:ext cx="8336321" cy="646331"/>
          </a:xfrm>
          <a:prstGeom prst="rect">
            <a:avLst/>
          </a:prstGeom>
        </p:spPr>
        <p:txBody>
          <a:bodyPr wrap="square">
            <a:spAutoFit/>
          </a:bodyPr>
          <a:lstStyle/>
          <a:p>
            <a:pPr marL="285750" indent="-285750">
              <a:buFont typeface="Arial"/>
              <a:buChar char="•"/>
            </a:pPr>
            <a:r>
              <a:rPr lang="en-US" dirty="0" smtClean="0"/>
              <a:t>Based on their ratings, respondents are </a:t>
            </a:r>
            <a:r>
              <a:rPr lang="en-US" dirty="0"/>
              <a:t>then classified in 3 categories: detractors, passives and promoters.</a:t>
            </a:r>
          </a:p>
        </p:txBody>
      </p:sp>
      <p:sp>
        <p:nvSpPr>
          <p:cNvPr id="24" name="Rectangle 23"/>
          <p:cNvSpPr/>
          <p:nvPr/>
        </p:nvSpPr>
        <p:spPr>
          <a:xfrm>
            <a:off x="7088674" y="1669316"/>
            <a:ext cx="1496440" cy="929505"/>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DCB82ED2-ACBB-2046-9075-6288EA005F68}" type="slidenum">
              <a:rPr lang="en-US" smtClean="0"/>
              <a:t>58</a:t>
            </a:fld>
            <a:endParaRPr lang="en-US"/>
          </a:p>
        </p:txBody>
      </p:sp>
      <p:pic>
        <p:nvPicPr>
          <p:cNvPr id="13" name="Picture 12"/>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8281110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NPS – Calculating </a:t>
            </a:r>
            <a:r>
              <a:rPr lang="en-US" sz="2500" dirty="0" smtClean="0">
                <a:solidFill>
                  <a:schemeClr val="bg1"/>
                </a:solidFill>
              </a:rPr>
              <a:t>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23" name="Rectangle 22"/>
          <p:cNvSpPr/>
          <p:nvPr/>
        </p:nvSpPr>
        <p:spPr>
          <a:xfrm>
            <a:off x="52042" y="1017290"/>
            <a:ext cx="8336321" cy="3416320"/>
          </a:xfrm>
          <a:prstGeom prst="rect">
            <a:avLst/>
          </a:prstGeom>
        </p:spPr>
        <p:txBody>
          <a:bodyPr wrap="square">
            <a:spAutoFit/>
          </a:bodyPr>
          <a:lstStyle/>
          <a:p>
            <a:pPr marL="285750" indent="-285750">
              <a:buFont typeface="Arial"/>
              <a:buChar char="•"/>
            </a:pPr>
            <a:r>
              <a:rPr lang="en-US" dirty="0" smtClean="0"/>
              <a:t>NPS = % of promoters  - % of detractors</a:t>
            </a:r>
          </a:p>
          <a:p>
            <a:pPr marL="742950" lvl="1" indent="-285750">
              <a:buFont typeface="Arial"/>
              <a:buChar char="•"/>
            </a:pPr>
            <a:r>
              <a:rPr lang="en-US" dirty="0" smtClean="0"/>
              <a:t>Example: you administered the NPS to 10 participants</a:t>
            </a:r>
            <a:r>
              <a:rPr lang="en-US" dirty="0"/>
              <a:t> </a:t>
            </a:r>
            <a:r>
              <a:rPr lang="en-US" dirty="0" smtClean="0"/>
              <a:t>and get: </a:t>
            </a:r>
          </a:p>
          <a:p>
            <a:pPr marL="1200150" lvl="2" indent="-285750">
              <a:buFont typeface="Arial"/>
              <a:buChar char="•"/>
            </a:pPr>
            <a:r>
              <a:rPr lang="en-US" dirty="0" smtClean="0">
                <a:solidFill>
                  <a:srgbClr val="7F7F7F"/>
                </a:solidFill>
              </a:rPr>
              <a:t>5 promoters</a:t>
            </a:r>
          </a:p>
          <a:p>
            <a:pPr marL="1200150" lvl="2" indent="-285750">
              <a:buFont typeface="Arial"/>
              <a:buChar char="•"/>
            </a:pPr>
            <a:r>
              <a:rPr lang="en-US" dirty="0" smtClean="0">
                <a:solidFill>
                  <a:srgbClr val="7F7F7F"/>
                </a:solidFill>
              </a:rPr>
              <a:t>2 neutrals</a:t>
            </a:r>
          </a:p>
          <a:p>
            <a:pPr marL="1200150" lvl="2" indent="-285750">
              <a:buFont typeface="Arial"/>
              <a:buChar char="•"/>
            </a:pPr>
            <a:r>
              <a:rPr lang="en-US" dirty="0" smtClean="0">
                <a:solidFill>
                  <a:srgbClr val="7F7F7F"/>
                </a:solidFill>
              </a:rPr>
              <a:t>3 detractors</a:t>
            </a:r>
          </a:p>
          <a:p>
            <a:pPr marL="1200150" lvl="2" indent="-285750">
              <a:buFont typeface="Arial"/>
              <a:buChar char="•"/>
            </a:pPr>
            <a:r>
              <a:rPr lang="en-US" dirty="0" smtClean="0">
                <a:solidFill>
                  <a:schemeClr val="bg1">
                    <a:lumMod val="50000"/>
                  </a:schemeClr>
                </a:solidFill>
              </a:rPr>
              <a:t>NPS =  5/10 – 3/10 = 2/10 = 20</a:t>
            </a:r>
          </a:p>
          <a:p>
            <a:pPr marL="285750" indent="-285750">
              <a:buFont typeface="Arial"/>
              <a:buChar char="•"/>
            </a:pPr>
            <a:r>
              <a:rPr lang="en-US" dirty="0"/>
              <a:t>The NPS is between -100 and </a:t>
            </a:r>
            <a:r>
              <a:rPr lang="en-US" dirty="0" smtClean="0"/>
              <a:t>100</a:t>
            </a:r>
            <a:r>
              <a:rPr lang="en-US" dirty="0"/>
              <a:t>;</a:t>
            </a:r>
            <a:r>
              <a:rPr lang="en-US" dirty="0" smtClean="0"/>
              <a:t> a higher </a:t>
            </a:r>
            <a:r>
              <a:rPr lang="en-US" dirty="0"/>
              <a:t>score is </a:t>
            </a:r>
            <a:r>
              <a:rPr lang="en-US" dirty="0" smtClean="0"/>
              <a:t>desirable</a:t>
            </a:r>
          </a:p>
          <a:p>
            <a:pPr marL="285750" indent="-285750">
              <a:buFont typeface="Arial"/>
              <a:buChar char="•"/>
            </a:pPr>
            <a:r>
              <a:rPr lang="en-US" dirty="0" smtClean="0"/>
              <a:t>NPS are often low: a low median of 16 was found in a study on 400 companies across </a:t>
            </a:r>
            <a:r>
              <a:rPr lang="en-US" dirty="0"/>
              <a:t>28 </a:t>
            </a:r>
            <a:r>
              <a:rPr lang="en-US" dirty="0" smtClean="0"/>
              <a:t>industries </a:t>
            </a:r>
            <a:r>
              <a:rPr lang="en-US" dirty="0" smtClean="0">
                <a:hlinkClick r:id="rId3"/>
              </a:rPr>
              <a:t>(</a:t>
            </a:r>
            <a:r>
              <a:rPr lang="en-US" dirty="0" err="1" smtClean="0">
                <a:hlinkClick r:id="rId3"/>
              </a:rPr>
              <a:t>Reichheld</a:t>
            </a:r>
            <a:r>
              <a:rPr lang="en-US" dirty="0" smtClean="0">
                <a:hlinkClick r:id="rId3"/>
              </a:rPr>
              <a:t>, 2003)</a:t>
            </a:r>
            <a:endParaRPr lang="en-US" dirty="0" smtClean="0"/>
          </a:p>
          <a:p>
            <a:pPr marL="285750" indent="-285750">
              <a:buFont typeface="Arial"/>
              <a:buChar char="•"/>
            </a:pPr>
            <a:r>
              <a:rPr lang="en-US" dirty="0" smtClean="0"/>
              <a:t>Evidences from research shows </a:t>
            </a:r>
            <a:r>
              <a:rPr lang="en-US" dirty="0"/>
              <a:t>a strong correlation between the ratio of promoters and the success of a product </a:t>
            </a:r>
            <a:r>
              <a:rPr lang="en-US" dirty="0" smtClean="0"/>
              <a:t>or company</a:t>
            </a:r>
            <a:endParaRPr lang="en-US" dirty="0"/>
          </a:p>
          <a:p>
            <a:endParaRPr lang="en-US" dirty="0"/>
          </a:p>
        </p:txBody>
      </p:sp>
      <p:sp>
        <p:nvSpPr>
          <p:cNvPr id="3" name="Slide Number Placeholder 2"/>
          <p:cNvSpPr>
            <a:spLocks noGrp="1"/>
          </p:cNvSpPr>
          <p:nvPr>
            <p:ph type="sldNum" sz="quarter" idx="12"/>
          </p:nvPr>
        </p:nvSpPr>
        <p:spPr/>
        <p:txBody>
          <a:bodyPr/>
          <a:lstStyle/>
          <a:p>
            <a:fld id="{DCB82ED2-ACBB-2046-9075-6288EA005F68}" type="slidenum">
              <a:rPr lang="en-US" smtClean="0"/>
              <a:t>59</a:t>
            </a:fld>
            <a:endParaRPr lang="en-US"/>
          </a:p>
        </p:txBody>
      </p:sp>
      <p:pic>
        <p:nvPicPr>
          <p:cNvPr id="6" name="Picture 5"/>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37915138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9" y="1065197"/>
            <a:ext cx="8229600" cy="3873692"/>
          </a:xfrm>
        </p:spPr>
        <p:txBody>
          <a:bodyPr>
            <a:normAutofit/>
          </a:bodyPr>
          <a:lstStyle/>
          <a:p>
            <a:r>
              <a:rPr lang="en-CA" sz="1800" dirty="0" smtClean="0"/>
              <a:t>Although we will keep </a:t>
            </a:r>
            <a:r>
              <a:rPr lang="en-CA" sz="1800" dirty="0"/>
              <a:t>the </a:t>
            </a:r>
            <a:r>
              <a:rPr lang="en-CA" sz="1800" dirty="0" smtClean="0"/>
              <a:t>maths </a:t>
            </a:r>
            <a:r>
              <a:rPr lang="en-CA" sz="1800" dirty="0"/>
              <a:t>simple, the quantity of material </a:t>
            </a:r>
            <a:r>
              <a:rPr lang="en-CA" sz="1800" dirty="0" smtClean="0"/>
              <a:t>we will cover </a:t>
            </a:r>
            <a:r>
              <a:rPr lang="en-CA" sz="1800" dirty="0"/>
              <a:t>can be </a:t>
            </a:r>
            <a:r>
              <a:rPr lang="en-CA" sz="1800" dirty="0" smtClean="0"/>
              <a:t>challenging</a:t>
            </a:r>
          </a:p>
          <a:p>
            <a:pPr lvl="1"/>
            <a:r>
              <a:rPr lang="en-CA" sz="1800" dirty="0" smtClean="0"/>
              <a:t>Several different methods</a:t>
            </a:r>
          </a:p>
          <a:p>
            <a:pPr lvl="1"/>
            <a:r>
              <a:rPr lang="en-CA" sz="1800" dirty="0" smtClean="0"/>
              <a:t>Excel</a:t>
            </a:r>
            <a:endParaRPr lang="en-CA" sz="1800" dirty="0"/>
          </a:p>
          <a:p>
            <a:r>
              <a:rPr lang="en-US" sz="1800" dirty="0"/>
              <a:t>If we can maintain </a:t>
            </a:r>
            <a:r>
              <a:rPr lang="en-US" sz="1800" dirty="0" smtClean="0"/>
              <a:t>the pace</a:t>
            </a:r>
            <a:r>
              <a:rPr lang="en-US" sz="1800" dirty="0"/>
              <a:t>, </a:t>
            </a:r>
            <a:r>
              <a:rPr lang="en-US" sz="1800" dirty="0" smtClean="0"/>
              <a:t>by the end of the master class we </a:t>
            </a:r>
            <a:r>
              <a:rPr lang="en-US" sz="1800" dirty="0"/>
              <a:t>should all be able to </a:t>
            </a:r>
            <a:r>
              <a:rPr lang="en-US" sz="1800" dirty="0" smtClean="0"/>
              <a:t>analyze </a:t>
            </a:r>
            <a:r>
              <a:rPr lang="en-US" sz="1800" dirty="0"/>
              <a:t>data from studies like this one</a:t>
            </a:r>
            <a:r>
              <a:rPr lang="mr-IN" sz="1800" dirty="0"/>
              <a:t>…</a:t>
            </a:r>
            <a:endParaRPr lang="en-CA" sz="1800" dirty="0"/>
          </a:p>
          <a:p>
            <a:endParaRPr lang="en-CA" sz="1800" dirty="0"/>
          </a:p>
        </p:txBody>
      </p:sp>
      <p:sp>
        <p:nvSpPr>
          <p:cNvPr id="6" name="Title 1"/>
          <p:cNvSpPr txBox="1">
            <a:spLocks/>
          </p:cNvSpPr>
          <p:nvPr/>
        </p:nvSpPr>
        <p:spPr>
          <a:xfrm>
            <a:off x="0" y="-18730"/>
            <a:ext cx="9144000" cy="857250"/>
          </a:xfrm>
          <a:prstGeom prst="rect">
            <a:avLst/>
          </a:prstGeom>
          <a:solidFill>
            <a:schemeClr val="bg1">
              <a:lumMod val="75000"/>
            </a:schemeClr>
          </a:solidFill>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rgbClr val="FFFFFF"/>
                </a:solidFill>
              </a:rPr>
              <a:t>Goal of this class</a:t>
            </a:r>
            <a:endParaRPr lang="en-US" sz="2700" dirty="0">
              <a:solidFill>
                <a:srgbClr val="FFFFFF"/>
              </a:solidFill>
            </a:endParaRPr>
          </a:p>
          <a:p>
            <a:pPr algn="l"/>
            <a:r>
              <a:rPr lang="en-US" sz="3800" dirty="0" smtClean="0">
                <a:solidFill>
                  <a:srgbClr val="FFFFFF"/>
                </a:solidFill>
              </a:rPr>
              <a:t>Methodology</a:t>
            </a:r>
            <a:endParaRPr lang="en-US" sz="3800" dirty="0">
              <a:solidFill>
                <a:srgbClr val="FFFFFF"/>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6</a:t>
            </a:fld>
            <a:endParaRPr lang="en-US"/>
          </a:p>
        </p:txBody>
      </p:sp>
      <p:pic>
        <p:nvPicPr>
          <p:cNvPr id="7" name="Picture 6"/>
          <p:cNvPicPr>
            <a:picLocks noChangeAspect="1"/>
          </p:cNvPicPr>
          <p:nvPr/>
        </p:nvPicPr>
        <p:blipFill>
          <a:blip r:embed="rId3"/>
          <a:stretch>
            <a:fillRect/>
          </a:stretch>
        </p:blipFill>
        <p:spPr>
          <a:xfrm>
            <a:off x="8335175" y="21381"/>
            <a:ext cx="778588" cy="781083"/>
          </a:xfrm>
          <a:prstGeom prst="rect">
            <a:avLst/>
          </a:prstGeom>
        </p:spPr>
      </p:pic>
    </p:spTree>
    <p:extLst>
      <p:ext uri="{BB962C8B-B14F-4D97-AF65-F5344CB8AC3E}">
        <p14:creationId xmlns:p14="http://schemas.microsoft.com/office/powerpoint/2010/main" val="36744650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NPS</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6" name="TextBox 5"/>
          <p:cNvSpPr txBox="1"/>
          <p:nvPr/>
        </p:nvSpPr>
        <p:spPr>
          <a:xfrm>
            <a:off x="45360" y="1031816"/>
            <a:ext cx="8815234" cy="646331"/>
          </a:xfrm>
          <a:prstGeom prst="rect">
            <a:avLst/>
          </a:prstGeom>
          <a:noFill/>
        </p:spPr>
        <p:txBody>
          <a:bodyPr wrap="none" rtlCol="0">
            <a:spAutoFit/>
          </a:bodyPr>
          <a:lstStyle/>
          <a:p>
            <a:pPr marL="285750" indent="-285750">
              <a:buFont typeface="Arial"/>
              <a:buChar char="•"/>
            </a:pPr>
            <a:r>
              <a:rPr lang="en-US" dirty="0" smtClean="0"/>
              <a:t>You received these results from a NPS questionnaire you administered to 10 participants.</a:t>
            </a:r>
          </a:p>
          <a:p>
            <a:pPr marL="285750" indent="-285750">
              <a:buFont typeface="Arial"/>
              <a:buChar char="•"/>
            </a:pPr>
            <a:r>
              <a:rPr lang="en-US" dirty="0" smtClean="0"/>
              <a:t>Calculate the NPS score.</a:t>
            </a:r>
            <a:endParaRPr lang="en-US" dirty="0"/>
          </a:p>
        </p:txBody>
      </p:sp>
      <p:sp>
        <p:nvSpPr>
          <p:cNvPr id="7" name="TextBox 6"/>
          <p:cNvSpPr txBox="1"/>
          <p:nvPr/>
        </p:nvSpPr>
        <p:spPr>
          <a:xfrm>
            <a:off x="375329" y="1712164"/>
            <a:ext cx="899999" cy="2862323"/>
          </a:xfrm>
          <a:prstGeom prst="rect">
            <a:avLst/>
          </a:prstGeom>
          <a:noFill/>
          <a:ln>
            <a:solidFill>
              <a:srgbClr val="7F7F7F"/>
            </a:solidFill>
          </a:ln>
        </p:spPr>
        <p:txBody>
          <a:bodyPr wrap="square" rtlCol="0">
            <a:spAutoFit/>
          </a:bodyPr>
          <a:lstStyle/>
          <a:p>
            <a:r>
              <a:rPr lang="en-US" dirty="0" smtClean="0"/>
              <a:t>P0</a:t>
            </a:r>
            <a:r>
              <a:rPr lang="en-US" dirty="0"/>
              <a:t>:	8 </a:t>
            </a:r>
            <a:endParaRPr lang="en-US" dirty="0" smtClean="0"/>
          </a:p>
          <a:p>
            <a:r>
              <a:rPr lang="en-US" dirty="0" smtClean="0"/>
              <a:t>P1: 	9</a:t>
            </a:r>
          </a:p>
          <a:p>
            <a:r>
              <a:rPr lang="en-US" dirty="0" smtClean="0"/>
              <a:t>P2: 	7</a:t>
            </a:r>
          </a:p>
          <a:p>
            <a:r>
              <a:rPr lang="en-US" dirty="0" smtClean="0"/>
              <a:t>P3: 	9</a:t>
            </a:r>
          </a:p>
          <a:p>
            <a:r>
              <a:rPr lang="en-US" dirty="0" smtClean="0"/>
              <a:t>P4: 	6</a:t>
            </a:r>
          </a:p>
          <a:p>
            <a:r>
              <a:rPr lang="en-US" dirty="0" smtClean="0"/>
              <a:t>P5: 	10</a:t>
            </a:r>
          </a:p>
          <a:p>
            <a:r>
              <a:rPr lang="en-US" dirty="0" smtClean="0"/>
              <a:t>P6: 	5</a:t>
            </a:r>
          </a:p>
          <a:p>
            <a:r>
              <a:rPr lang="en-US" dirty="0" smtClean="0"/>
              <a:t>P7: 	8</a:t>
            </a:r>
          </a:p>
          <a:p>
            <a:r>
              <a:rPr lang="en-US" dirty="0" smtClean="0"/>
              <a:t>P8: 	7</a:t>
            </a:r>
          </a:p>
          <a:p>
            <a:r>
              <a:rPr lang="en-US" dirty="0" smtClean="0"/>
              <a:t>P9: 	6</a:t>
            </a:r>
          </a:p>
        </p:txBody>
      </p:sp>
      <p:sp>
        <p:nvSpPr>
          <p:cNvPr id="3" name="Slide Number Placeholder 2"/>
          <p:cNvSpPr>
            <a:spLocks noGrp="1"/>
          </p:cNvSpPr>
          <p:nvPr>
            <p:ph type="sldNum" sz="quarter" idx="12"/>
          </p:nvPr>
        </p:nvSpPr>
        <p:spPr/>
        <p:txBody>
          <a:bodyPr/>
          <a:lstStyle/>
          <a:p>
            <a:fld id="{DCB82ED2-ACBB-2046-9075-6288EA005F68}" type="slidenum">
              <a:rPr lang="en-US" smtClean="0"/>
              <a:t>60</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8413175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1379" y="1712164"/>
            <a:ext cx="294831" cy="286232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0" y="0"/>
            <a:ext cx="9144000" cy="857250"/>
          </a:xfrm>
          <a:prstGeom prst="rect">
            <a:avLst/>
          </a:prstGeom>
          <a:solidFill>
            <a:srgbClr val="77933C"/>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solution:  NPS</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6" name="TextBox 5"/>
          <p:cNvSpPr txBox="1"/>
          <p:nvPr/>
        </p:nvSpPr>
        <p:spPr>
          <a:xfrm>
            <a:off x="45360" y="1031816"/>
            <a:ext cx="8815234" cy="646331"/>
          </a:xfrm>
          <a:prstGeom prst="rect">
            <a:avLst/>
          </a:prstGeom>
          <a:noFill/>
        </p:spPr>
        <p:txBody>
          <a:bodyPr wrap="none" rtlCol="0">
            <a:spAutoFit/>
          </a:bodyPr>
          <a:lstStyle/>
          <a:p>
            <a:pPr marL="285750" indent="-285750">
              <a:buFont typeface="Arial"/>
              <a:buChar char="•"/>
            </a:pPr>
            <a:r>
              <a:rPr lang="en-US" dirty="0" smtClean="0"/>
              <a:t>You received these results from a NPS questionnaire you administered to 10 participants.</a:t>
            </a:r>
          </a:p>
          <a:p>
            <a:pPr marL="285750" indent="-285750">
              <a:buFont typeface="Arial"/>
              <a:buChar char="•"/>
            </a:pPr>
            <a:r>
              <a:rPr lang="en-US" dirty="0" smtClean="0"/>
              <a:t>Calculate the NPS score.</a:t>
            </a:r>
            <a:endParaRPr lang="en-US" dirty="0"/>
          </a:p>
        </p:txBody>
      </p:sp>
      <p:sp>
        <p:nvSpPr>
          <p:cNvPr id="7" name="TextBox 6"/>
          <p:cNvSpPr txBox="1"/>
          <p:nvPr/>
        </p:nvSpPr>
        <p:spPr>
          <a:xfrm>
            <a:off x="375329" y="1712164"/>
            <a:ext cx="1223998" cy="2862323"/>
          </a:xfrm>
          <a:prstGeom prst="rect">
            <a:avLst/>
          </a:prstGeom>
          <a:noFill/>
          <a:ln>
            <a:solidFill>
              <a:srgbClr val="7F7F7F"/>
            </a:solidFill>
          </a:ln>
        </p:spPr>
        <p:txBody>
          <a:bodyPr wrap="square" rtlCol="0">
            <a:spAutoFit/>
          </a:bodyPr>
          <a:lstStyle/>
          <a:p>
            <a:r>
              <a:rPr lang="en-US" dirty="0" smtClean="0"/>
              <a:t>P0</a:t>
            </a:r>
            <a:r>
              <a:rPr lang="en-US" dirty="0"/>
              <a:t>:	</a:t>
            </a:r>
            <a:r>
              <a:rPr lang="en-US" dirty="0" smtClean="0"/>
              <a:t>8	0 </a:t>
            </a:r>
          </a:p>
          <a:p>
            <a:r>
              <a:rPr lang="en-US" dirty="0" smtClean="0"/>
              <a:t>P1: 	9	+</a:t>
            </a:r>
          </a:p>
          <a:p>
            <a:r>
              <a:rPr lang="en-US" dirty="0" smtClean="0"/>
              <a:t>P2: 	7	0</a:t>
            </a:r>
          </a:p>
          <a:p>
            <a:r>
              <a:rPr lang="en-US" dirty="0" smtClean="0"/>
              <a:t>P3: 	9	+</a:t>
            </a:r>
          </a:p>
          <a:p>
            <a:r>
              <a:rPr lang="en-US" dirty="0" smtClean="0"/>
              <a:t>P4: 	6	-</a:t>
            </a:r>
          </a:p>
          <a:p>
            <a:r>
              <a:rPr lang="en-US" dirty="0" smtClean="0"/>
              <a:t>P5: 	10	+</a:t>
            </a:r>
          </a:p>
          <a:p>
            <a:r>
              <a:rPr lang="en-US" dirty="0" smtClean="0"/>
              <a:t>P6: 	5	-</a:t>
            </a:r>
          </a:p>
          <a:p>
            <a:r>
              <a:rPr lang="en-US" dirty="0" smtClean="0"/>
              <a:t>P7: 	8	0</a:t>
            </a:r>
          </a:p>
          <a:p>
            <a:r>
              <a:rPr lang="en-US" dirty="0" smtClean="0"/>
              <a:t>P8: 	7	0</a:t>
            </a:r>
          </a:p>
          <a:p>
            <a:r>
              <a:rPr lang="en-US" dirty="0" smtClean="0"/>
              <a:t>P9: 	6	-</a:t>
            </a:r>
          </a:p>
        </p:txBody>
      </p:sp>
      <p:sp>
        <p:nvSpPr>
          <p:cNvPr id="3" name="TextBox 2"/>
          <p:cNvSpPr txBox="1"/>
          <p:nvPr/>
        </p:nvSpPr>
        <p:spPr>
          <a:xfrm>
            <a:off x="2540078" y="2040958"/>
            <a:ext cx="3141080" cy="2308324"/>
          </a:xfrm>
          <a:prstGeom prst="rect">
            <a:avLst/>
          </a:prstGeom>
          <a:noFill/>
        </p:spPr>
        <p:txBody>
          <a:bodyPr wrap="square" rtlCol="0">
            <a:spAutoFit/>
          </a:bodyPr>
          <a:lstStyle/>
          <a:p>
            <a:r>
              <a:rPr lang="en-US" dirty="0" smtClean="0">
                <a:solidFill>
                  <a:schemeClr val="bg1">
                    <a:lumMod val="50000"/>
                  </a:schemeClr>
                </a:solidFill>
              </a:rPr>
              <a:t># promoters (p):   	3</a:t>
            </a:r>
          </a:p>
          <a:p>
            <a:r>
              <a:rPr lang="en-US" dirty="0" smtClean="0">
                <a:solidFill>
                  <a:schemeClr val="bg1">
                    <a:lumMod val="50000"/>
                  </a:schemeClr>
                </a:solidFill>
              </a:rPr>
              <a:t># detractors (d):    	3</a:t>
            </a:r>
          </a:p>
          <a:p>
            <a:r>
              <a:rPr lang="en-US" dirty="0" smtClean="0">
                <a:solidFill>
                  <a:schemeClr val="bg1">
                    <a:lumMod val="50000"/>
                  </a:schemeClr>
                </a:solidFill>
              </a:rPr>
              <a:t># respondents (n):	10</a:t>
            </a:r>
          </a:p>
          <a:p>
            <a:endParaRPr lang="en-US" dirty="0" smtClean="0">
              <a:solidFill>
                <a:schemeClr val="bg1">
                  <a:lumMod val="50000"/>
                </a:schemeClr>
              </a:solidFill>
            </a:endParaRPr>
          </a:p>
          <a:p>
            <a:r>
              <a:rPr lang="en-US" dirty="0" smtClean="0">
                <a:solidFill>
                  <a:schemeClr val="bg1">
                    <a:lumMod val="50000"/>
                  </a:schemeClr>
                </a:solidFill>
              </a:rPr>
              <a:t>NPS 	=  p /n  - d/n </a:t>
            </a:r>
          </a:p>
          <a:p>
            <a:r>
              <a:rPr lang="en-US" dirty="0" smtClean="0">
                <a:solidFill>
                  <a:schemeClr val="bg1">
                    <a:lumMod val="50000"/>
                  </a:schemeClr>
                </a:solidFill>
              </a:rPr>
              <a:t>NPS 	=  3/10 - 3/10 = 0</a:t>
            </a:r>
            <a:endParaRPr lang="en-US" dirty="0">
              <a:solidFill>
                <a:schemeClr val="bg1">
                  <a:lumMod val="50000"/>
                </a:schemeClr>
              </a:solidFill>
            </a:endParaRPr>
          </a:p>
          <a:p>
            <a:r>
              <a:rPr lang="en-US" dirty="0" smtClean="0"/>
              <a:t>NPS 	= 0</a:t>
            </a:r>
            <a:endParaRPr lang="en-US" dirty="0"/>
          </a:p>
          <a:p>
            <a:endParaRPr lang="en-US" dirty="0">
              <a:solidFill>
                <a:schemeClr val="bg1">
                  <a:lumMod val="50000"/>
                </a:schemeClr>
              </a:solidFill>
            </a:endParaRPr>
          </a:p>
        </p:txBody>
      </p:sp>
      <p:sp>
        <p:nvSpPr>
          <p:cNvPr id="8" name="Slide Number Placeholder 7"/>
          <p:cNvSpPr>
            <a:spLocks noGrp="1"/>
          </p:cNvSpPr>
          <p:nvPr>
            <p:ph type="sldNum" sz="quarter" idx="12"/>
          </p:nvPr>
        </p:nvSpPr>
        <p:spPr/>
        <p:txBody>
          <a:bodyPr/>
          <a:lstStyle/>
          <a:p>
            <a:fld id="{DCB82ED2-ACBB-2046-9075-6288EA005F68}" type="slidenum">
              <a:rPr lang="en-US" smtClean="0"/>
              <a:t>61</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6020257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NPS – </a:t>
            </a:r>
            <a:r>
              <a:rPr lang="en-US" sz="2500" dirty="0" smtClean="0">
                <a:solidFill>
                  <a:schemeClr val="bg1"/>
                </a:solidFill>
              </a:rPr>
              <a:t>Benchmark</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pic>
        <p:nvPicPr>
          <p:cNvPr id="2" name="Picture 1">
            <a:hlinkClick r:id="rId3"/>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377428" y="2338278"/>
            <a:ext cx="1762631" cy="2475111"/>
          </a:xfrm>
          <a:prstGeom prst="rect">
            <a:avLst/>
          </a:prstGeom>
        </p:spPr>
      </p:pic>
      <p:pic>
        <p:nvPicPr>
          <p:cNvPr id="3" name="Picture 2">
            <a:hlinkClick r:id="rId6"/>
          </p:cNvPr>
          <p:cNvPicPr>
            <a:picLocks noChangeAspect="1"/>
          </p:cNvPicPr>
          <p:nvPr/>
        </p:nvPicPr>
        <p:blipFill>
          <a:blip r:embed="rId7" cstate="screen">
            <a:alphaModFix/>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2490078" y="2074342"/>
            <a:ext cx="3620916" cy="2739047"/>
          </a:xfrm>
          <a:prstGeom prst="rect">
            <a:avLst/>
          </a:prstGeom>
        </p:spPr>
      </p:pic>
      <p:sp>
        <p:nvSpPr>
          <p:cNvPr id="4" name="TextBox 3"/>
          <p:cNvSpPr txBox="1"/>
          <p:nvPr/>
        </p:nvSpPr>
        <p:spPr>
          <a:xfrm>
            <a:off x="62197" y="1035339"/>
            <a:ext cx="9101803" cy="1754327"/>
          </a:xfrm>
          <a:prstGeom prst="rect">
            <a:avLst/>
          </a:prstGeom>
          <a:noFill/>
        </p:spPr>
        <p:txBody>
          <a:bodyPr wrap="square" rtlCol="0">
            <a:spAutoFit/>
          </a:bodyPr>
          <a:lstStyle/>
          <a:p>
            <a:pPr marL="285750" indent="-285750">
              <a:buFont typeface="Arial"/>
              <a:buChar char="•"/>
            </a:pPr>
            <a:r>
              <a:rPr lang="en-US" dirty="0"/>
              <a:t>B</a:t>
            </a:r>
            <a:r>
              <a:rPr lang="en-US" dirty="0" smtClean="0"/>
              <a:t>enchmarks are available online to compare NPS scores</a:t>
            </a:r>
          </a:p>
          <a:p>
            <a:pPr marL="285750" indent="-285750">
              <a:buFont typeface="Arial"/>
              <a:buChar char="•"/>
            </a:pPr>
            <a:r>
              <a:rPr lang="en-US" dirty="0" smtClean="0"/>
              <a:t>I’m not aware of NPS benchmarks for videogames </a:t>
            </a:r>
          </a:p>
          <a:p>
            <a:pPr marL="285750" indent="-285750">
              <a:buFont typeface="Arial"/>
              <a:buChar char="•"/>
            </a:pPr>
            <a:r>
              <a:rPr lang="en-US" dirty="0" smtClean="0"/>
              <a:t>NPS from user research is highly dependent on the quality </a:t>
            </a:r>
            <a:r>
              <a:rPr lang="en-US" dirty="0"/>
              <a:t>of </a:t>
            </a:r>
            <a:r>
              <a:rPr lang="en-US" dirty="0" smtClean="0"/>
              <a:t>the representativeness of sampling</a:t>
            </a:r>
          </a:p>
          <a:p>
            <a:endParaRPr lang="en-US" dirty="0"/>
          </a:p>
          <a:p>
            <a:pPr marL="285750" indent="-285750">
              <a:buFont typeface="Arial"/>
              <a:buChar char="•"/>
            </a:pPr>
            <a:endParaRPr lang="en-US" dirty="0"/>
          </a:p>
        </p:txBody>
      </p:sp>
      <p:sp>
        <p:nvSpPr>
          <p:cNvPr id="7" name="Slide Number Placeholder 6"/>
          <p:cNvSpPr>
            <a:spLocks noGrp="1"/>
          </p:cNvSpPr>
          <p:nvPr>
            <p:ph type="sldNum" sz="quarter" idx="12"/>
          </p:nvPr>
        </p:nvSpPr>
        <p:spPr/>
        <p:txBody>
          <a:bodyPr/>
          <a:lstStyle/>
          <a:p>
            <a:fld id="{DCB82ED2-ACBB-2046-9075-6288EA005F68}" type="slidenum">
              <a:rPr lang="en-US" smtClean="0"/>
              <a:t>62</a:t>
            </a:fld>
            <a:endParaRPr lang="en-US"/>
          </a:p>
        </p:txBody>
      </p:sp>
      <p:pic>
        <p:nvPicPr>
          <p:cNvPr id="8" name="Picture 7"/>
          <p:cNvPicPr>
            <a:picLocks noChangeAspect="1"/>
          </p:cNvPicPr>
          <p:nvPr/>
        </p:nvPicPr>
        <p:blipFill>
          <a:blip r:embed="rId9"/>
          <a:stretch>
            <a:fillRect/>
          </a:stretch>
        </p:blipFill>
        <p:spPr>
          <a:xfrm>
            <a:off x="8335175" y="39460"/>
            <a:ext cx="778588" cy="781083"/>
          </a:xfrm>
          <a:prstGeom prst="rect">
            <a:avLst/>
          </a:prstGeom>
        </p:spPr>
      </p:pic>
    </p:spTree>
    <p:extLst>
      <p:ext uri="{BB962C8B-B14F-4D97-AF65-F5344CB8AC3E}">
        <p14:creationId xmlns:p14="http://schemas.microsoft.com/office/powerpoint/2010/main" val="25528756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291" y="974864"/>
            <a:ext cx="8670509" cy="3791807"/>
          </a:xfrm>
          <a:prstGeom prst="rect">
            <a:avLst/>
          </a:prstGeom>
        </p:spPr>
        <p:txBody>
          <a:bodyPr wrap="square">
            <a:spAutoFit/>
          </a:bodyPr>
          <a:lstStyle/>
          <a:p>
            <a:pPr marL="342900" lvl="0" indent="-342900">
              <a:spcBef>
                <a:spcPct val="20000"/>
              </a:spcBef>
              <a:buFont typeface="Arial"/>
              <a:buChar char="•"/>
            </a:pPr>
            <a:r>
              <a:rPr lang="en-US" sz="2400" dirty="0">
                <a:solidFill>
                  <a:prstClr val="black"/>
                </a:solidFill>
              </a:rPr>
              <a:t>Player Experience of Need Satisfaction (PENS)</a:t>
            </a:r>
          </a:p>
          <a:p>
            <a:pPr marL="742950" lvl="1" indent="-285750">
              <a:spcBef>
                <a:spcPct val="20000"/>
              </a:spcBef>
              <a:buFont typeface="Arial"/>
              <a:buChar char="–"/>
            </a:pPr>
            <a:r>
              <a:rPr lang="en-US" sz="2000" dirty="0">
                <a:solidFill>
                  <a:prstClr val="black"/>
                </a:solidFill>
              </a:rPr>
              <a:t>Rigby and Ryan at </a:t>
            </a:r>
            <a:r>
              <a:rPr lang="en-US" sz="2000" dirty="0" err="1">
                <a:solidFill>
                  <a:prstClr val="black"/>
                </a:solidFill>
              </a:rPr>
              <a:t>Immersyve</a:t>
            </a:r>
            <a:r>
              <a:rPr lang="en-US" sz="2000" dirty="0">
                <a:solidFill>
                  <a:prstClr val="black"/>
                </a:solidFill>
              </a:rPr>
              <a:t> (not </a:t>
            </a:r>
            <a:r>
              <a:rPr lang="en-US" sz="2000" dirty="0" smtClean="0">
                <a:solidFill>
                  <a:prstClr val="black"/>
                </a:solidFill>
              </a:rPr>
              <a:t>a free</a:t>
            </a:r>
            <a:r>
              <a:rPr lang="en-US" sz="2000" dirty="0">
                <a:solidFill>
                  <a:prstClr val="black"/>
                </a:solidFill>
              </a:rPr>
              <a:t> </a:t>
            </a:r>
            <a:r>
              <a:rPr lang="en-US" sz="2000" dirty="0" smtClean="0">
                <a:solidFill>
                  <a:prstClr val="black"/>
                </a:solidFill>
              </a:rPr>
              <a:t>tool)</a:t>
            </a:r>
            <a:endParaRPr lang="en-US" sz="2000" dirty="0">
              <a:solidFill>
                <a:prstClr val="black"/>
              </a:solidFill>
            </a:endParaRPr>
          </a:p>
          <a:p>
            <a:pPr marL="1143000" lvl="2" indent="-228600">
              <a:spcBef>
                <a:spcPct val="20000"/>
              </a:spcBef>
              <a:buFont typeface="Arial"/>
              <a:buChar char="•"/>
            </a:pPr>
            <a:r>
              <a:rPr lang="en-US" sz="1600" dirty="0" smtClean="0">
                <a:solidFill>
                  <a:prstClr val="black"/>
                </a:solidFill>
                <a:hlinkClick r:id="rId3"/>
              </a:rPr>
              <a:t>Glued to Games </a:t>
            </a:r>
            <a:r>
              <a:rPr lang="is-IS" sz="1600" dirty="0" smtClean="0">
                <a:solidFill>
                  <a:prstClr val="black"/>
                </a:solidFill>
                <a:hlinkClick r:id="rId3"/>
              </a:rPr>
              <a:t>…</a:t>
            </a:r>
            <a:r>
              <a:rPr lang="en-US" sz="1600" dirty="0" smtClean="0">
                <a:solidFill>
                  <a:prstClr val="black"/>
                </a:solidFill>
                <a:hlinkClick r:id="rId3"/>
              </a:rPr>
              <a:t> (a </a:t>
            </a:r>
            <a:r>
              <a:rPr lang="en-US" sz="1600" dirty="0">
                <a:solidFill>
                  <a:prstClr val="black"/>
                </a:solidFill>
                <a:hlinkClick r:id="rId3"/>
              </a:rPr>
              <a:t>book they have </a:t>
            </a:r>
            <a:r>
              <a:rPr lang="en-US" sz="1600" dirty="0" smtClean="0">
                <a:solidFill>
                  <a:prstClr val="black"/>
                </a:solidFill>
                <a:hlinkClick r:id="rId3"/>
              </a:rPr>
              <a:t>published</a:t>
            </a:r>
            <a:r>
              <a:rPr lang="en-US" sz="1600" dirty="0" smtClean="0">
                <a:solidFill>
                  <a:prstClr val="black"/>
                </a:solidFill>
              </a:rPr>
              <a:t>)</a:t>
            </a:r>
            <a:endParaRPr lang="en-US" sz="1600" dirty="0">
              <a:solidFill>
                <a:prstClr val="black"/>
              </a:solidFill>
            </a:endParaRPr>
          </a:p>
          <a:p>
            <a:pPr marL="742950" lvl="1" indent="-285750">
              <a:spcBef>
                <a:spcPct val="20000"/>
              </a:spcBef>
              <a:buFont typeface="Arial"/>
              <a:buChar char="–"/>
            </a:pPr>
            <a:r>
              <a:rPr lang="en-US" sz="2000" dirty="0">
                <a:solidFill>
                  <a:prstClr val="black"/>
                </a:solidFill>
              </a:rPr>
              <a:t>Based on self-determination theory</a:t>
            </a:r>
          </a:p>
          <a:p>
            <a:pPr marL="1143000" lvl="2" indent="-228600">
              <a:spcBef>
                <a:spcPct val="20000"/>
              </a:spcBef>
              <a:buFont typeface="Arial"/>
              <a:buChar char="•"/>
            </a:pPr>
            <a:r>
              <a:rPr lang="en-US" sz="1600" dirty="0">
                <a:solidFill>
                  <a:prstClr val="black"/>
                </a:solidFill>
              </a:rPr>
              <a:t>People do not buy and play games </a:t>
            </a:r>
            <a:r>
              <a:rPr lang="en-US" sz="1600" dirty="0" smtClean="0">
                <a:solidFill>
                  <a:prstClr val="black"/>
                </a:solidFill>
              </a:rPr>
              <a:t>just because </a:t>
            </a:r>
            <a:r>
              <a:rPr lang="en-US" sz="1600" dirty="0">
                <a:solidFill>
                  <a:prstClr val="black"/>
                </a:solidFill>
              </a:rPr>
              <a:t>they are </a:t>
            </a:r>
            <a:r>
              <a:rPr lang="en-US" sz="1600" dirty="0" smtClean="0">
                <a:solidFill>
                  <a:prstClr val="black"/>
                </a:solidFill>
              </a:rPr>
              <a:t>fun</a:t>
            </a:r>
            <a:endParaRPr lang="en-US" sz="1600" dirty="0">
              <a:solidFill>
                <a:prstClr val="black"/>
              </a:solidFill>
            </a:endParaRPr>
          </a:p>
          <a:p>
            <a:pPr marL="1143000" lvl="2" indent="-228600">
              <a:spcBef>
                <a:spcPct val="20000"/>
              </a:spcBef>
              <a:buFont typeface="Arial"/>
              <a:buChar char="•"/>
            </a:pPr>
            <a:r>
              <a:rPr lang="en-US" sz="1600" dirty="0">
                <a:solidFill>
                  <a:prstClr val="black"/>
                </a:solidFill>
              </a:rPr>
              <a:t>Three </a:t>
            </a:r>
            <a:r>
              <a:rPr lang="en-US" sz="1600" dirty="0" smtClean="0">
                <a:solidFill>
                  <a:prstClr val="black"/>
                </a:solidFill>
              </a:rPr>
              <a:t>universal and innate psychological </a:t>
            </a:r>
            <a:r>
              <a:rPr lang="en-US" sz="1600" dirty="0">
                <a:solidFill>
                  <a:prstClr val="black"/>
                </a:solidFill>
              </a:rPr>
              <a:t>needs that </a:t>
            </a:r>
            <a:r>
              <a:rPr lang="en-US" sz="1600" dirty="0" smtClean="0">
                <a:solidFill>
                  <a:prstClr val="black"/>
                </a:solidFill>
              </a:rPr>
              <a:t>motivate people to initial behaviors, </a:t>
            </a:r>
            <a:r>
              <a:rPr lang="en-US" sz="1600" i="1" dirty="0" smtClean="0">
                <a:solidFill>
                  <a:prstClr val="black"/>
                </a:solidFill>
              </a:rPr>
              <a:t>i.e.</a:t>
            </a:r>
            <a:r>
              <a:rPr lang="en-US" sz="1600" dirty="0" smtClean="0">
                <a:solidFill>
                  <a:prstClr val="black"/>
                </a:solidFill>
              </a:rPr>
              <a:t>, to do </a:t>
            </a:r>
            <a:r>
              <a:rPr lang="en-US" sz="1600" dirty="0">
                <a:solidFill>
                  <a:prstClr val="black"/>
                </a:solidFill>
              </a:rPr>
              <a:t>the things they do: </a:t>
            </a:r>
          </a:p>
          <a:p>
            <a:pPr marL="1600200" lvl="3" indent="-228600">
              <a:spcBef>
                <a:spcPct val="20000"/>
              </a:spcBef>
              <a:buFont typeface="Arial"/>
              <a:buChar char="–"/>
            </a:pPr>
            <a:r>
              <a:rPr lang="en-US" sz="1600" dirty="0" smtClean="0">
                <a:solidFill>
                  <a:prstClr val="black"/>
                </a:solidFill>
              </a:rPr>
              <a:t>Competence</a:t>
            </a:r>
            <a:endParaRPr lang="en-US" sz="1600" dirty="0">
              <a:solidFill>
                <a:prstClr val="black"/>
              </a:solidFill>
            </a:endParaRPr>
          </a:p>
          <a:p>
            <a:pPr marL="1600200" lvl="3" indent="-228600">
              <a:spcBef>
                <a:spcPct val="20000"/>
              </a:spcBef>
              <a:buFont typeface="Arial"/>
              <a:buChar char="–"/>
            </a:pPr>
            <a:r>
              <a:rPr lang="en-US" sz="1600" dirty="0">
                <a:solidFill>
                  <a:prstClr val="black"/>
                </a:solidFill>
              </a:rPr>
              <a:t>Relatedness </a:t>
            </a:r>
            <a:endParaRPr lang="en-US" sz="1600" dirty="0" smtClean="0">
              <a:solidFill>
                <a:prstClr val="black"/>
              </a:solidFill>
            </a:endParaRPr>
          </a:p>
          <a:p>
            <a:pPr marL="1600200" lvl="3" indent="-228600">
              <a:spcBef>
                <a:spcPct val="20000"/>
              </a:spcBef>
              <a:buFont typeface="Arial"/>
              <a:buChar char="–"/>
            </a:pPr>
            <a:r>
              <a:rPr lang="en-US" sz="1600" dirty="0" smtClean="0">
                <a:solidFill>
                  <a:prstClr val="black"/>
                </a:solidFill>
              </a:rPr>
              <a:t>Autonomy</a:t>
            </a:r>
            <a:endParaRPr lang="en-US" sz="1600" dirty="0">
              <a:solidFill>
                <a:prstClr val="black"/>
              </a:solidFill>
            </a:endParaRPr>
          </a:p>
          <a:p>
            <a:pPr marL="1143000" lvl="2" indent="-228600">
              <a:spcBef>
                <a:spcPct val="20000"/>
              </a:spcBef>
              <a:buFont typeface="Arial"/>
              <a:buChar char="•"/>
            </a:pPr>
            <a:r>
              <a:rPr lang="en-US" sz="1600" dirty="0">
                <a:solidFill>
                  <a:prstClr val="black"/>
                </a:solidFill>
              </a:rPr>
              <a:t>Motivations can be intrinsic or </a:t>
            </a:r>
            <a:r>
              <a:rPr lang="en-US" sz="1600" dirty="0" smtClean="0">
                <a:solidFill>
                  <a:prstClr val="black"/>
                </a:solidFill>
              </a:rPr>
              <a:t>extrinsic</a:t>
            </a:r>
            <a:endParaRPr lang="en-US" sz="1600" dirty="0">
              <a:solidFill>
                <a:prstClr val="black"/>
              </a:solidFill>
            </a:endParaRPr>
          </a:p>
          <a:p>
            <a:pPr marL="742950" lvl="1" indent="-285750">
              <a:buFont typeface="Arial"/>
              <a:buChar char="•"/>
            </a:pPr>
            <a:endParaRPr lang="en-US" dirty="0" smtClean="0"/>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lvl="1">
              <a:lnSpc>
                <a:spcPct val="80000"/>
              </a:lnSpc>
              <a:spcBef>
                <a:spcPct val="0"/>
              </a:spcBef>
            </a:pPr>
            <a:r>
              <a:rPr lang="en-US" sz="2500" dirty="0" smtClean="0">
                <a:solidFill>
                  <a:schemeClr val="bg1"/>
                </a:solidFill>
              </a:rPr>
              <a:t>Self</a:t>
            </a:r>
            <a:r>
              <a:rPr lang="en-US" sz="2500" dirty="0">
                <a:solidFill>
                  <a:schemeClr val="bg1"/>
                </a:solidFill>
              </a:rPr>
              <a:t>-determination </a:t>
            </a:r>
            <a:r>
              <a:rPr lang="en-US" sz="2500" dirty="0" smtClean="0">
                <a:solidFill>
                  <a:schemeClr val="bg1"/>
                </a:solidFill>
              </a:rPr>
              <a:t>theory – Post study</a:t>
            </a:r>
            <a:r>
              <a:rPr lang="en-US" sz="3100" dirty="0" smtClean="0">
                <a:solidFill>
                  <a:schemeClr val="bg1"/>
                </a:solidFill>
              </a:rPr>
              <a:t/>
            </a:r>
            <a:br>
              <a:rPr lang="en-US" sz="3100" dirty="0" smtClean="0">
                <a:solidFill>
                  <a:schemeClr val="bg1"/>
                </a:solidFill>
              </a:rPr>
            </a:br>
            <a:r>
              <a:rPr lang="en-US" sz="3500" dirty="0" smtClean="0">
                <a:solidFill>
                  <a:schemeClr val="bg1"/>
                </a:solidFill>
              </a:rPr>
              <a:t>Questionnaires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63</a:t>
            </a:fld>
            <a:endParaRPr lang="en-US"/>
          </a:p>
        </p:txBody>
      </p:sp>
      <p:pic>
        <p:nvPicPr>
          <p:cNvPr id="6" name="Picture 5"/>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22846380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135910"/>
            <a:ext cx="9144000" cy="857250"/>
          </a:xfrm>
          <a:prstGeom prst="rect">
            <a:avLst/>
          </a:prstGeom>
          <a:solidFill>
            <a:schemeClr val="bg1">
              <a:lumMod val="75000"/>
            </a:schemeClr>
          </a:solidFill>
        </p:spPr>
        <p:txBody>
          <a:bodyPr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3400" dirty="0" smtClean="0">
                <a:solidFill>
                  <a:schemeClr val="bg1"/>
                </a:solidFill>
              </a:rPr>
              <a:t>Data Analysis</a:t>
            </a:r>
            <a:endParaRPr lang="en-US" sz="34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64</a:t>
            </a:fld>
            <a:endParaRPr lang="en-US"/>
          </a:p>
        </p:txBody>
      </p:sp>
      <p:pic>
        <p:nvPicPr>
          <p:cNvPr id="7" name="Picture 6"/>
          <p:cNvPicPr>
            <a:picLocks noChangeAspect="1"/>
          </p:cNvPicPr>
          <p:nvPr/>
        </p:nvPicPr>
        <p:blipFill>
          <a:blip r:embed="rId2"/>
          <a:stretch>
            <a:fillRect/>
          </a:stretch>
        </p:blipFill>
        <p:spPr>
          <a:xfrm>
            <a:off x="8332548" y="2181590"/>
            <a:ext cx="778588" cy="781083"/>
          </a:xfrm>
          <a:prstGeom prst="rect">
            <a:avLst/>
          </a:prstGeom>
        </p:spPr>
      </p:pic>
    </p:spTree>
    <p:extLst>
      <p:ext uri="{BB962C8B-B14F-4D97-AF65-F5344CB8AC3E}">
        <p14:creationId xmlns:p14="http://schemas.microsoft.com/office/powerpoint/2010/main" val="75339851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20" y="1030533"/>
            <a:ext cx="8803417" cy="3568179"/>
          </a:xfrm>
        </p:spPr>
        <p:txBody>
          <a:bodyPr/>
          <a:lstStyle/>
          <a:p>
            <a:r>
              <a:rPr lang="en-US" sz="1800" dirty="0" smtClean="0"/>
              <a:t>Statistics: the best approach we have that’s better than guessing</a:t>
            </a:r>
          </a:p>
          <a:p>
            <a:r>
              <a:rPr lang="en-US" sz="1800" dirty="0" smtClean="0"/>
              <a:t>Statistics is about risk management, not about ensuring 100% accuracy.</a:t>
            </a:r>
          </a:p>
          <a:p>
            <a:r>
              <a:rPr lang="en-US" sz="1800" dirty="0" smtClean="0"/>
              <a:t>Typically, we use statistics to know that we will be right 95% of the time.</a:t>
            </a:r>
          </a:p>
          <a:p>
            <a:pPr lvl="1"/>
            <a:r>
              <a:rPr lang="en-US" sz="1800" u="sng" dirty="0" smtClean="0"/>
              <a:t>On the long run</a:t>
            </a:r>
            <a:r>
              <a:rPr lang="en-US" sz="1800" dirty="0" smtClean="0"/>
              <a:t>, we will only be wrong 1 out of 20 times.</a:t>
            </a:r>
            <a:endParaRPr lang="en-US" sz="1800" dirty="0"/>
          </a:p>
        </p:txBody>
      </p:sp>
      <p:sp>
        <p:nvSpPr>
          <p:cNvPr id="4"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Statistics</a:t>
            </a:r>
            <a:r>
              <a:rPr lang="en-US" sz="3100" dirty="0" smtClean="0">
                <a:solidFill>
                  <a:schemeClr val="bg1"/>
                </a:solidFill>
              </a:rPr>
              <a:t/>
            </a:r>
            <a:br>
              <a:rPr lang="en-US" sz="3100" dirty="0" smtClean="0">
                <a:solidFill>
                  <a:schemeClr val="bg1"/>
                </a:solidFill>
              </a:rPr>
            </a:br>
            <a:r>
              <a:rPr lang="en-US" sz="3500" dirty="0" smtClean="0">
                <a:solidFill>
                  <a:schemeClr val="bg1"/>
                </a:solidFill>
              </a:rPr>
              <a:t>Data analysis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65</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435947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13" y="1026971"/>
            <a:ext cx="8229600" cy="3394472"/>
          </a:xfrm>
        </p:spPr>
        <p:txBody>
          <a:bodyPr>
            <a:normAutofit/>
          </a:bodyPr>
          <a:lstStyle/>
          <a:p>
            <a:r>
              <a:rPr lang="en-US" sz="1800" dirty="0" smtClean="0"/>
              <a:t>Population</a:t>
            </a:r>
          </a:p>
          <a:p>
            <a:pPr lvl="1"/>
            <a:r>
              <a:rPr lang="en-US" sz="1800" dirty="0"/>
              <a:t>A</a:t>
            </a:r>
            <a:r>
              <a:rPr lang="en-US" sz="1800" dirty="0" smtClean="0"/>
              <a:t>ll the people around the world who play the game </a:t>
            </a:r>
          </a:p>
          <a:p>
            <a:r>
              <a:rPr lang="en-US" sz="1800" dirty="0" smtClean="0"/>
              <a:t>Sample</a:t>
            </a:r>
          </a:p>
          <a:p>
            <a:pPr lvl="1"/>
            <a:r>
              <a:rPr lang="en-US" sz="1800" dirty="0"/>
              <a:t>S</a:t>
            </a:r>
            <a:r>
              <a:rPr lang="en-US" sz="1800" dirty="0" smtClean="0"/>
              <a:t>mall number of people</a:t>
            </a:r>
            <a:r>
              <a:rPr lang="en-US" sz="1800" dirty="0"/>
              <a:t> </a:t>
            </a:r>
            <a:r>
              <a:rPr lang="en-US" sz="1800" dirty="0" smtClean="0"/>
              <a:t>sampled from the population who represent the game’s target audience</a:t>
            </a:r>
          </a:p>
          <a:p>
            <a:r>
              <a:rPr lang="en-US" sz="1800" dirty="0" smtClean="0"/>
              <a:t>As user researchers, we rely on statistics to infer population’s behavior with games from a sample of participants </a:t>
            </a:r>
          </a:p>
        </p:txBody>
      </p:sp>
      <p:sp>
        <p:nvSpPr>
          <p:cNvPr id="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Terminology</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66</a:t>
            </a:fld>
            <a:endParaRPr lang="en-US"/>
          </a:p>
        </p:txBody>
      </p:sp>
      <p:pic>
        <p:nvPicPr>
          <p:cNvPr id="6" name="Picture 5"/>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2381103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cstate="screen">
            <a:extLst>
              <a:ext uri="{28A0092B-C50C-407E-A947-70E740481C1C}">
                <a14:useLocalDpi xmlns:a14="http://schemas.microsoft.com/office/drawing/2010/main"/>
              </a:ext>
            </a:extLst>
          </a:blip>
          <a:srcRect l="3981" r="3981"/>
          <a:stretch>
            <a:fillRect/>
          </a:stretch>
        </p:blipFill>
        <p:spPr>
          <a:xfrm>
            <a:off x="880628" y="1912028"/>
            <a:ext cx="1615291" cy="853516"/>
          </a:xfrm>
        </p:spPr>
      </p:pic>
      <p:sp>
        <p:nvSpPr>
          <p:cNvPr id="12" name="TextBox 11"/>
          <p:cNvSpPr txBox="1"/>
          <p:nvPr/>
        </p:nvSpPr>
        <p:spPr>
          <a:xfrm>
            <a:off x="531649" y="3015788"/>
            <a:ext cx="2428787" cy="1477328"/>
          </a:xfrm>
          <a:prstGeom prst="rect">
            <a:avLst/>
          </a:prstGeom>
          <a:noFill/>
          <a:ln>
            <a:solidFill>
              <a:srgbClr val="7F7F7F"/>
            </a:solidFill>
          </a:ln>
        </p:spPr>
        <p:txBody>
          <a:bodyPr wrap="square" rtlCol="0">
            <a:spAutoFit/>
          </a:bodyPr>
          <a:lstStyle/>
          <a:p>
            <a:pPr marL="285750" indent="-285750">
              <a:buFont typeface="Arial"/>
              <a:buChar char="•"/>
            </a:pPr>
            <a:r>
              <a:rPr lang="en-US" dirty="0" smtClean="0">
                <a:solidFill>
                  <a:schemeClr val="bg1">
                    <a:lumMod val="50000"/>
                  </a:schemeClr>
                </a:solidFill>
              </a:rPr>
              <a:t>Data </a:t>
            </a:r>
            <a:r>
              <a:rPr lang="en-US" dirty="0">
                <a:solidFill>
                  <a:schemeClr val="bg1">
                    <a:lumMod val="50000"/>
                  </a:schemeClr>
                </a:solidFill>
              </a:rPr>
              <a:t>=  [ 2, 1, 6 </a:t>
            </a:r>
            <a:r>
              <a:rPr lang="en-US" dirty="0" smtClean="0">
                <a:solidFill>
                  <a:schemeClr val="bg1">
                    <a:lumMod val="50000"/>
                  </a:schemeClr>
                </a:solidFill>
              </a:rPr>
              <a:t>]</a:t>
            </a:r>
          </a:p>
          <a:p>
            <a:pPr marL="285750" indent="-285750">
              <a:buFont typeface="Arial"/>
              <a:buChar char="•"/>
            </a:pPr>
            <a:r>
              <a:rPr lang="en-US" dirty="0" smtClean="0"/>
              <a:t>Mean =</a:t>
            </a:r>
            <a:endParaRPr lang="en-US" dirty="0"/>
          </a:p>
          <a:p>
            <a:pPr marL="742950" lvl="1" indent="-285750">
              <a:buFont typeface="Arial"/>
              <a:buChar char="•"/>
            </a:pPr>
            <a:r>
              <a:rPr lang="en-US" dirty="0" smtClean="0"/>
              <a:t>1/3 * (2 + 1 + 6)  </a:t>
            </a:r>
          </a:p>
          <a:p>
            <a:pPr marL="742950" lvl="1" indent="-285750">
              <a:buFont typeface="Arial"/>
              <a:buChar char="•"/>
            </a:pPr>
            <a:r>
              <a:rPr lang="en-US" dirty="0" smtClean="0"/>
              <a:t>9/3</a:t>
            </a:r>
          </a:p>
          <a:p>
            <a:pPr marL="742950" lvl="1" indent="-285750">
              <a:buFont typeface="Arial"/>
              <a:buChar char="•"/>
            </a:pPr>
            <a:r>
              <a:rPr lang="en-US" b="1" dirty="0" smtClean="0"/>
              <a:t>3</a:t>
            </a:r>
            <a:endParaRPr lang="en-US" b="1" dirty="0"/>
          </a:p>
        </p:txBody>
      </p:sp>
      <p:sp>
        <p:nvSpPr>
          <p:cNvPr id="13" name="TextBox 12"/>
          <p:cNvSpPr txBox="1"/>
          <p:nvPr/>
        </p:nvSpPr>
        <p:spPr>
          <a:xfrm>
            <a:off x="3463792" y="1028184"/>
            <a:ext cx="2595582" cy="646331"/>
          </a:xfrm>
          <a:prstGeom prst="rect">
            <a:avLst/>
          </a:prstGeom>
          <a:noFill/>
        </p:spPr>
        <p:txBody>
          <a:bodyPr wrap="none" rtlCol="0">
            <a:spAutoFit/>
          </a:bodyPr>
          <a:lstStyle/>
          <a:p>
            <a:pPr marL="285750" indent="-285750">
              <a:buFont typeface="Arial"/>
              <a:buChar char="•"/>
            </a:pPr>
            <a:r>
              <a:rPr lang="en-US" dirty="0" smtClean="0"/>
              <a:t>Median</a:t>
            </a:r>
            <a:r>
              <a:rPr lang="en-US" dirty="0"/>
              <a:t> </a:t>
            </a:r>
            <a:r>
              <a:rPr lang="en-US" dirty="0" smtClean="0"/>
              <a:t>or</a:t>
            </a:r>
            <a:r>
              <a:rPr lang="en-US" b="1" dirty="0" smtClean="0"/>
              <a:t> </a:t>
            </a:r>
            <a:r>
              <a:rPr lang="en-US" dirty="0" smtClean="0"/>
              <a:t>midpoint</a:t>
            </a:r>
            <a:endParaRPr lang="en-US" dirty="0"/>
          </a:p>
          <a:p>
            <a:pPr marL="742950" lvl="1" indent="-285750">
              <a:buFont typeface="Arial"/>
              <a:buChar char="•"/>
            </a:pPr>
            <a:r>
              <a:rPr lang="en-US" dirty="0" smtClean="0"/>
              <a:t>MEDIAN() in excel</a:t>
            </a:r>
            <a:endParaRPr lang="en-US" dirty="0"/>
          </a:p>
        </p:txBody>
      </p:sp>
      <p:sp>
        <p:nvSpPr>
          <p:cNvPr id="14" name="Rectangle 13"/>
          <p:cNvSpPr/>
          <p:nvPr/>
        </p:nvSpPr>
        <p:spPr>
          <a:xfrm>
            <a:off x="304207" y="2644904"/>
            <a:ext cx="184666" cy="461665"/>
          </a:xfrm>
          <a:prstGeom prst="rect">
            <a:avLst/>
          </a:prstGeom>
        </p:spPr>
        <p:txBody>
          <a:bodyPr wrap="none">
            <a:spAutoFit/>
          </a:bodyPr>
          <a:lstStyle/>
          <a:p>
            <a:endParaRPr lang="en-US" sz="2400" dirty="0" smtClean="0">
              <a:solidFill>
                <a:srgbClr val="7F7F7F"/>
              </a:solidFill>
            </a:endParaRPr>
          </a:p>
        </p:txBody>
      </p:sp>
      <p:sp>
        <p:nvSpPr>
          <p:cNvPr id="15" name="TextBox 14"/>
          <p:cNvSpPr txBox="1"/>
          <p:nvPr/>
        </p:nvSpPr>
        <p:spPr>
          <a:xfrm>
            <a:off x="3927962" y="1565215"/>
            <a:ext cx="4647426" cy="1015663"/>
          </a:xfrm>
          <a:prstGeom prst="rect">
            <a:avLst/>
          </a:prstGeom>
          <a:noFill/>
        </p:spPr>
        <p:txBody>
          <a:bodyPr wrap="none" rtlCol="0">
            <a:spAutoFit/>
          </a:bodyPr>
          <a:lstStyle/>
          <a:p>
            <a:pPr marL="285750" indent="-285750">
              <a:buFont typeface="Arial"/>
              <a:buChar char="•"/>
            </a:pPr>
            <a:r>
              <a:rPr lang="en-US" dirty="0" smtClean="0"/>
              <a:t>Calculation</a:t>
            </a:r>
          </a:p>
          <a:p>
            <a:pPr marL="800100" lvl="1" indent="-342900">
              <a:buFont typeface="+mj-lt"/>
              <a:buAutoNum type="arabicPeriod"/>
            </a:pPr>
            <a:r>
              <a:rPr lang="en-US" sz="1400" dirty="0" smtClean="0">
                <a:latin typeface="Courier"/>
                <a:cs typeface="Courier"/>
              </a:rPr>
              <a:t>Sort the data in increasing order </a:t>
            </a:r>
          </a:p>
          <a:p>
            <a:pPr marL="800100" lvl="1" indent="-342900">
              <a:buFont typeface="+mj-lt"/>
              <a:buAutoNum type="arabicPeriod"/>
            </a:pPr>
            <a:r>
              <a:rPr lang="en-US" sz="1400" dirty="0" smtClean="0">
                <a:latin typeface="Courier"/>
                <a:cs typeface="Courier"/>
              </a:rPr>
              <a:t>Take the observation in the middle</a:t>
            </a:r>
            <a:endParaRPr lang="en-US" sz="1400" dirty="0">
              <a:latin typeface="Courier"/>
              <a:cs typeface="Courier"/>
            </a:endParaRPr>
          </a:p>
          <a:p>
            <a:pPr marL="1257300" lvl="2" indent="-342900">
              <a:buFont typeface="Arial"/>
              <a:buChar char="•"/>
            </a:pPr>
            <a:r>
              <a:rPr lang="en-US" sz="1400" dirty="0" smtClean="0">
                <a:latin typeface="Courier"/>
                <a:cs typeface="Courier"/>
              </a:rPr>
              <a:t>floor [(n + 1)/2]</a:t>
            </a:r>
            <a:r>
              <a:rPr lang="en-US" sz="1400" baseline="30000" dirty="0" err="1" smtClean="0">
                <a:latin typeface="Courier"/>
                <a:cs typeface="Courier"/>
              </a:rPr>
              <a:t>th</a:t>
            </a:r>
            <a:r>
              <a:rPr lang="en-US" sz="1400" dirty="0" smtClean="0">
                <a:latin typeface="Courier"/>
                <a:cs typeface="Courier"/>
              </a:rPr>
              <a:t> value</a:t>
            </a:r>
            <a:endParaRPr lang="en-US" sz="1400" baseline="30000" dirty="0">
              <a:latin typeface="Courier"/>
              <a:cs typeface="Courier"/>
            </a:endParaRPr>
          </a:p>
        </p:txBody>
      </p:sp>
      <p:sp>
        <p:nvSpPr>
          <p:cNvPr id="16" name="TextBox 15"/>
          <p:cNvSpPr txBox="1"/>
          <p:nvPr/>
        </p:nvSpPr>
        <p:spPr>
          <a:xfrm>
            <a:off x="3926519" y="3015788"/>
            <a:ext cx="2990302" cy="1754327"/>
          </a:xfrm>
          <a:prstGeom prst="rect">
            <a:avLst/>
          </a:prstGeom>
          <a:solidFill>
            <a:srgbClr val="FFFFFF"/>
          </a:solidFill>
          <a:ln>
            <a:solidFill>
              <a:srgbClr val="7F7F7F"/>
            </a:solidFill>
          </a:ln>
        </p:spPr>
        <p:txBody>
          <a:bodyPr wrap="square" rtlCol="0">
            <a:spAutoFit/>
          </a:bodyPr>
          <a:lstStyle/>
          <a:p>
            <a:pPr marL="285750" indent="-285750">
              <a:buFont typeface="Arial"/>
              <a:buChar char="•"/>
            </a:pPr>
            <a:r>
              <a:rPr lang="en-US" dirty="0">
                <a:solidFill>
                  <a:srgbClr val="7F7F7F"/>
                </a:solidFill>
              </a:rPr>
              <a:t>Data =  [ </a:t>
            </a:r>
            <a:r>
              <a:rPr lang="en-US" dirty="0" smtClean="0">
                <a:solidFill>
                  <a:srgbClr val="7F7F7F"/>
                </a:solidFill>
              </a:rPr>
              <a:t>2, </a:t>
            </a:r>
            <a:r>
              <a:rPr lang="en-US" dirty="0">
                <a:solidFill>
                  <a:srgbClr val="7F7F7F"/>
                </a:solidFill>
              </a:rPr>
              <a:t>1, 6 ]</a:t>
            </a:r>
          </a:p>
          <a:p>
            <a:pPr marL="285750" indent="-285750">
              <a:buFont typeface="Arial"/>
              <a:buChar char="•"/>
            </a:pPr>
            <a:r>
              <a:rPr lang="en-US" dirty="0" smtClean="0">
                <a:solidFill>
                  <a:srgbClr val="000000"/>
                </a:solidFill>
              </a:rPr>
              <a:t>Median =</a:t>
            </a:r>
            <a:endParaRPr lang="en-US" dirty="0">
              <a:solidFill>
                <a:srgbClr val="000000"/>
              </a:solidFill>
            </a:endParaRPr>
          </a:p>
          <a:p>
            <a:pPr marL="742950" lvl="1" indent="-285750">
              <a:buFont typeface="Arial"/>
              <a:buChar char="•"/>
            </a:pPr>
            <a:r>
              <a:rPr lang="en-US" i="1" dirty="0" smtClean="0">
                <a:solidFill>
                  <a:srgbClr val="000000"/>
                </a:solidFill>
              </a:rPr>
              <a:t>Sort the data</a:t>
            </a:r>
            <a:r>
              <a:rPr lang="en-CA" i="1" dirty="0">
                <a:solidFill>
                  <a:srgbClr val="000000"/>
                </a:solidFill>
              </a:rPr>
              <a:t>:</a:t>
            </a:r>
            <a:r>
              <a:rPr lang="en-US" dirty="0" smtClean="0">
                <a:solidFill>
                  <a:srgbClr val="000000"/>
                </a:solidFill>
              </a:rPr>
              <a:t> [1, 2, </a:t>
            </a:r>
            <a:r>
              <a:rPr lang="en-US" dirty="0">
                <a:solidFill>
                  <a:srgbClr val="000000"/>
                </a:solidFill>
              </a:rPr>
              <a:t>6</a:t>
            </a:r>
            <a:r>
              <a:rPr lang="en-US" dirty="0" smtClean="0">
                <a:solidFill>
                  <a:srgbClr val="000000"/>
                </a:solidFill>
              </a:rPr>
              <a:t>]</a:t>
            </a:r>
          </a:p>
          <a:p>
            <a:pPr marL="742950" lvl="1" indent="-285750">
              <a:buFont typeface="Arial"/>
              <a:buChar char="•"/>
            </a:pPr>
            <a:r>
              <a:rPr lang="en-US" dirty="0" smtClean="0">
                <a:solidFill>
                  <a:srgbClr val="000000"/>
                </a:solidFill>
              </a:rPr>
              <a:t>Floor [(3 + 1) / 2]</a:t>
            </a:r>
            <a:r>
              <a:rPr lang="en-US" baseline="30000" dirty="0" err="1" smtClean="0">
                <a:solidFill>
                  <a:srgbClr val="000000"/>
                </a:solidFill>
              </a:rPr>
              <a:t>th</a:t>
            </a:r>
            <a:r>
              <a:rPr lang="en-US" dirty="0" smtClean="0">
                <a:solidFill>
                  <a:srgbClr val="000000"/>
                </a:solidFill>
              </a:rPr>
              <a:t> </a:t>
            </a:r>
            <a:endParaRPr lang="en-US" dirty="0">
              <a:solidFill>
                <a:srgbClr val="000000"/>
              </a:solidFill>
            </a:endParaRPr>
          </a:p>
          <a:p>
            <a:pPr marL="742950" lvl="1" indent="-285750">
              <a:buFont typeface="Arial"/>
              <a:buChar char="•"/>
            </a:pPr>
            <a:r>
              <a:rPr lang="en-US" dirty="0" smtClean="0">
                <a:solidFill>
                  <a:srgbClr val="000000"/>
                </a:solidFill>
              </a:rPr>
              <a:t>2</a:t>
            </a:r>
            <a:r>
              <a:rPr lang="en-US" baseline="30000" dirty="0" smtClean="0">
                <a:solidFill>
                  <a:srgbClr val="000000"/>
                </a:solidFill>
              </a:rPr>
              <a:t>th</a:t>
            </a:r>
            <a:r>
              <a:rPr lang="en-US" dirty="0" smtClean="0">
                <a:solidFill>
                  <a:srgbClr val="000000"/>
                </a:solidFill>
              </a:rPr>
              <a:t> value</a:t>
            </a:r>
            <a:endParaRPr lang="en-US" baseline="30000" dirty="0">
              <a:solidFill>
                <a:srgbClr val="000000"/>
              </a:solidFill>
            </a:endParaRPr>
          </a:p>
          <a:p>
            <a:pPr marL="742950" lvl="1" indent="-285750">
              <a:buFont typeface="Arial"/>
              <a:buChar char="•"/>
            </a:pPr>
            <a:r>
              <a:rPr lang="en-US" b="1" dirty="0" smtClean="0">
                <a:solidFill>
                  <a:srgbClr val="000000"/>
                </a:solidFill>
              </a:rPr>
              <a:t>2</a:t>
            </a:r>
            <a:endParaRPr lang="en-US" dirty="0">
              <a:solidFill>
                <a:srgbClr val="000000"/>
              </a:solidFill>
            </a:endParaRPr>
          </a:p>
        </p:txBody>
      </p:sp>
      <p:sp>
        <p:nvSpPr>
          <p:cNvPr id="18"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Fundamental measures – Central value</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4" name="TextBox 3"/>
          <p:cNvSpPr txBox="1"/>
          <p:nvPr/>
        </p:nvSpPr>
        <p:spPr>
          <a:xfrm>
            <a:off x="1761111" y="1557729"/>
            <a:ext cx="184666" cy="369332"/>
          </a:xfrm>
          <a:prstGeom prst="rect">
            <a:avLst/>
          </a:prstGeom>
          <a:noFill/>
        </p:spPr>
        <p:txBody>
          <a:bodyPr wrap="none" rtlCol="0">
            <a:spAutoFit/>
          </a:bodyPr>
          <a:lstStyle/>
          <a:p>
            <a:endParaRPr lang="en-US" dirty="0"/>
          </a:p>
        </p:txBody>
      </p:sp>
      <p:sp>
        <p:nvSpPr>
          <p:cNvPr id="5" name="Rectangle 4"/>
          <p:cNvSpPr/>
          <p:nvPr/>
        </p:nvSpPr>
        <p:spPr>
          <a:xfrm>
            <a:off x="65912" y="1026037"/>
            <a:ext cx="2749471" cy="923330"/>
          </a:xfrm>
          <a:prstGeom prst="rect">
            <a:avLst/>
          </a:prstGeom>
        </p:spPr>
        <p:txBody>
          <a:bodyPr wrap="none">
            <a:spAutoFit/>
          </a:bodyPr>
          <a:lstStyle/>
          <a:p>
            <a:pPr marL="285750" indent="-285750">
              <a:buFont typeface="Arial"/>
              <a:buChar char="•"/>
            </a:pPr>
            <a:r>
              <a:rPr lang="en-US" dirty="0" smtClean="0"/>
              <a:t>Mean or average </a:t>
            </a:r>
          </a:p>
          <a:p>
            <a:pPr marL="742950" lvl="1" indent="-285750">
              <a:buFont typeface="Arial"/>
              <a:buChar char="•"/>
            </a:pPr>
            <a:r>
              <a:rPr lang="en-US" dirty="0" smtClean="0"/>
              <a:t>AVERAGE </a:t>
            </a:r>
            <a:r>
              <a:rPr lang="en-US" dirty="0"/>
              <a:t>() in Excel</a:t>
            </a:r>
            <a:r>
              <a:rPr lang="en-US" b="1" dirty="0"/>
              <a:t> </a:t>
            </a:r>
            <a:endParaRPr lang="en-US" b="1" dirty="0" smtClean="0"/>
          </a:p>
          <a:p>
            <a:pPr marL="742950" lvl="1" indent="-285750">
              <a:buFont typeface="Arial"/>
              <a:buChar char="•"/>
            </a:pPr>
            <a:r>
              <a:rPr lang="en-US" dirty="0" smtClean="0"/>
              <a:t>Calculation</a:t>
            </a:r>
            <a:endParaRPr lang="en-US" dirty="0"/>
          </a:p>
        </p:txBody>
      </p:sp>
      <p:sp>
        <p:nvSpPr>
          <p:cNvPr id="3" name="Slide Number Placeholder 2"/>
          <p:cNvSpPr>
            <a:spLocks noGrp="1"/>
          </p:cNvSpPr>
          <p:nvPr>
            <p:ph type="sldNum" sz="quarter" idx="12"/>
          </p:nvPr>
        </p:nvSpPr>
        <p:spPr/>
        <p:txBody>
          <a:bodyPr/>
          <a:lstStyle/>
          <a:p>
            <a:fld id="{DCB82ED2-ACBB-2046-9075-6288EA005F68}" type="slidenum">
              <a:rPr lang="en-US" smtClean="0"/>
              <a:t>67</a:t>
            </a:fld>
            <a:endParaRPr lang="en-US"/>
          </a:p>
        </p:txBody>
      </p:sp>
      <p:pic>
        <p:nvPicPr>
          <p:cNvPr id="17" name="Picture 16"/>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7897919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66984" y="2860912"/>
            <a:ext cx="2954655" cy="584776"/>
          </a:xfrm>
          <a:prstGeom prst="rect">
            <a:avLst/>
          </a:prstGeom>
          <a:noFill/>
        </p:spPr>
        <p:txBody>
          <a:bodyPr wrap="none" rtlCol="0">
            <a:spAutoFit/>
          </a:bodyPr>
          <a:lstStyle/>
          <a:p>
            <a:pPr marL="285750" indent="-285750">
              <a:buFont typeface="Arial"/>
              <a:buChar char="•"/>
            </a:pPr>
            <a:r>
              <a:rPr lang="en-US" sz="1600" dirty="0">
                <a:solidFill>
                  <a:srgbClr val="7F7F7F"/>
                </a:solidFill>
              </a:rPr>
              <a:t>Data </a:t>
            </a:r>
            <a:r>
              <a:rPr lang="en-US" sz="1600" dirty="0" smtClean="0">
                <a:solidFill>
                  <a:srgbClr val="7F7F7F"/>
                </a:solidFill>
              </a:rPr>
              <a:t>  =  </a:t>
            </a:r>
            <a:r>
              <a:rPr lang="en-US" sz="1600" dirty="0">
                <a:solidFill>
                  <a:srgbClr val="7F7F7F"/>
                </a:solidFill>
              </a:rPr>
              <a:t>[ 2, 1, 6 </a:t>
            </a:r>
            <a:r>
              <a:rPr lang="en-US" sz="1600" dirty="0" smtClean="0">
                <a:solidFill>
                  <a:srgbClr val="7F7F7F"/>
                </a:solidFill>
              </a:rPr>
              <a:t>] &amp;  mean = 3</a:t>
            </a:r>
            <a:endParaRPr lang="en-CA" sz="1600" dirty="0" smtClean="0">
              <a:solidFill>
                <a:srgbClr val="7F7F7F"/>
              </a:solidFill>
            </a:endParaRPr>
          </a:p>
          <a:p>
            <a:pPr marL="285750" indent="-285750">
              <a:buFont typeface="Arial"/>
              <a:buChar char="•"/>
            </a:pPr>
            <a:r>
              <a:rPr lang="en-CA" sz="1600" dirty="0" smtClean="0"/>
              <a:t>Standard Deviation =</a:t>
            </a:r>
            <a:endParaRPr lang="is-IS" sz="1600" dirty="0" smtClean="0"/>
          </a:p>
        </p:txBody>
      </p:sp>
      <p:sp>
        <p:nvSpPr>
          <p:cNvPr id="13" name="TextBox 12"/>
          <p:cNvSpPr txBox="1"/>
          <p:nvPr/>
        </p:nvSpPr>
        <p:spPr>
          <a:xfrm>
            <a:off x="119829" y="1030373"/>
            <a:ext cx="8119180" cy="923330"/>
          </a:xfrm>
          <a:prstGeom prst="rect">
            <a:avLst/>
          </a:prstGeom>
          <a:noFill/>
        </p:spPr>
        <p:txBody>
          <a:bodyPr wrap="square" rtlCol="0">
            <a:spAutoFit/>
          </a:bodyPr>
          <a:lstStyle/>
          <a:p>
            <a:pPr marL="285750" indent="-285750">
              <a:buFont typeface="Arial"/>
              <a:buChar char="•"/>
            </a:pPr>
            <a:r>
              <a:rPr lang="en-US" dirty="0" smtClean="0"/>
              <a:t>Standard deviation (SD)</a:t>
            </a:r>
          </a:p>
          <a:p>
            <a:pPr marL="742950" lvl="1" indent="-285750">
              <a:buFont typeface="Arial"/>
              <a:buChar char="•"/>
            </a:pPr>
            <a:r>
              <a:rPr lang="en-US" dirty="0"/>
              <a:t>T</a:t>
            </a:r>
            <a:r>
              <a:rPr lang="en-US" dirty="0" smtClean="0"/>
              <a:t>he amount of dispersion in the data</a:t>
            </a:r>
          </a:p>
          <a:p>
            <a:pPr marL="742950" lvl="1" indent="-285750">
              <a:buFont typeface="Arial"/>
              <a:buChar char="•"/>
            </a:pPr>
            <a:r>
              <a:rPr lang="en-US" b="0" i="0" dirty="0" smtClean="0">
                <a:solidFill>
                  <a:srgbClr val="000000"/>
                </a:solidFill>
                <a:latin typeface="Lucida Grande"/>
                <a:ea typeface="Lucida Grande"/>
                <a:cs typeface="Lucida Grande"/>
              </a:rPr>
              <a:t>STDEV.S() in Excel</a:t>
            </a:r>
            <a:endParaRPr lang="en-US" dirty="0"/>
          </a:p>
        </p:txBody>
      </p:sp>
      <p:sp>
        <p:nvSpPr>
          <p:cNvPr id="14" name="Rectangle 13"/>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r="10143"/>
          <a:stretch/>
        </p:blipFill>
        <p:spPr>
          <a:xfrm>
            <a:off x="842338" y="3449687"/>
            <a:ext cx="2514025" cy="73209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t="14685" b="9790"/>
          <a:stretch/>
        </p:blipFill>
        <p:spPr>
          <a:xfrm>
            <a:off x="877647" y="1953703"/>
            <a:ext cx="2210710" cy="659158"/>
          </a:xfrm>
          <a:prstGeom prst="rect">
            <a:avLst/>
          </a:prstGeom>
        </p:spPr>
      </p:pic>
      <p:sp>
        <p:nvSpPr>
          <p:cNvPr id="1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Fundamental measures – Spread</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2500" y="4181779"/>
            <a:ext cx="1752942" cy="532335"/>
          </a:xfrm>
          <a:prstGeom prst="rect">
            <a:avLst/>
          </a:prstGeom>
        </p:spPr>
      </p:pic>
      <p:sp>
        <p:nvSpPr>
          <p:cNvPr id="17" name="Rectangle 16"/>
          <p:cNvSpPr/>
          <p:nvPr/>
        </p:nvSpPr>
        <p:spPr>
          <a:xfrm>
            <a:off x="599381" y="2850397"/>
            <a:ext cx="2991517" cy="197334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067930" y="1216025"/>
            <a:ext cx="2595279" cy="1667330"/>
            <a:chOff x="4718587" y="2049966"/>
            <a:chExt cx="2595279" cy="1667330"/>
          </a:xfrm>
        </p:grpSpPr>
        <p:cxnSp>
          <p:nvCxnSpPr>
            <p:cNvPr id="31" name="Straight Connector 30"/>
            <p:cNvCxnSpPr/>
            <p:nvPr/>
          </p:nvCxnSpPr>
          <p:spPr>
            <a:xfrm>
              <a:off x="5668231" y="2049966"/>
              <a:ext cx="2692" cy="1631625"/>
            </a:xfrm>
            <a:prstGeom prst="line">
              <a:avLst/>
            </a:prstGeom>
            <a:ln w="12700" cmpd="sng">
              <a:solidFill>
                <a:srgbClr val="7F7F7F"/>
              </a:solidFill>
              <a:prstDash val="dot"/>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343774" y="2049966"/>
              <a:ext cx="19179" cy="1080000"/>
            </a:xfrm>
            <a:prstGeom prst="line">
              <a:avLst/>
            </a:prstGeom>
            <a:ln w="12700" cmpd="sng">
              <a:solidFill>
                <a:srgbClr val="7F7F7F"/>
              </a:solidFill>
              <a:prstDash val="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077888" y="2049966"/>
              <a:ext cx="0" cy="1080000"/>
            </a:xfrm>
            <a:prstGeom prst="line">
              <a:avLst/>
            </a:prstGeom>
            <a:ln w="12700" cmpd="sng">
              <a:solidFill>
                <a:srgbClr val="7F7F7F"/>
              </a:solidFill>
              <a:prstDash val="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41740" y="2049966"/>
              <a:ext cx="2692" cy="1080000"/>
            </a:xfrm>
            <a:prstGeom prst="line">
              <a:avLst/>
            </a:prstGeom>
            <a:ln w="12700" cmpd="sng">
              <a:solidFill>
                <a:srgbClr val="7F7F7F"/>
              </a:solidFill>
              <a:prstDash val="dot"/>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4718587"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089399"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60211"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830618"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201430"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572242"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43054" y="2929211"/>
              <a:ext cx="370812"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1568" y="2929211"/>
              <a:ext cx="1749197" cy="307777"/>
            </a:xfrm>
            <a:prstGeom prst="rect">
              <a:avLst/>
            </a:prstGeom>
            <a:noFill/>
          </p:spPr>
          <p:txBody>
            <a:bodyPr wrap="none" rtlCol="0">
              <a:spAutoFit/>
            </a:bodyPr>
            <a:lstStyle/>
            <a:p>
              <a:r>
                <a:rPr lang="en-US" sz="1400" dirty="0" smtClean="0"/>
                <a:t>1     2     </a:t>
              </a:r>
              <a:r>
                <a:rPr lang="en-US" sz="1400" b="1" dirty="0" smtClean="0">
                  <a:solidFill>
                    <a:srgbClr val="FFFFFF"/>
                  </a:solidFill>
                </a:rPr>
                <a:t>3</a:t>
              </a:r>
              <a:r>
                <a:rPr lang="en-US" sz="1400" dirty="0" smtClean="0"/>
                <a:t>     </a:t>
              </a:r>
              <a:r>
                <a:rPr lang="en-US" sz="1400" dirty="0" smtClean="0">
                  <a:solidFill>
                    <a:schemeClr val="bg1"/>
                  </a:solidFill>
                </a:rPr>
                <a:t>4</a:t>
              </a:r>
              <a:r>
                <a:rPr lang="en-US" sz="1400" dirty="0" smtClean="0"/>
                <a:t>     </a:t>
              </a:r>
              <a:r>
                <a:rPr lang="en-US" sz="1400" dirty="0" smtClean="0">
                  <a:solidFill>
                    <a:srgbClr val="FFFFFF"/>
                  </a:solidFill>
                </a:rPr>
                <a:t>5</a:t>
              </a:r>
              <a:r>
                <a:rPr lang="en-US" sz="1400" dirty="0" smtClean="0"/>
                <a:t>     6</a:t>
              </a:r>
              <a:endParaRPr lang="en-US" sz="1400" dirty="0"/>
            </a:p>
          </p:txBody>
        </p:sp>
        <p:sp>
          <p:nvSpPr>
            <p:cNvPr id="6" name="TextBox 5"/>
            <p:cNvSpPr txBox="1"/>
            <p:nvPr/>
          </p:nvSpPr>
          <p:spPr>
            <a:xfrm>
              <a:off x="5520093" y="3347964"/>
              <a:ext cx="301660" cy="369332"/>
            </a:xfrm>
            <a:prstGeom prst="rect">
              <a:avLst/>
            </a:prstGeom>
            <a:noFill/>
          </p:spPr>
          <p:txBody>
            <a:bodyPr wrap="none" rtlCol="0">
              <a:spAutoFit/>
            </a:bodyPr>
            <a:lstStyle/>
            <a:p>
              <a:r>
                <a:rPr lang="en-US" b="1" dirty="0" smtClean="0"/>
                <a:t>3</a:t>
              </a:r>
              <a:endParaRPr lang="en-US" b="1" dirty="0"/>
            </a:p>
          </p:txBody>
        </p:sp>
        <p:cxnSp>
          <p:nvCxnSpPr>
            <p:cNvPr id="8" name="Straight Connector 7"/>
            <p:cNvCxnSpPr/>
            <p:nvPr/>
          </p:nvCxnSpPr>
          <p:spPr>
            <a:xfrm>
              <a:off x="5075119" y="2628256"/>
              <a:ext cx="602570" cy="0"/>
            </a:xfrm>
            <a:prstGeom prst="line">
              <a:avLst/>
            </a:prstGeom>
            <a:ln>
              <a:solidFill>
                <a:srgbClr val="7F7F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353044" y="2487166"/>
              <a:ext cx="301845" cy="1"/>
            </a:xfrm>
            <a:prstGeom prst="line">
              <a:avLst/>
            </a:prstGeom>
            <a:ln>
              <a:solidFill>
                <a:srgbClr val="7F7F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672304" y="2769346"/>
              <a:ext cx="869436" cy="2"/>
            </a:xfrm>
            <a:prstGeom prst="line">
              <a:avLst/>
            </a:prstGeom>
            <a:ln>
              <a:solidFill>
                <a:srgbClr val="7F7F7F"/>
              </a:solidFill>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DCB82ED2-ACBB-2046-9075-6288EA005F68}" type="slidenum">
              <a:rPr lang="en-US" smtClean="0"/>
              <a:t>68</a:t>
            </a:fld>
            <a:endParaRPr lang="en-US"/>
          </a:p>
        </p:txBody>
      </p:sp>
      <p:sp>
        <p:nvSpPr>
          <p:cNvPr id="2" name="Rectangle 1"/>
          <p:cNvSpPr/>
          <p:nvPr/>
        </p:nvSpPr>
        <p:spPr>
          <a:xfrm>
            <a:off x="885535" y="2193087"/>
            <a:ext cx="179326" cy="20996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47309" y="2103081"/>
            <a:ext cx="194605" cy="338554"/>
          </a:xfrm>
          <a:prstGeom prst="rect">
            <a:avLst/>
          </a:prstGeom>
        </p:spPr>
        <p:txBody>
          <a:bodyPr wrap="square">
            <a:spAutoFit/>
          </a:bodyPr>
          <a:lstStyle/>
          <a:p>
            <a:r>
              <a:rPr lang="en-US" sz="1600" i="1" dirty="0"/>
              <a:t>s</a:t>
            </a:r>
            <a:endParaRPr lang="en-US" sz="1600" dirty="0"/>
          </a:p>
        </p:txBody>
      </p:sp>
      <p:sp>
        <p:nvSpPr>
          <p:cNvPr id="9" name="TextBox 8"/>
          <p:cNvSpPr txBox="1"/>
          <p:nvPr/>
        </p:nvSpPr>
        <p:spPr>
          <a:xfrm>
            <a:off x="8686800" y="837283"/>
            <a:ext cx="477114" cy="276999"/>
          </a:xfrm>
          <a:prstGeom prst="rect">
            <a:avLst/>
          </a:prstGeom>
          <a:noFill/>
        </p:spPr>
        <p:txBody>
          <a:bodyPr wrap="none" rtlCol="0">
            <a:spAutoFit/>
          </a:bodyPr>
          <a:lstStyle/>
          <a:p>
            <a:r>
              <a:rPr lang="en-US" sz="1200" dirty="0" smtClean="0">
                <a:solidFill>
                  <a:srgbClr val="A6A6A6"/>
                </a:solidFill>
                <a:hlinkClick r:id="rId6" action="ppaction://hlinksldjump"/>
              </a:rPr>
              <a:t>Back</a:t>
            </a:r>
            <a:endParaRPr lang="en-US" sz="1200" dirty="0">
              <a:solidFill>
                <a:srgbClr val="A6A6A6"/>
              </a:solidFill>
            </a:endParaRPr>
          </a:p>
        </p:txBody>
      </p:sp>
      <p:pic>
        <p:nvPicPr>
          <p:cNvPr id="33" name="Picture 32"/>
          <p:cNvPicPr>
            <a:picLocks noChangeAspect="1"/>
          </p:cNvPicPr>
          <p:nvPr/>
        </p:nvPicPr>
        <p:blipFill>
          <a:blip r:embed="rId7"/>
          <a:stretch>
            <a:fillRect/>
          </a:stretch>
        </p:blipFill>
        <p:spPr>
          <a:xfrm>
            <a:off x="8335175" y="39460"/>
            <a:ext cx="778588" cy="781083"/>
          </a:xfrm>
          <a:prstGeom prst="rect">
            <a:avLst/>
          </a:prstGeom>
        </p:spPr>
      </p:pic>
    </p:spTree>
    <p:extLst>
      <p:ext uri="{BB962C8B-B14F-4D97-AF65-F5344CB8AC3E}">
        <p14:creationId xmlns:p14="http://schemas.microsoft.com/office/powerpoint/2010/main" val="16332011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9829" y="1030373"/>
            <a:ext cx="8119180" cy="923330"/>
          </a:xfrm>
          <a:prstGeom prst="rect">
            <a:avLst/>
          </a:prstGeom>
          <a:noFill/>
        </p:spPr>
        <p:txBody>
          <a:bodyPr wrap="square" rtlCol="0">
            <a:spAutoFit/>
          </a:bodyPr>
          <a:lstStyle/>
          <a:p>
            <a:pPr marL="285750" indent="-285750">
              <a:buFont typeface="Arial"/>
              <a:buChar char="•"/>
            </a:pPr>
            <a:r>
              <a:rPr lang="en-US" dirty="0" smtClean="0"/>
              <a:t>MAD: Median Absolute </a:t>
            </a:r>
            <a:r>
              <a:rPr lang="en-US" dirty="0"/>
              <a:t>D</a:t>
            </a:r>
            <a:r>
              <a:rPr lang="en-US" dirty="0" smtClean="0"/>
              <a:t>eviation</a:t>
            </a:r>
          </a:p>
          <a:p>
            <a:pPr marL="742950" lvl="1" indent="-285750">
              <a:buFont typeface="Arial"/>
              <a:buChar char="•"/>
            </a:pPr>
            <a:r>
              <a:rPr lang="en-US" dirty="0" smtClean="0"/>
              <a:t>The amount of dispersion in the data</a:t>
            </a:r>
          </a:p>
          <a:p>
            <a:pPr marL="285750" indent="-285750">
              <a:buFont typeface="Arial"/>
              <a:buChar char="•"/>
            </a:pPr>
            <a:endParaRPr lang="en-US" dirty="0" smtClean="0"/>
          </a:p>
        </p:txBody>
      </p:sp>
      <p:sp>
        <p:nvSpPr>
          <p:cNvPr id="14" name="Rectangle 13"/>
          <p:cNvSpPr/>
          <p:nvPr/>
        </p:nvSpPr>
        <p:spPr>
          <a:xfrm>
            <a:off x="1073605" y="2560144"/>
            <a:ext cx="184666" cy="461665"/>
          </a:xfrm>
          <a:prstGeom prst="rect">
            <a:avLst/>
          </a:prstGeom>
        </p:spPr>
        <p:txBody>
          <a:bodyPr wrap="none">
            <a:spAutoFit/>
          </a:bodyPr>
          <a:lstStyle/>
          <a:p>
            <a:endParaRPr lang="en-US" sz="2400" dirty="0" smtClean="0">
              <a:solidFill>
                <a:srgbClr val="FF0000"/>
              </a:solidFill>
            </a:endParaRPr>
          </a:p>
        </p:txBody>
      </p:sp>
      <p:sp>
        <p:nvSpPr>
          <p:cNvPr id="1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Fundamental measures – Spread median</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grpSp>
        <p:nvGrpSpPr>
          <p:cNvPr id="10" name="Group 9"/>
          <p:cNvGrpSpPr/>
          <p:nvPr/>
        </p:nvGrpSpPr>
        <p:grpSpPr>
          <a:xfrm>
            <a:off x="440003" y="1889150"/>
            <a:ext cx="3418949" cy="1132659"/>
            <a:chOff x="440003" y="1591070"/>
            <a:chExt cx="3418949" cy="1443700"/>
          </a:xfrm>
        </p:grpSpPr>
        <p:sp>
          <p:nvSpPr>
            <p:cNvPr id="12" name="TextBox 11"/>
            <p:cNvSpPr txBox="1"/>
            <p:nvPr/>
          </p:nvSpPr>
          <p:spPr>
            <a:xfrm>
              <a:off x="440003" y="1591070"/>
              <a:ext cx="3121367" cy="1077218"/>
            </a:xfrm>
            <a:prstGeom prst="rect">
              <a:avLst/>
            </a:prstGeom>
            <a:noFill/>
          </p:spPr>
          <p:txBody>
            <a:bodyPr wrap="none" rtlCol="0">
              <a:spAutoFit/>
            </a:bodyPr>
            <a:lstStyle/>
            <a:p>
              <a:pPr marL="285750" indent="-285750">
                <a:buFont typeface="Arial"/>
                <a:buChar char="•"/>
              </a:pPr>
              <a:r>
                <a:rPr lang="en-US" sz="1600" dirty="0">
                  <a:solidFill>
                    <a:srgbClr val="7F7F7F"/>
                  </a:solidFill>
                </a:rPr>
                <a:t>Data </a:t>
              </a:r>
              <a:r>
                <a:rPr lang="en-US" sz="1600" dirty="0" smtClean="0">
                  <a:solidFill>
                    <a:srgbClr val="7F7F7F"/>
                  </a:solidFill>
                </a:rPr>
                <a:t>  =  </a:t>
              </a:r>
              <a:r>
                <a:rPr lang="en-US" sz="1600" dirty="0">
                  <a:solidFill>
                    <a:srgbClr val="7F7F7F"/>
                  </a:solidFill>
                </a:rPr>
                <a:t>[ 2, 1, 6 </a:t>
              </a:r>
              <a:r>
                <a:rPr lang="en-US" sz="1600" dirty="0" smtClean="0">
                  <a:solidFill>
                    <a:srgbClr val="7F7F7F"/>
                  </a:solidFill>
                </a:rPr>
                <a:t>] &amp;  median = 2</a:t>
              </a:r>
              <a:endParaRPr lang="en-CA" sz="1600" dirty="0" smtClean="0"/>
            </a:p>
            <a:p>
              <a:pPr marL="285750" indent="-285750">
                <a:buFont typeface="Arial"/>
                <a:buChar char="•"/>
              </a:pPr>
              <a:r>
                <a:rPr lang="en-CA" sz="1600" dirty="0" smtClean="0"/>
                <a:t>Median( [ |2-2|, |1-2|, |6-2| ] )</a:t>
              </a:r>
            </a:p>
            <a:p>
              <a:pPr marL="285750" indent="-285750">
                <a:buFont typeface="Arial"/>
                <a:buChar char="•"/>
              </a:pPr>
              <a:r>
                <a:rPr lang="en-CA" sz="1600" dirty="0" smtClean="0"/>
                <a:t>Median( [0, 1, 4] )</a:t>
              </a:r>
            </a:p>
            <a:p>
              <a:pPr marL="285750" indent="-285750">
                <a:buFont typeface="Arial"/>
                <a:buChar char="•"/>
              </a:pPr>
              <a:r>
                <a:rPr lang="en-CA" sz="1600" dirty="0" smtClean="0"/>
                <a:t>MAD = 1</a:t>
              </a:r>
              <a:endParaRPr lang="is-IS" sz="1600" dirty="0" smtClean="0"/>
            </a:p>
          </p:txBody>
        </p:sp>
        <p:sp>
          <p:nvSpPr>
            <p:cNvPr id="17" name="Rectangle 16"/>
            <p:cNvSpPr/>
            <p:nvPr/>
          </p:nvSpPr>
          <p:spPr>
            <a:xfrm>
              <a:off x="472400" y="1593516"/>
              <a:ext cx="3386552" cy="1441254"/>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p:txBody>
          <a:bodyPr/>
          <a:lstStyle/>
          <a:p>
            <a:fld id="{DCB82ED2-ACBB-2046-9075-6288EA005F68}" type="slidenum">
              <a:rPr lang="en-US" smtClean="0"/>
              <a:t>69</a:t>
            </a:fld>
            <a:endParaRPr lang="en-US"/>
          </a:p>
        </p:txBody>
      </p:sp>
      <p:pic>
        <p:nvPicPr>
          <p:cNvPr id="33" name="Picture 32"/>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262437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Final lab exercises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z="1800" smtClean="0"/>
              <a:t>7</a:t>
            </a:fld>
            <a:endParaRPr lang="en-US" sz="1800"/>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grpSp>
        <p:nvGrpSpPr>
          <p:cNvPr id="68" name="Group 67"/>
          <p:cNvGrpSpPr/>
          <p:nvPr/>
        </p:nvGrpSpPr>
        <p:grpSpPr>
          <a:xfrm>
            <a:off x="176213" y="1430594"/>
            <a:ext cx="2640922" cy="3388892"/>
            <a:chOff x="194868" y="1088678"/>
            <a:chExt cx="2640922" cy="3388892"/>
          </a:xfrm>
        </p:grpSpPr>
        <p:cxnSp>
          <p:nvCxnSpPr>
            <p:cNvPr id="4" name="Straight Connector 3"/>
            <p:cNvCxnSpPr/>
            <p:nvPr/>
          </p:nvCxnSpPr>
          <p:spPr>
            <a:xfrm>
              <a:off x="1028039" y="1088678"/>
              <a:ext cx="0" cy="3096881"/>
            </a:xfrm>
            <a:prstGeom prst="line">
              <a:avLst/>
            </a:prstGeom>
            <a:ln>
              <a:prstDash val="dot"/>
            </a:ln>
          </p:spPr>
          <p:style>
            <a:lnRef idx="1">
              <a:schemeClr val="dk1"/>
            </a:lnRef>
            <a:fillRef idx="2">
              <a:schemeClr val="dk1"/>
            </a:fillRef>
            <a:effectRef idx="1">
              <a:schemeClr val="dk1"/>
            </a:effectRef>
            <a:fontRef idx="minor">
              <a:schemeClr val="dk1"/>
            </a:fontRef>
          </p:style>
        </p:cxnSp>
        <p:grpSp>
          <p:nvGrpSpPr>
            <p:cNvPr id="15" name="Group 14"/>
            <p:cNvGrpSpPr/>
            <p:nvPr/>
          </p:nvGrpSpPr>
          <p:grpSpPr>
            <a:xfrm>
              <a:off x="1040549" y="1401169"/>
              <a:ext cx="1795241" cy="332652"/>
              <a:chOff x="1038118" y="1401169"/>
              <a:chExt cx="1795241" cy="332652"/>
            </a:xfrm>
          </p:grpSpPr>
          <p:cxnSp>
            <p:nvCxnSpPr>
              <p:cNvPr id="12" name="Straight Connector 11"/>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5" name="Rectangle 4"/>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10" name="Rectangle 9"/>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21" name="Group 20"/>
            <p:cNvGrpSpPr/>
            <p:nvPr/>
          </p:nvGrpSpPr>
          <p:grpSpPr>
            <a:xfrm>
              <a:off x="1040549" y="1873618"/>
              <a:ext cx="1795241" cy="332652"/>
              <a:chOff x="1038118" y="1401169"/>
              <a:chExt cx="1795241" cy="332652"/>
            </a:xfrm>
          </p:grpSpPr>
          <p:cxnSp>
            <p:nvCxnSpPr>
              <p:cNvPr id="24" name="Straight Connector 23"/>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25" name="Straight Connector 24"/>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22" name="Rectangle 21"/>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23" name="Rectangle 22"/>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26" name="Group 25"/>
            <p:cNvGrpSpPr/>
            <p:nvPr/>
          </p:nvGrpSpPr>
          <p:grpSpPr>
            <a:xfrm>
              <a:off x="1040549" y="2346067"/>
              <a:ext cx="1795241" cy="332652"/>
              <a:chOff x="1038118" y="1401169"/>
              <a:chExt cx="1795241" cy="332652"/>
            </a:xfrm>
          </p:grpSpPr>
          <p:cxnSp>
            <p:nvCxnSpPr>
              <p:cNvPr id="29" name="Straight Connector 28"/>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27" name="Rectangle 26"/>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28" name="Rectangle 27"/>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31" name="Group 30"/>
            <p:cNvGrpSpPr/>
            <p:nvPr/>
          </p:nvGrpSpPr>
          <p:grpSpPr>
            <a:xfrm>
              <a:off x="1040549" y="2818516"/>
              <a:ext cx="1795241" cy="332652"/>
              <a:chOff x="1038118" y="1401169"/>
              <a:chExt cx="1795241" cy="332652"/>
            </a:xfrm>
          </p:grpSpPr>
          <p:cxnSp>
            <p:nvCxnSpPr>
              <p:cNvPr id="34" name="Straight Connector 33"/>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35" name="Straight Connector 34"/>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32" name="Rectangle 31"/>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33" name="Rectangle 32"/>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36" name="Group 35"/>
            <p:cNvGrpSpPr/>
            <p:nvPr/>
          </p:nvGrpSpPr>
          <p:grpSpPr>
            <a:xfrm>
              <a:off x="1040549" y="3290965"/>
              <a:ext cx="1795241" cy="332652"/>
              <a:chOff x="1038118" y="1401169"/>
              <a:chExt cx="1795241" cy="332652"/>
            </a:xfrm>
          </p:grpSpPr>
          <p:cxnSp>
            <p:nvCxnSpPr>
              <p:cNvPr id="39" name="Straight Connector 38"/>
              <p:cNvCxnSpPr/>
              <p:nvPr/>
            </p:nvCxnSpPr>
            <p:spPr>
              <a:xfrm>
                <a:off x="103811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40" name="Straight Connector 39"/>
              <p:cNvCxnSpPr/>
              <p:nvPr/>
            </p:nvCxnSpPr>
            <p:spPr>
              <a:xfrm>
                <a:off x="2016978" y="1567495"/>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37" name="Rectangle 36"/>
              <p:cNvSpPr/>
              <p:nvPr/>
            </p:nvSpPr>
            <p:spPr>
              <a:xfrm>
                <a:off x="1199377" y="1401169"/>
                <a:ext cx="8176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SMEQ</a:t>
                </a:r>
                <a:endParaRPr lang="en-US" dirty="0"/>
              </a:p>
            </p:txBody>
          </p:sp>
          <p:sp>
            <p:nvSpPr>
              <p:cNvPr id="38" name="Rectangle 37"/>
              <p:cNvSpPr/>
              <p:nvPr/>
            </p:nvSpPr>
            <p:spPr>
              <a:xfrm>
                <a:off x="2168158" y="1401169"/>
                <a:ext cx="665201" cy="332652"/>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a:t>
                </a:r>
                <a:endParaRPr lang="en-US" dirty="0"/>
              </a:p>
            </p:txBody>
          </p:sp>
        </p:grpSp>
        <p:grpSp>
          <p:nvGrpSpPr>
            <p:cNvPr id="47" name="Group 46"/>
            <p:cNvGrpSpPr/>
            <p:nvPr/>
          </p:nvGrpSpPr>
          <p:grpSpPr>
            <a:xfrm>
              <a:off x="1038118" y="3888500"/>
              <a:ext cx="1795241" cy="589070"/>
              <a:chOff x="1038118" y="1401169"/>
              <a:chExt cx="1795241" cy="589070"/>
            </a:xfrm>
          </p:grpSpPr>
          <p:cxnSp>
            <p:nvCxnSpPr>
              <p:cNvPr id="51" name="Straight Connector 50"/>
              <p:cNvCxnSpPr/>
              <p:nvPr/>
            </p:nvCxnSpPr>
            <p:spPr>
              <a:xfrm>
                <a:off x="1986741" y="1698228"/>
                <a:ext cx="241891" cy="0"/>
              </a:xfrm>
              <a:prstGeom prst="line">
                <a:avLst/>
              </a:prstGeom>
              <a:ln>
                <a:prstDash val="dot"/>
              </a:ln>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flipV="1">
                <a:off x="1038118" y="1695704"/>
                <a:ext cx="241891" cy="2524"/>
              </a:xfrm>
              <a:prstGeom prst="line">
                <a:avLst/>
              </a:prstGeom>
              <a:ln>
                <a:prstDash val="dot"/>
              </a:ln>
            </p:spPr>
            <p:style>
              <a:lnRef idx="1">
                <a:schemeClr val="dk1"/>
              </a:lnRef>
              <a:fillRef idx="2">
                <a:schemeClr val="dk1"/>
              </a:fillRef>
              <a:effectRef idx="1">
                <a:schemeClr val="dk1"/>
              </a:effectRef>
              <a:fontRef idx="minor">
                <a:schemeClr val="dk1"/>
              </a:fontRef>
            </p:style>
          </p:cxnSp>
          <p:sp>
            <p:nvSpPr>
              <p:cNvPr id="48" name="Rectangle 47"/>
              <p:cNvSpPr/>
              <p:nvPr/>
            </p:nvSpPr>
            <p:spPr>
              <a:xfrm>
                <a:off x="1199377" y="1401169"/>
                <a:ext cx="817601" cy="589070"/>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NPS</a:t>
                </a:r>
                <a:endParaRPr lang="en-US" dirty="0"/>
              </a:p>
            </p:txBody>
          </p:sp>
          <p:sp>
            <p:nvSpPr>
              <p:cNvPr id="49" name="Rectangle 48"/>
              <p:cNvSpPr/>
              <p:nvPr/>
            </p:nvSpPr>
            <p:spPr>
              <a:xfrm>
                <a:off x="2168158" y="1401169"/>
                <a:ext cx="665201" cy="589070"/>
              </a:xfrm>
              <a:prstGeom prst="rect">
                <a:avLst/>
              </a:prstGeom>
              <a:ln>
                <a:solidFill>
                  <a:srgbClr val="FFFFFF"/>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SUS</a:t>
                </a:r>
                <a:endParaRPr lang="en-US" dirty="0"/>
              </a:p>
            </p:txBody>
          </p:sp>
        </p:grpSp>
        <p:pic>
          <p:nvPicPr>
            <p:cNvPr id="56" name="Picture 55"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2662331"/>
              <a:ext cx="360000" cy="360000"/>
            </a:xfrm>
            <a:prstGeom prst="rect">
              <a:avLst/>
            </a:prstGeom>
          </p:spPr>
        </p:pic>
        <p:pic>
          <p:nvPicPr>
            <p:cNvPr id="57" name="Picture 56"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2251951"/>
              <a:ext cx="360000" cy="360000"/>
            </a:xfrm>
            <a:prstGeom prst="rect">
              <a:avLst/>
            </a:prstGeom>
          </p:spPr>
        </p:pic>
        <p:pic>
          <p:nvPicPr>
            <p:cNvPr id="58" name="Picture 57"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1841571"/>
              <a:ext cx="360000" cy="360000"/>
            </a:xfrm>
            <a:prstGeom prst="rect">
              <a:avLst/>
            </a:prstGeom>
          </p:spPr>
        </p:pic>
        <p:pic>
          <p:nvPicPr>
            <p:cNvPr id="59" name="Picture 58"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1431191"/>
              <a:ext cx="360000" cy="360000"/>
            </a:xfrm>
            <a:prstGeom prst="rect">
              <a:avLst/>
            </a:prstGeom>
          </p:spPr>
        </p:pic>
        <p:pic>
          <p:nvPicPr>
            <p:cNvPr id="60" name="Picture 59" descr="Measurement-Units-Time-icon.pn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flipH="1">
              <a:off x="602540" y="3072711"/>
              <a:ext cx="360000" cy="360000"/>
            </a:xfrm>
            <a:prstGeom prst="rect">
              <a:avLst/>
            </a:prstGeom>
          </p:spPr>
        </p:pic>
        <p:pic>
          <p:nvPicPr>
            <p:cNvPr id="62" name="Picture 61"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1441429"/>
              <a:ext cx="395998" cy="395998"/>
            </a:xfrm>
            <a:prstGeom prst="rect">
              <a:avLst/>
            </a:prstGeom>
          </p:spPr>
        </p:pic>
        <p:pic>
          <p:nvPicPr>
            <p:cNvPr id="63" name="Picture 62"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1851809"/>
              <a:ext cx="395998" cy="395998"/>
            </a:xfrm>
            <a:prstGeom prst="rect">
              <a:avLst/>
            </a:prstGeom>
          </p:spPr>
        </p:pic>
        <p:pic>
          <p:nvPicPr>
            <p:cNvPr id="64" name="Picture 63"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2262189"/>
              <a:ext cx="395998" cy="395998"/>
            </a:xfrm>
            <a:prstGeom prst="rect">
              <a:avLst/>
            </a:prstGeom>
          </p:spPr>
        </p:pic>
        <p:pic>
          <p:nvPicPr>
            <p:cNvPr id="65" name="Picture 64"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2672569"/>
              <a:ext cx="395998" cy="395998"/>
            </a:xfrm>
            <a:prstGeom prst="rect">
              <a:avLst/>
            </a:prstGeom>
          </p:spPr>
        </p:pic>
        <p:pic>
          <p:nvPicPr>
            <p:cNvPr id="66" name="Picture 65" descr="7467-200.png"/>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194868" y="3082946"/>
              <a:ext cx="395998" cy="395998"/>
            </a:xfrm>
            <a:prstGeom prst="rect">
              <a:avLst/>
            </a:prstGeom>
          </p:spPr>
        </p:pic>
      </p:grpSp>
      <p:sp>
        <p:nvSpPr>
          <p:cNvPr id="67" name="TextBox 66"/>
          <p:cNvSpPr txBox="1"/>
          <p:nvPr/>
        </p:nvSpPr>
        <p:spPr>
          <a:xfrm>
            <a:off x="194301" y="1245240"/>
            <a:ext cx="2622833" cy="36933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smtClean="0"/>
              <a:t>Study A: 11 Participants</a:t>
            </a:r>
            <a:endParaRPr lang="en-US" dirty="0"/>
          </a:p>
        </p:txBody>
      </p:sp>
      <p:sp>
        <p:nvSpPr>
          <p:cNvPr id="153" name="TextBox 152"/>
          <p:cNvSpPr txBox="1"/>
          <p:nvPr/>
        </p:nvSpPr>
        <p:spPr>
          <a:xfrm>
            <a:off x="2901514" y="181065"/>
            <a:ext cx="1238515" cy="4708981"/>
          </a:xfrm>
          <a:prstGeom prst="rect">
            <a:avLst/>
          </a:prstGeom>
          <a:noFill/>
        </p:spPr>
        <p:txBody>
          <a:bodyPr wrap="none" rtlCol="0">
            <a:spAutoFit/>
          </a:bodyPr>
          <a:lstStyle/>
          <a:p>
            <a:r>
              <a:rPr lang="en-US" sz="30000" dirty="0" smtClean="0">
                <a:solidFill>
                  <a:schemeClr val="bg1">
                    <a:lumMod val="75000"/>
                  </a:schemeClr>
                </a:solidFill>
                <a:latin typeface="Arial Narrow"/>
                <a:cs typeface="Arial Narrow"/>
              </a:rPr>
              <a:t>}</a:t>
            </a:r>
            <a:endParaRPr lang="en-US" sz="30000" dirty="0">
              <a:solidFill>
                <a:schemeClr val="bg1">
                  <a:lumMod val="75000"/>
                </a:schemeClr>
              </a:solidFill>
            </a:endParaRPr>
          </a:p>
        </p:txBody>
      </p:sp>
      <p:sp>
        <p:nvSpPr>
          <p:cNvPr id="154" name="TextBox 153"/>
          <p:cNvSpPr txBox="1"/>
          <p:nvPr/>
        </p:nvSpPr>
        <p:spPr>
          <a:xfrm>
            <a:off x="4049318" y="2469012"/>
            <a:ext cx="1219536" cy="1015663"/>
          </a:xfrm>
          <a:prstGeom prst="rect">
            <a:avLst/>
          </a:prstGeom>
          <a:noFill/>
        </p:spPr>
        <p:txBody>
          <a:bodyPr wrap="square" rtlCol="0">
            <a:spAutoFit/>
          </a:bodyPr>
          <a:lstStyle/>
          <a:p>
            <a:r>
              <a:rPr lang="en-US" sz="6000" dirty="0" smtClean="0">
                <a:solidFill>
                  <a:srgbClr val="BFBFBF"/>
                </a:solidFill>
              </a:rPr>
              <a:t>X 3</a:t>
            </a:r>
            <a:endParaRPr lang="en-US" sz="6000" dirty="0">
              <a:solidFill>
                <a:srgbClr val="BFBFBF"/>
              </a:solidFill>
            </a:endParaRPr>
          </a:p>
        </p:txBody>
      </p:sp>
      <p:sp>
        <p:nvSpPr>
          <p:cNvPr id="155" name="TextBox 154"/>
          <p:cNvSpPr txBox="1"/>
          <p:nvPr/>
        </p:nvSpPr>
        <p:spPr>
          <a:xfrm>
            <a:off x="5355870" y="1743085"/>
            <a:ext cx="2622833" cy="2585323"/>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Study </a:t>
            </a:r>
            <a:r>
              <a:rPr lang="en-US" dirty="0" smtClean="0"/>
              <a:t>A</a:t>
            </a:r>
          </a:p>
          <a:p>
            <a:pPr marL="285750" indent="-285750">
              <a:buFont typeface="Arial"/>
              <a:buChar char="•"/>
            </a:pPr>
            <a:r>
              <a:rPr lang="en-US" dirty="0" smtClean="0">
                <a:solidFill>
                  <a:schemeClr val="bg1">
                    <a:lumMod val="50000"/>
                  </a:schemeClr>
                </a:solidFill>
              </a:rPr>
              <a:t>Week 11</a:t>
            </a:r>
          </a:p>
          <a:p>
            <a:pPr marL="285750" indent="-285750">
              <a:buFont typeface="Arial"/>
              <a:buChar char="•"/>
            </a:pPr>
            <a:r>
              <a:rPr lang="en-US" dirty="0" smtClean="0">
                <a:solidFill>
                  <a:schemeClr val="bg1">
                    <a:lumMod val="50000"/>
                  </a:schemeClr>
                </a:solidFill>
              </a:rPr>
              <a:t>11 Participants</a:t>
            </a:r>
          </a:p>
          <a:p>
            <a:r>
              <a:rPr lang="en-US" dirty="0" smtClean="0"/>
              <a:t>Study B</a:t>
            </a:r>
          </a:p>
          <a:p>
            <a:pPr marL="285750" indent="-285750">
              <a:buFont typeface="Arial"/>
              <a:buChar char="•"/>
            </a:pPr>
            <a:r>
              <a:rPr lang="en-US" dirty="0" smtClean="0">
                <a:solidFill>
                  <a:srgbClr val="7F7F7F"/>
                </a:solidFill>
              </a:rPr>
              <a:t>Week 12</a:t>
            </a:r>
          </a:p>
          <a:p>
            <a:pPr marL="285750" indent="-285750">
              <a:buFont typeface="Arial"/>
              <a:buChar char="•"/>
            </a:pPr>
            <a:r>
              <a:rPr lang="en-US" dirty="0" smtClean="0">
                <a:solidFill>
                  <a:srgbClr val="7F7F7F"/>
                </a:solidFill>
              </a:rPr>
              <a:t>12 Participants</a:t>
            </a:r>
          </a:p>
          <a:p>
            <a:r>
              <a:rPr lang="en-US" dirty="0" smtClean="0"/>
              <a:t>Study C</a:t>
            </a:r>
          </a:p>
          <a:p>
            <a:pPr marL="285750" indent="-285750">
              <a:buFont typeface="Arial"/>
              <a:buChar char="•"/>
            </a:pPr>
            <a:r>
              <a:rPr lang="en-US" dirty="0" smtClean="0">
                <a:solidFill>
                  <a:srgbClr val="7F7F7F"/>
                </a:solidFill>
              </a:rPr>
              <a:t>Week 13</a:t>
            </a:r>
          </a:p>
          <a:p>
            <a:pPr marL="285750" indent="-285750">
              <a:buFont typeface="Arial"/>
              <a:buChar char="•"/>
            </a:pPr>
            <a:r>
              <a:rPr lang="en-US" dirty="0" smtClean="0">
                <a:solidFill>
                  <a:srgbClr val="7F7F7F"/>
                </a:solidFill>
              </a:rPr>
              <a:t>14 Participants</a:t>
            </a:r>
            <a:endParaRPr lang="en-US" dirty="0">
              <a:solidFill>
                <a:srgbClr val="7F7F7F"/>
              </a:solidFill>
            </a:endParaRPr>
          </a:p>
        </p:txBody>
      </p:sp>
    </p:spTree>
    <p:extLst>
      <p:ext uri="{BB962C8B-B14F-4D97-AF65-F5344CB8AC3E}">
        <p14:creationId xmlns:p14="http://schemas.microsoft.com/office/powerpoint/2010/main" val="34776675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sp>
        <p:nvSpPr>
          <p:cNvPr id="15" name="Title 1"/>
          <p:cNvSpPr txBox="1">
            <a:spLocks/>
          </p:cNvSpPr>
          <p:nvPr/>
        </p:nvSpPr>
        <p:spPr>
          <a:xfrm>
            <a:off x="0" y="0"/>
            <a:ext cx="9144000" cy="857250"/>
          </a:xfrm>
          <a:prstGeom prst="rect">
            <a:avLst/>
          </a:prstGeom>
          <a:solidFill>
            <a:srgbClr val="E46C0A"/>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Fundamental measures</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2" name="TextBox 1"/>
          <p:cNvSpPr txBox="1"/>
          <p:nvPr/>
        </p:nvSpPr>
        <p:spPr>
          <a:xfrm>
            <a:off x="108267" y="1149170"/>
            <a:ext cx="5904180" cy="2585323"/>
          </a:xfrm>
          <a:prstGeom prst="rect">
            <a:avLst/>
          </a:prstGeom>
          <a:noFill/>
        </p:spPr>
        <p:txBody>
          <a:bodyPr wrap="none" rtlCol="0">
            <a:spAutoFit/>
          </a:bodyPr>
          <a:lstStyle/>
          <a:p>
            <a:pPr marL="285750" indent="-285750">
              <a:buFont typeface="Arial"/>
              <a:buChar char="•"/>
            </a:pPr>
            <a:r>
              <a:rPr lang="en-US" dirty="0" smtClean="0"/>
              <a:t>Calculate the mean, median, standard deviation and MAD</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endParaRPr lang="en-US" dirty="0" smtClean="0"/>
          </a:p>
          <a:p>
            <a:pPr marL="285750" indent="-285750">
              <a:buFont typeface="Arial"/>
              <a:buChar char="•"/>
            </a:pPr>
            <a:r>
              <a:rPr lang="en-US" dirty="0" smtClean="0">
                <a:solidFill>
                  <a:srgbClr val="7F7F7F"/>
                </a:solidFill>
              </a:rPr>
              <a:t>Use file: </a:t>
            </a:r>
            <a:r>
              <a:rPr lang="en-US" dirty="0" err="1" smtClean="0">
                <a:solidFill>
                  <a:srgbClr val="7F7F7F"/>
                </a:solidFill>
              </a:rPr>
              <a:t>FundamentalMeasureData.xlsx</a:t>
            </a:r>
            <a:endParaRPr lang="en-US" dirty="0">
              <a:solidFill>
                <a:srgbClr val="7F7F7F"/>
              </a:solidFill>
            </a:endParaRPr>
          </a:p>
          <a:p>
            <a:endParaRPr lang="en-US" dirty="0" smtClean="0"/>
          </a:p>
          <a:p>
            <a:pPr marL="285750" indent="-285750">
              <a:buFont typeface="Arial"/>
              <a:buChar char="•"/>
            </a:pPr>
            <a:endParaRPr lang="en-US" dirty="0"/>
          </a:p>
          <a:p>
            <a:pPr marL="285750" indent="-285750">
              <a:buFont typeface="Arial"/>
              <a:buChar char="•"/>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445510615"/>
              </p:ext>
            </p:extLst>
          </p:nvPr>
        </p:nvGraphicFramePr>
        <p:xfrm>
          <a:off x="478753" y="1679642"/>
          <a:ext cx="5259375" cy="677045"/>
        </p:xfrm>
        <a:graphic>
          <a:graphicData uri="http://schemas.openxmlformats.org/drawingml/2006/table">
            <a:tbl>
              <a:tblPr firstRow="1" bandRow="1">
                <a:tableStyleId>{073A0DAA-6AF3-43AB-8588-CEC1D06C72B9}</a:tableStyleId>
              </a:tblPr>
              <a:tblGrid>
                <a:gridCol w="584375">
                  <a:extLst>
                    <a:ext uri="{9D8B030D-6E8A-4147-A177-3AD203B41FA5}">
                      <a16:colId xmlns:a16="http://schemas.microsoft.com/office/drawing/2014/main" xmlns="" val="20000"/>
                    </a:ext>
                  </a:extLst>
                </a:gridCol>
                <a:gridCol w="584375">
                  <a:extLst>
                    <a:ext uri="{9D8B030D-6E8A-4147-A177-3AD203B41FA5}">
                      <a16:colId xmlns:a16="http://schemas.microsoft.com/office/drawing/2014/main" xmlns="" val="20001"/>
                    </a:ext>
                  </a:extLst>
                </a:gridCol>
                <a:gridCol w="584375">
                  <a:extLst>
                    <a:ext uri="{9D8B030D-6E8A-4147-A177-3AD203B41FA5}">
                      <a16:colId xmlns:a16="http://schemas.microsoft.com/office/drawing/2014/main" xmlns="" val="20002"/>
                    </a:ext>
                  </a:extLst>
                </a:gridCol>
                <a:gridCol w="584375">
                  <a:extLst>
                    <a:ext uri="{9D8B030D-6E8A-4147-A177-3AD203B41FA5}">
                      <a16:colId xmlns:a16="http://schemas.microsoft.com/office/drawing/2014/main" xmlns="" val="20003"/>
                    </a:ext>
                  </a:extLst>
                </a:gridCol>
                <a:gridCol w="584375">
                  <a:extLst>
                    <a:ext uri="{9D8B030D-6E8A-4147-A177-3AD203B41FA5}">
                      <a16:colId xmlns:a16="http://schemas.microsoft.com/office/drawing/2014/main" xmlns="" val="20004"/>
                    </a:ext>
                  </a:extLst>
                </a:gridCol>
                <a:gridCol w="584375">
                  <a:extLst>
                    <a:ext uri="{9D8B030D-6E8A-4147-A177-3AD203B41FA5}">
                      <a16:colId xmlns:a16="http://schemas.microsoft.com/office/drawing/2014/main" xmlns="" val="20005"/>
                    </a:ext>
                  </a:extLst>
                </a:gridCol>
                <a:gridCol w="584375">
                  <a:extLst>
                    <a:ext uri="{9D8B030D-6E8A-4147-A177-3AD203B41FA5}">
                      <a16:colId xmlns:a16="http://schemas.microsoft.com/office/drawing/2014/main" xmlns="" val="20006"/>
                    </a:ext>
                  </a:extLst>
                </a:gridCol>
                <a:gridCol w="584375">
                  <a:extLst>
                    <a:ext uri="{9D8B030D-6E8A-4147-A177-3AD203B41FA5}">
                      <a16:colId xmlns:a16="http://schemas.microsoft.com/office/drawing/2014/main" xmlns="" val="20007"/>
                    </a:ext>
                  </a:extLst>
                </a:gridCol>
                <a:gridCol w="584375">
                  <a:extLst>
                    <a:ext uri="{9D8B030D-6E8A-4147-A177-3AD203B41FA5}">
                      <a16:colId xmlns:a16="http://schemas.microsoft.com/office/drawing/2014/main" xmlns="" val="20008"/>
                    </a:ext>
                  </a:extLst>
                </a:gridCol>
              </a:tblGrid>
              <a:tr h="308394">
                <a:tc>
                  <a:txBody>
                    <a:bodyPr/>
                    <a:lstStyle/>
                    <a:p>
                      <a:pPr algn="ctr"/>
                      <a:endParaRPr lang="en-US" sz="1600" dirty="0"/>
                    </a:p>
                  </a:txBody>
                  <a:tcPr anchor="ctr"/>
                </a:tc>
                <a:tc>
                  <a:txBody>
                    <a:bodyPr/>
                    <a:lstStyle/>
                    <a:p>
                      <a:pPr algn="ctr"/>
                      <a:r>
                        <a:rPr lang="en-US" sz="1600" dirty="0" smtClean="0"/>
                        <a:t>P1</a:t>
                      </a:r>
                      <a:endParaRPr lang="en-US" sz="1600" dirty="0"/>
                    </a:p>
                  </a:txBody>
                  <a:tcPr anchor="ctr"/>
                </a:tc>
                <a:tc>
                  <a:txBody>
                    <a:bodyPr/>
                    <a:lstStyle/>
                    <a:p>
                      <a:pPr algn="ctr"/>
                      <a:r>
                        <a:rPr lang="en-US" sz="1600" dirty="0" smtClean="0"/>
                        <a:t>P2</a:t>
                      </a:r>
                      <a:endParaRPr lang="en-US" sz="1600" dirty="0"/>
                    </a:p>
                  </a:txBody>
                  <a:tcPr anchor="ctr"/>
                </a:tc>
                <a:tc>
                  <a:txBody>
                    <a:bodyPr/>
                    <a:lstStyle/>
                    <a:p>
                      <a:pPr algn="ctr"/>
                      <a:r>
                        <a:rPr lang="en-US" sz="1600" dirty="0" smtClean="0"/>
                        <a:t>P3</a:t>
                      </a:r>
                      <a:endParaRPr lang="en-US" sz="1600" dirty="0"/>
                    </a:p>
                  </a:txBody>
                  <a:tcPr anchor="ctr"/>
                </a:tc>
                <a:tc>
                  <a:txBody>
                    <a:bodyPr/>
                    <a:lstStyle/>
                    <a:p>
                      <a:pPr algn="ctr"/>
                      <a:r>
                        <a:rPr lang="en-US" sz="1600" dirty="0" smtClean="0"/>
                        <a:t>P4</a:t>
                      </a:r>
                      <a:endParaRPr lang="en-US" sz="1600" dirty="0"/>
                    </a:p>
                  </a:txBody>
                  <a:tcPr anchor="ctr"/>
                </a:tc>
                <a:tc>
                  <a:txBody>
                    <a:bodyPr/>
                    <a:lstStyle/>
                    <a:p>
                      <a:pPr algn="ctr"/>
                      <a:r>
                        <a:rPr lang="en-US" sz="1600" dirty="0" smtClean="0"/>
                        <a:t>P5</a:t>
                      </a:r>
                      <a:endParaRPr lang="en-US" sz="1600" dirty="0"/>
                    </a:p>
                  </a:txBody>
                  <a:tcPr anchor="ctr"/>
                </a:tc>
                <a:tc>
                  <a:txBody>
                    <a:bodyPr/>
                    <a:lstStyle/>
                    <a:p>
                      <a:pPr algn="ctr"/>
                      <a:r>
                        <a:rPr lang="en-US" sz="1600" dirty="0" smtClean="0"/>
                        <a:t>P6</a:t>
                      </a:r>
                      <a:endParaRPr lang="en-US" sz="1600" dirty="0"/>
                    </a:p>
                  </a:txBody>
                  <a:tcPr anchor="ctr"/>
                </a:tc>
                <a:tc>
                  <a:txBody>
                    <a:bodyPr/>
                    <a:lstStyle/>
                    <a:p>
                      <a:pPr algn="ctr"/>
                      <a:r>
                        <a:rPr lang="en-US" sz="1600" dirty="0" smtClean="0"/>
                        <a:t>P8</a:t>
                      </a:r>
                      <a:endParaRPr lang="en-US" sz="1600" dirty="0"/>
                    </a:p>
                  </a:txBody>
                  <a:tcPr anchor="ctr"/>
                </a:tc>
                <a:tc>
                  <a:txBody>
                    <a:bodyPr/>
                    <a:lstStyle/>
                    <a:p>
                      <a:pPr algn="ctr"/>
                      <a:r>
                        <a:rPr lang="en-US" sz="1600" dirty="0" smtClean="0"/>
                        <a:t>P8</a:t>
                      </a:r>
                      <a:endParaRPr lang="en-US" sz="1600" dirty="0"/>
                    </a:p>
                  </a:txBody>
                  <a:tcPr anchor="ctr"/>
                </a:tc>
                <a:extLst>
                  <a:ext uri="{0D108BD9-81ED-4DB2-BD59-A6C34878D82A}">
                    <a16:rowId xmlns:a16="http://schemas.microsoft.com/office/drawing/2014/main" xmlns="" val="10000"/>
                  </a:ext>
                </a:extLst>
              </a:tr>
              <a:tr h="341765">
                <a:tc>
                  <a:txBody>
                    <a:bodyPr/>
                    <a:lstStyle/>
                    <a:p>
                      <a:pPr algn="ctr"/>
                      <a:r>
                        <a:rPr lang="en-US" sz="1600" dirty="0" smtClean="0"/>
                        <a:t>Data</a:t>
                      </a:r>
                      <a:endParaRPr lang="en-US" sz="1600" dirty="0"/>
                    </a:p>
                  </a:txBody>
                  <a:tcPr anchor="ctr"/>
                </a:tc>
                <a:tc>
                  <a:txBody>
                    <a:bodyPr/>
                    <a:lstStyle/>
                    <a:p>
                      <a:pPr algn="ctr"/>
                      <a:r>
                        <a:rPr lang="en-US" sz="1600" dirty="0" smtClean="0"/>
                        <a:t>99</a:t>
                      </a:r>
                      <a:endParaRPr lang="en-US" sz="1600" dirty="0"/>
                    </a:p>
                  </a:txBody>
                  <a:tcPr anchor="ctr"/>
                </a:tc>
                <a:tc>
                  <a:txBody>
                    <a:bodyPr/>
                    <a:lstStyle/>
                    <a:p>
                      <a:pPr algn="ctr"/>
                      <a:r>
                        <a:rPr lang="en-US" sz="1600" dirty="0" smtClean="0"/>
                        <a:t>69</a:t>
                      </a:r>
                      <a:endParaRPr lang="en-US" sz="1600" dirty="0"/>
                    </a:p>
                  </a:txBody>
                  <a:tcPr anchor="ctr"/>
                </a:tc>
                <a:tc>
                  <a:txBody>
                    <a:bodyPr/>
                    <a:lstStyle/>
                    <a:p>
                      <a:pPr algn="ctr"/>
                      <a:r>
                        <a:rPr lang="en-US" sz="1600" dirty="0" smtClean="0"/>
                        <a:t>51</a:t>
                      </a:r>
                      <a:endParaRPr lang="en-US" sz="1600" dirty="0"/>
                    </a:p>
                  </a:txBody>
                  <a:tcPr anchor="ctr"/>
                </a:tc>
                <a:tc>
                  <a:txBody>
                    <a:bodyPr/>
                    <a:lstStyle/>
                    <a:p>
                      <a:pPr algn="ctr"/>
                      <a:r>
                        <a:rPr lang="en-US" sz="1600" dirty="0" smtClean="0"/>
                        <a:t>32</a:t>
                      </a:r>
                      <a:endParaRPr lang="en-US" sz="1600" dirty="0"/>
                    </a:p>
                  </a:txBody>
                  <a:tcPr anchor="ctr"/>
                </a:tc>
                <a:tc>
                  <a:txBody>
                    <a:bodyPr/>
                    <a:lstStyle/>
                    <a:p>
                      <a:pPr algn="ctr"/>
                      <a:r>
                        <a:rPr lang="en-US" sz="1600" dirty="0" smtClean="0"/>
                        <a:t>89</a:t>
                      </a:r>
                      <a:endParaRPr lang="en-US" sz="1600" dirty="0"/>
                    </a:p>
                  </a:txBody>
                  <a:tcPr anchor="ctr"/>
                </a:tc>
                <a:tc>
                  <a:txBody>
                    <a:bodyPr/>
                    <a:lstStyle/>
                    <a:p>
                      <a:pPr algn="ctr"/>
                      <a:r>
                        <a:rPr lang="en-US" sz="1600" dirty="0" smtClean="0"/>
                        <a:t>121</a:t>
                      </a:r>
                      <a:endParaRPr lang="en-US" sz="1600" dirty="0"/>
                    </a:p>
                  </a:txBody>
                  <a:tcPr anchor="ctr"/>
                </a:tc>
                <a:tc>
                  <a:txBody>
                    <a:bodyPr/>
                    <a:lstStyle/>
                    <a:p>
                      <a:pPr algn="ctr"/>
                      <a:r>
                        <a:rPr lang="en-US" sz="1600" dirty="0" smtClean="0"/>
                        <a:t>36</a:t>
                      </a:r>
                      <a:endParaRPr lang="en-US" sz="1600" dirty="0"/>
                    </a:p>
                  </a:txBody>
                  <a:tcPr anchor="ctr"/>
                </a:tc>
                <a:tc>
                  <a:txBody>
                    <a:bodyPr/>
                    <a:lstStyle/>
                    <a:p>
                      <a:pPr algn="ctr"/>
                      <a:r>
                        <a:rPr lang="en-US" sz="1600" dirty="0" smtClean="0"/>
                        <a:t>150</a:t>
                      </a:r>
                      <a:endParaRPr lang="en-US" sz="1600" dirty="0"/>
                    </a:p>
                  </a:txBody>
                  <a:tcPr anchor="ctr"/>
                </a:tc>
                <a:extLst>
                  <a:ext uri="{0D108BD9-81ED-4DB2-BD59-A6C34878D82A}">
                    <a16:rowId xmlns:a16="http://schemas.microsoft.com/office/drawing/2014/main" xmlns="" val="10001"/>
                  </a:ext>
                </a:extLst>
              </a:tr>
            </a:tbl>
          </a:graphicData>
        </a:graphic>
      </p:graphicFrame>
      <p:sp>
        <p:nvSpPr>
          <p:cNvPr id="4" name="Slide Number Placeholder 3"/>
          <p:cNvSpPr>
            <a:spLocks noGrp="1"/>
          </p:cNvSpPr>
          <p:nvPr>
            <p:ph type="sldNum" sz="quarter" idx="12"/>
          </p:nvPr>
        </p:nvSpPr>
        <p:spPr/>
        <p:txBody>
          <a:bodyPr/>
          <a:lstStyle/>
          <a:p>
            <a:fld id="{DCB82ED2-ACBB-2046-9075-6288EA005F68}" type="slidenum">
              <a:rPr lang="en-US" smtClean="0"/>
              <a:t>70</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1927690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sp>
        <p:nvSpPr>
          <p:cNvPr id="15" name="Title 1"/>
          <p:cNvSpPr txBox="1">
            <a:spLocks/>
          </p:cNvSpPr>
          <p:nvPr/>
        </p:nvSpPr>
        <p:spPr>
          <a:xfrm>
            <a:off x="0" y="0"/>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Exercise </a:t>
            </a:r>
            <a:r>
              <a:rPr lang="en-US" sz="2500" dirty="0" smtClean="0">
                <a:solidFill>
                  <a:schemeClr val="bg1"/>
                </a:solidFill>
              </a:rPr>
              <a:t>solution: Fundamental </a:t>
            </a:r>
            <a:r>
              <a:rPr lang="en-US" sz="2500" dirty="0">
                <a:solidFill>
                  <a:schemeClr val="bg1"/>
                </a:solidFill>
              </a:rPr>
              <a:t>measures</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2" name="TextBox 1"/>
          <p:cNvSpPr txBox="1"/>
          <p:nvPr/>
        </p:nvSpPr>
        <p:spPr>
          <a:xfrm>
            <a:off x="108267" y="1149170"/>
            <a:ext cx="5904180" cy="3693319"/>
          </a:xfrm>
          <a:prstGeom prst="rect">
            <a:avLst/>
          </a:prstGeom>
          <a:noFill/>
        </p:spPr>
        <p:txBody>
          <a:bodyPr wrap="none" rtlCol="0">
            <a:spAutoFit/>
          </a:bodyPr>
          <a:lstStyle/>
          <a:p>
            <a:pPr marL="285750" indent="-285750">
              <a:buFont typeface="Arial"/>
              <a:buChar char="•"/>
            </a:pPr>
            <a:r>
              <a:rPr lang="en-US" dirty="0" smtClean="0"/>
              <a:t>Calculate the mean, median, standard deviation and MAD</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r>
              <a:rPr lang="en-US" dirty="0">
                <a:solidFill>
                  <a:srgbClr val="7F7F7F"/>
                </a:solidFill>
              </a:rPr>
              <a:t>See file: </a:t>
            </a:r>
            <a:r>
              <a:rPr lang="en-US" dirty="0" err="1">
                <a:solidFill>
                  <a:srgbClr val="7F7F7F"/>
                </a:solidFill>
              </a:rPr>
              <a:t>FundamentalMeasureExercise.xlsx</a:t>
            </a:r>
            <a:endParaRPr lang="en-US" dirty="0">
              <a:solidFill>
                <a:srgbClr val="7F7F7F"/>
              </a:solidFill>
            </a:endParaRPr>
          </a:p>
          <a:p>
            <a:endParaRPr lang="en-US" dirty="0" smtClean="0"/>
          </a:p>
          <a:p>
            <a:pPr marL="285750" indent="-285750">
              <a:buFont typeface="Arial"/>
              <a:buChar char="•"/>
            </a:pPr>
            <a:r>
              <a:rPr lang="en-US" dirty="0" smtClean="0"/>
              <a:t>Mean: 			</a:t>
            </a:r>
            <a:r>
              <a:rPr lang="fi-FI" dirty="0" smtClean="0"/>
              <a:t>80.875</a:t>
            </a:r>
          </a:p>
          <a:p>
            <a:pPr marL="285750" indent="-285750">
              <a:buFont typeface="Arial"/>
              <a:buChar char="•"/>
            </a:pPr>
            <a:r>
              <a:rPr lang="fi-FI" dirty="0" smtClean="0"/>
              <a:t>Median: 			79</a:t>
            </a:r>
          </a:p>
          <a:p>
            <a:pPr marL="285750" indent="-285750">
              <a:buFont typeface="Arial"/>
              <a:buChar char="•"/>
            </a:pPr>
            <a:r>
              <a:rPr lang="fi-FI" dirty="0" smtClean="0"/>
              <a:t>Standard </a:t>
            </a:r>
            <a:r>
              <a:rPr lang="fi-FI" dirty="0" err="1" smtClean="0"/>
              <a:t>deviation</a:t>
            </a:r>
            <a:r>
              <a:rPr lang="fi-FI" dirty="0" smtClean="0"/>
              <a:t>: 	41.780</a:t>
            </a:r>
          </a:p>
          <a:p>
            <a:pPr marL="285750" indent="-285750">
              <a:buFont typeface="Arial"/>
              <a:buChar char="•"/>
            </a:pPr>
            <a:r>
              <a:rPr lang="fi-FI" dirty="0" smtClean="0"/>
              <a:t>MAD: 				</a:t>
            </a:r>
            <a:r>
              <a:rPr lang="en-CA" dirty="0" smtClean="0"/>
              <a:t>35</a:t>
            </a:r>
            <a:endParaRPr lang="en-US" dirty="0" smtClean="0"/>
          </a:p>
          <a:p>
            <a:pPr marL="285750" indent="-285750">
              <a:buFont typeface="Arial"/>
              <a:buChar char="•"/>
            </a:pPr>
            <a:endParaRPr lang="en-US" dirty="0"/>
          </a:p>
          <a:p>
            <a:pPr marL="285750" indent="-285750">
              <a:buFont typeface="Arial"/>
              <a:buChar char="•"/>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489383578"/>
              </p:ext>
            </p:extLst>
          </p:nvPr>
        </p:nvGraphicFramePr>
        <p:xfrm>
          <a:off x="478753" y="1679642"/>
          <a:ext cx="5259375" cy="677045"/>
        </p:xfrm>
        <a:graphic>
          <a:graphicData uri="http://schemas.openxmlformats.org/drawingml/2006/table">
            <a:tbl>
              <a:tblPr firstRow="1" bandRow="1">
                <a:tableStyleId>{073A0DAA-6AF3-43AB-8588-CEC1D06C72B9}</a:tableStyleId>
              </a:tblPr>
              <a:tblGrid>
                <a:gridCol w="584375">
                  <a:extLst>
                    <a:ext uri="{9D8B030D-6E8A-4147-A177-3AD203B41FA5}">
                      <a16:colId xmlns:a16="http://schemas.microsoft.com/office/drawing/2014/main" xmlns="" val="20000"/>
                    </a:ext>
                  </a:extLst>
                </a:gridCol>
                <a:gridCol w="584375">
                  <a:extLst>
                    <a:ext uri="{9D8B030D-6E8A-4147-A177-3AD203B41FA5}">
                      <a16:colId xmlns:a16="http://schemas.microsoft.com/office/drawing/2014/main" xmlns="" val="20001"/>
                    </a:ext>
                  </a:extLst>
                </a:gridCol>
                <a:gridCol w="584375">
                  <a:extLst>
                    <a:ext uri="{9D8B030D-6E8A-4147-A177-3AD203B41FA5}">
                      <a16:colId xmlns:a16="http://schemas.microsoft.com/office/drawing/2014/main" xmlns="" val="20002"/>
                    </a:ext>
                  </a:extLst>
                </a:gridCol>
                <a:gridCol w="584375">
                  <a:extLst>
                    <a:ext uri="{9D8B030D-6E8A-4147-A177-3AD203B41FA5}">
                      <a16:colId xmlns:a16="http://schemas.microsoft.com/office/drawing/2014/main" xmlns="" val="20003"/>
                    </a:ext>
                  </a:extLst>
                </a:gridCol>
                <a:gridCol w="584375">
                  <a:extLst>
                    <a:ext uri="{9D8B030D-6E8A-4147-A177-3AD203B41FA5}">
                      <a16:colId xmlns:a16="http://schemas.microsoft.com/office/drawing/2014/main" xmlns="" val="20004"/>
                    </a:ext>
                  </a:extLst>
                </a:gridCol>
                <a:gridCol w="584375">
                  <a:extLst>
                    <a:ext uri="{9D8B030D-6E8A-4147-A177-3AD203B41FA5}">
                      <a16:colId xmlns:a16="http://schemas.microsoft.com/office/drawing/2014/main" xmlns="" val="20005"/>
                    </a:ext>
                  </a:extLst>
                </a:gridCol>
                <a:gridCol w="584375">
                  <a:extLst>
                    <a:ext uri="{9D8B030D-6E8A-4147-A177-3AD203B41FA5}">
                      <a16:colId xmlns:a16="http://schemas.microsoft.com/office/drawing/2014/main" xmlns="" val="20006"/>
                    </a:ext>
                  </a:extLst>
                </a:gridCol>
                <a:gridCol w="584375">
                  <a:extLst>
                    <a:ext uri="{9D8B030D-6E8A-4147-A177-3AD203B41FA5}">
                      <a16:colId xmlns:a16="http://schemas.microsoft.com/office/drawing/2014/main" xmlns="" val="20007"/>
                    </a:ext>
                  </a:extLst>
                </a:gridCol>
                <a:gridCol w="584375">
                  <a:extLst>
                    <a:ext uri="{9D8B030D-6E8A-4147-A177-3AD203B41FA5}">
                      <a16:colId xmlns:a16="http://schemas.microsoft.com/office/drawing/2014/main" xmlns="" val="20008"/>
                    </a:ext>
                  </a:extLst>
                </a:gridCol>
              </a:tblGrid>
              <a:tr h="308394">
                <a:tc>
                  <a:txBody>
                    <a:bodyPr/>
                    <a:lstStyle/>
                    <a:p>
                      <a:pPr algn="ctr"/>
                      <a:endParaRPr lang="en-US" sz="1600" dirty="0"/>
                    </a:p>
                  </a:txBody>
                  <a:tcPr anchor="ctr"/>
                </a:tc>
                <a:tc>
                  <a:txBody>
                    <a:bodyPr/>
                    <a:lstStyle/>
                    <a:p>
                      <a:pPr algn="ctr"/>
                      <a:r>
                        <a:rPr lang="en-US" sz="1600" dirty="0" smtClean="0"/>
                        <a:t>P1</a:t>
                      </a:r>
                      <a:endParaRPr lang="en-US" sz="1600" dirty="0"/>
                    </a:p>
                  </a:txBody>
                  <a:tcPr anchor="ctr"/>
                </a:tc>
                <a:tc>
                  <a:txBody>
                    <a:bodyPr/>
                    <a:lstStyle/>
                    <a:p>
                      <a:pPr algn="ctr"/>
                      <a:r>
                        <a:rPr lang="en-US" sz="1600" dirty="0" smtClean="0"/>
                        <a:t>P2</a:t>
                      </a:r>
                      <a:endParaRPr lang="en-US" sz="1600" dirty="0"/>
                    </a:p>
                  </a:txBody>
                  <a:tcPr anchor="ctr"/>
                </a:tc>
                <a:tc>
                  <a:txBody>
                    <a:bodyPr/>
                    <a:lstStyle/>
                    <a:p>
                      <a:pPr algn="ctr"/>
                      <a:r>
                        <a:rPr lang="en-US" sz="1600" dirty="0" smtClean="0"/>
                        <a:t>P3</a:t>
                      </a:r>
                      <a:endParaRPr lang="en-US" sz="1600" dirty="0"/>
                    </a:p>
                  </a:txBody>
                  <a:tcPr anchor="ctr"/>
                </a:tc>
                <a:tc>
                  <a:txBody>
                    <a:bodyPr/>
                    <a:lstStyle/>
                    <a:p>
                      <a:pPr algn="ctr"/>
                      <a:r>
                        <a:rPr lang="en-US" sz="1600" dirty="0" smtClean="0"/>
                        <a:t>P4</a:t>
                      </a:r>
                      <a:endParaRPr lang="en-US" sz="1600" dirty="0"/>
                    </a:p>
                  </a:txBody>
                  <a:tcPr anchor="ctr"/>
                </a:tc>
                <a:tc>
                  <a:txBody>
                    <a:bodyPr/>
                    <a:lstStyle/>
                    <a:p>
                      <a:pPr algn="ctr"/>
                      <a:r>
                        <a:rPr lang="en-US" sz="1600" dirty="0" smtClean="0"/>
                        <a:t>P5</a:t>
                      </a:r>
                      <a:endParaRPr lang="en-US" sz="1600" dirty="0"/>
                    </a:p>
                  </a:txBody>
                  <a:tcPr anchor="ctr"/>
                </a:tc>
                <a:tc>
                  <a:txBody>
                    <a:bodyPr/>
                    <a:lstStyle/>
                    <a:p>
                      <a:pPr algn="ctr"/>
                      <a:r>
                        <a:rPr lang="en-US" sz="1600" dirty="0" smtClean="0"/>
                        <a:t>P6</a:t>
                      </a:r>
                      <a:endParaRPr lang="en-US" sz="1600" dirty="0"/>
                    </a:p>
                  </a:txBody>
                  <a:tcPr anchor="ctr"/>
                </a:tc>
                <a:tc>
                  <a:txBody>
                    <a:bodyPr/>
                    <a:lstStyle/>
                    <a:p>
                      <a:pPr algn="ctr"/>
                      <a:r>
                        <a:rPr lang="en-US" sz="1600" dirty="0" smtClean="0"/>
                        <a:t>P8</a:t>
                      </a:r>
                      <a:endParaRPr lang="en-US" sz="1600" dirty="0"/>
                    </a:p>
                  </a:txBody>
                  <a:tcPr anchor="ctr"/>
                </a:tc>
                <a:tc>
                  <a:txBody>
                    <a:bodyPr/>
                    <a:lstStyle/>
                    <a:p>
                      <a:pPr algn="ctr"/>
                      <a:r>
                        <a:rPr lang="en-US" sz="1600" dirty="0" smtClean="0"/>
                        <a:t>P8</a:t>
                      </a:r>
                      <a:endParaRPr lang="en-US" sz="1600" dirty="0"/>
                    </a:p>
                  </a:txBody>
                  <a:tcPr anchor="ctr"/>
                </a:tc>
                <a:extLst>
                  <a:ext uri="{0D108BD9-81ED-4DB2-BD59-A6C34878D82A}">
                    <a16:rowId xmlns:a16="http://schemas.microsoft.com/office/drawing/2014/main" xmlns="" val="10000"/>
                  </a:ext>
                </a:extLst>
              </a:tr>
              <a:tr h="341765">
                <a:tc>
                  <a:txBody>
                    <a:bodyPr/>
                    <a:lstStyle/>
                    <a:p>
                      <a:pPr algn="ctr"/>
                      <a:r>
                        <a:rPr lang="en-US" sz="1600" dirty="0" smtClean="0"/>
                        <a:t>Data</a:t>
                      </a:r>
                      <a:endParaRPr lang="en-US" sz="1600" dirty="0"/>
                    </a:p>
                  </a:txBody>
                  <a:tcPr anchor="ctr"/>
                </a:tc>
                <a:tc>
                  <a:txBody>
                    <a:bodyPr/>
                    <a:lstStyle/>
                    <a:p>
                      <a:pPr algn="ctr"/>
                      <a:r>
                        <a:rPr lang="en-US" sz="1600" dirty="0" smtClean="0"/>
                        <a:t>99</a:t>
                      </a:r>
                      <a:endParaRPr lang="en-US" sz="1600" dirty="0"/>
                    </a:p>
                  </a:txBody>
                  <a:tcPr anchor="ctr"/>
                </a:tc>
                <a:tc>
                  <a:txBody>
                    <a:bodyPr/>
                    <a:lstStyle/>
                    <a:p>
                      <a:pPr algn="ctr"/>
                      <a:r>
                        <a:rPr lang="en-US" sz="1600" dirty="0" smtClean="0"/>
                        <a:t>69</a:t>
                      </a:r>
                      <a:endParaRPr lang="en-US" sz="1600" dirty="0"/>
                    </a:p>
                  </a:txBody>
                  <a:tcPr anchor="ctr"/>
                </a:tc>
                <a:tc>
                  <a:txBody>
                    <a:bodyPr/>
                    <a:lstStyle/>
                    <a:p>
                      <a:pPr algn="ctr"/>
                      <a:r>
                        <a:rPr lang="en-US" sz="1600" dirty="0" smtClean="0"/>
                        <a:t>51</a:t>
                      </a:r>
                      <a:endParaRPr lang="en-US" sz="1600" dirty="0"/>
                    </a:p>
                  </a:txBody>
                  <a:tcPr anchor="ctr"/>
                </a:tc>
                <a:tc>
                  <a:txBody>
                    <a:bodyPr/>
                    <a:lstStyle/>
                    <a:p>
                      <a:pPr algn="ctr"/>
                      <a:r>
                        <a:rPr lang="en-US" sz="1600" dirty="0" smtClean="0"/>
                        <a:t>32</a:t>
                      </a:r>
                      <a:endParaRPr lang="en-US" sz="1600" dirty="0"/>
                    </a:p>
                  </a:txBody>
                  <a:tcPr anchor="ctr"/>
                </a:tc>
                <a:tc>
                  <a:txBody>
                    <a:bodyPr/>
                    <a:lstStyle/>
                    <a:p>
                      <a:pPr algn="ctr"/>
                      <a:r>
                        <a:rPr lang="en-US" sz="1600" dirty="0" smtClean="0"/>
                        <a:t>89</a:t>
                      </a:r>
                      <a:endParaRPr lang="en-US" sz="1600" dirty="0"/>
                    </a:p>
                  </a:txBody>
                  <a:tcPr anchor="ctr"/>
                </a:tc>
                <a:tc>
                  <a:txBody>
                    <a:bodyPr/>
                    <a:lstStyle/>
                    <a:p>
                      <a:pPr algn="ctr"/>
                      <a:r>
                        <a:rPr lang="en-US" sz="1600" dirty="0" smtClean="0"/>
                        <a:t>121</a:t>
                      </a:r>
                      <a:endParaRPr lang="en-US" sz="1600" dirty="0"/>
                    </a:p>
                  </a:txBody>
                  <a:tcPr anchor="ctr"/>
                </a:tc>
                <a:tc>
                  <a:txBody>
                    <a:bodyPr/>
                    <a:lstStyle/>
                    <a:p>
                      <a:pPr algn="ctr"/>
                      <a:r>
                        <a:rPr lang="en-US" sz="1600" dirty="0" smtClean="0"/>
                        <a:t>36</a:t>
                      </a:r>
                      <a:endParaRPr lang="en-US" sz="1600" dirty="0"/>
                    </a:p>
                  </a:txBody>
                  <a:tcPr anchor="ctr"/>
                </a:tc>
                <a:tc>
                  <a:txBody>
                    <a:bodyPr/>
                    <a:lstStyle/>
                    <a:p>
                      <a:pPr algn="ctr"/>
                      <a:r>
                        <a:rPr lang="en-US" sz="1600" dirty="0" smtClean="0"/>
                        <a:t>150</a:t>
                      </a:r>
                      <a:endParaRPr lang="en-US" sz="1600" dirty="0"/>
                    </a:p>
                  </a:txBody>
                  <a:tcPr anchor="ctr"/>
                </a:tc>
                <a:extLst>
                  <a:ext uri="{0D108BD9-81ED-4DB2-BD59-A6C34878D82A}">
                    <a16:rowId xmlns:a16="http://schemas.microsoft.com/office/drawing/2014/main" xmlns="" val="10001"/>
                  </a:ext>
                </a:extLst>
              </a:tr>
            </a:tbl>
          </a:graphicData>
        </a:graphic>
      </p:graphicFrame>
      <p:sp>
        <p:nvSpPr>
          <p:cNvPr id="4" name="Slide Number Placeholder 3"/>
          <p:cNvSpPr>
            <a:spLocks noGrp="1"/>
          </p:cNvSpPr>
          <p:nvPr>
            <p:ph type="sldNum" sz="quarter" idx="12"/>
          </p:nvPr>
        </p:nvSpPr>
        <p:spPr/>
        <p:txBody>
          <a:bodyPr/>
          <a:lstStyle/>
          <a:p>
            <a:fld id="{DCB82ED2-ACBB-2046-9075-6288EA005F68}" type="slidenum">
              <a:rPr lang="en-US" smtClean="0"/>
              <a:t>71</a:t>
            </a:fld>
            <a:endParaRPr lang="en-US"/>
          </a:p>
        </p:txBody>
      </p:sp>
      <p:pic>
        <p:nvPicPr>
          <p:cNvPr id="9" name="Picture 8"/>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24678014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5654" y="2741308"/>
            <a:ext cx="4223140" cy="2146931"/>
          </a:xfrm>
          <a:prstGeom prst="rect">
            <a:avLst/>
          </a:prstGeom>
        </p:spPr>
      </p:pic>
      <p:sp>
        <p:nvSpPr>
          <p:cNvPr id="10"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Normal Distribution</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80592" y="986981"/>
            <a:ext cx="7804765" cy="1754327"/>
          </a:xfrm>
          <a:prstGeom prst="rect">
            <a:avLst/>
          </a:prstGeom>
          <a:noFill/>
        </p:spPr>
        <p:txBody>
          <a:bodyPr wrap="square" rtlCol="0">
            <a:spAutoFit/>
          </a:bodyPr>
          <a:lstStyle/>
          <a:p>
            <a:pPr marL="285750" indent="-285750">
              <a:buFont typeface="Arial"/>
              <a:buChar char="•"/>
            </a:pPr>
            <a:r>
              <a:rPr lang="en-US" b="1" dirty="0" smtClean="0"/>
              <a:t>Very frequently in natural and social sciences </a:t>
            </a:r>
            <a:r>
              <a:rPr lang="en-US" b="1" dirty="0"/>
              <a:t>data tends to be around a central value with no </a:t>
            </a:r>
            <a:r>
              <a:rPr lang="en-US" b="1" dirty="0" smtClean="0"/>
              <a:t>skew left </a:t>
            </a:r>
            <a:r>
              <a:rPr lang="en-US" b="1" dirty="0"/>
              <a:t>or </a:t>
            </a:r>
            <a:r>
              <a:rPr lang="en-US" b="1" dirty="0" smtClean="0"/>
              <a:t>right, like a bell curve</a:t>
            </a:r>
          </a:p>
          <a:p>
            <a:pPr marL="285750" indent="-285750">
              <a:buFont typeface="Arial"/>
              <a:buChar char="•"/>
            </a:pPr>
            <a:r>
              <a:rPr lang="en-US" dirty="0" smtClean="0"/>
              <a:t>Such data is said to be normally distributed</a:t>
            </a:r>
          </a:p>
          <a:p>
            <a:pPr marL="742950" lvl="1" indent="-285750">
              <a:buFont typeface="Arial"/>
              <a:buChar char="•"/>
            </a:pPr>
            <a:r>
              <a:rPr lang="en-US" dirty="0" smtClean="0"/>
              <a:t>Mean = median = mode</a:t>
            </a:r>
          </a:p>
          <a:p>
            <a:pPr marL="285750" indent="-285750">
              <a:buFont typeface="Arial"/>
              <a:buChar char="•"/>
            </a:pPr>
            <a:r>
              <a:rPr lang="en-US" dirty="0" smtClean="0"/>
              <a:t>Several statistical methods we cover today have for assumption that the data is normally distributed</a:t>
            </a:r>
            <a:endParaRPr lang="en-US" dirty="0"/>
          </a:p>
        </p:txBody>
      </p:sp>
      <p:sp>
        <p:nvSpPr>
          <p:cNvPr id="14" name="TextBox 13"/>
          <p:cNvSpPr txBox="1"/>
          <p:nvPr/>
        </p:nvSpPr>
        <p:spPr>
          <a:xfrm>
            <a:off x="10844570" y="903547"/>
            <a:ext cx="184666"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DCB82ED2-ACBB-2046-9075-6288EA005F68}" type="slidenum">
              <a:rPr lang="en-US" smtClean="0"/>
              <a:t>72</a:t>
            </a:fld>
            <a:endParaRPr lang="en-US"/>
          </a:p>
        </p:txBody>
      </p:sp>
      <p:grpSp>
        <p:nvGrpSpPr>
          <p:cNvPr id="11" name="Group 10"/>
          <p:cNvGrpSpPr/>
          <p:nvPr/>
        </p:nvGrpSpPr>
        <p:grpSpPr>
          <a:xfrm>
            <a:off x="4997258" y="3388033"/>
            <a:ext cx="1702103" cy="369332"/>
            <a:chOff x="4997258" y="3388033"/>
            <a:chExt cx="1702103" cy="369332"/>
          </a:xfrm>
        </p:grpSpPr>
        <p:sp>
          <p:nvSpPr>
            <p:cNvPr id="4" name="TextBox 3"/>
            <p:cNvSpPr txBox="1"/>
            <p:nvPr/>
          </p:nvSpPr>
          <p:spPr>
            <a:xfrm>
              <a:off x="5544478" y="3388033"/>
              <a:ext cx="1154883" cy="369332"/>
            </a:xfrm>
            <a:prstGeom prst="rect">
              <a:avLst/>
            </a:prstGeom>
            <a:noFill/>
          </p:spPr>
          <p:txBody>
            <a:bodyPr wrap="none" rtlCol="0">
              <a:spAutoFit/>
            </a:bodyPr>
            <a:lstStyle/>
            <a:p>
              <a:r>
                <a:rPr lang="en-US" dirty="0" smtClean="0">
                  <a:solidFill>
                    <a:srgbClr val="7F7F7F"/>
                  </a:solidFill>
                </a:rPr>
                <a:t>Histogram</a:t>
              </a:r>
              <a:endParaRPr lang="en-US" dirty="0">
                <a:solidFill>
                  <a:srgbClr val="7F7F7F"/>
                </a:solidFill>
              </a:endParaRPr>
            </a:p>
          </p:txBody>
        </p:sp>
        <p:cxnSp>
          <p:nvCxnSpPr>
            <p:cNvPr id="8" name="Straight Arrow Connector 7"/>
            <p:cNvCxnSpPr/>
            <p:nvPr/>
          </p:nvCxnSpPr>
          <p:spPr>
            <a:xfrm flipH="1">
              <a:off x="4997258" y="3603677"/>
              <a:ext cx="54722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23285218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8315379" y="21898"/>
            <a:ext cx="817673" cy="817673"/>
          </a:xfrm>
          <a:prstGeom prst="rect">
            <a:avLst/>
          </a:prstGeom>
        </p:spPr>
      </p:pic>
      <p:sp>
        <p:nvSpPr>
          <p:cNvPr id="7" name="TextBox 6"/>
          <p:cNvSpPr txBox="1"/>
          <p:nvPr/>
        </p:nvSpPr>
        <p:spPr>
          <a:xfrm>
            <a:off x="87226" y="992590"/>
            <a:ext cx="9056773" cy="2031325"/>
          </a:xfrm>
          <a:prstGeom prst="rect">
            <a:avLst/>
          </a:prstGeom>
          <a:noFill/>
        </p:spPr>
        <p:txBody>
          <a:bodyPr wrap="square" rtlCol="0">
            <a:spAutoFit/>
          </a:bodyPr>
          <a:lstStyle/>
          <a:p>
            <a:pPr marL="285750" indent="-285750">
              <a:buFont typeface="Arial"/>
              <a:buChar char="•"/>
            </a:pPr>
            <a:r>
              <a:rPr lang="en-US" dirty="0"/>
              <a:t>The normal distribution is </a:t>
            </a:r>
            <a:r>
              <a:rPr lang="en-US" dirty="0" smtClean="0"/>
              <a:t>‘useful’ because </a:t>
            </a:r>
            <a:r>
              <a:rPr lang="en-US" dirty="0"/>
              <a:t>of the central limit </a:t>
            </a:r>
            <a:r>
              <a:rPr lang="en-US" dirty="0" smtClean="0"/>
              <a:t>theorem </a:t>
            </a:r>
          </a:p>
          <a:p>
            <a:pPr marL="742950" lvl="1" indent="-285750">
              <a:buFont typeface="Arial"/>
              <a:buChar char="•"/>
            </a:pPr>
            <a:r>
              <a:rPr lang="en-US" dirty="0" smtClean="0"/>
              <a:t>As the sample size goes to infinity, the distribution of the sample means will follow a normal distribution, </a:t>
            </a:r>
            <a:r>
              <a:rPr lang="en-US" u="sng" dirty="0" smtClean="0"/>
              <a:t>no matter how the parent distribution looks like</a:t>
            </a:r>
          </a:p>
          <a:p>
            <a:pPr lvl="1"/>
            <a:endParaRPr lang="en-US" dirty="0" smtClean="0"/>
          </a:p>
          <a:p>
            <a:pPr marL="285750" indent="-285750">
              <a:buFont typeface="Arial"/>
              <a:buChar char="•"/>
            </a:pPr>
            <a:r>
              <a:rPr lang="en-US" dirty="0" smtClean="0"/>
              <a:t>When sampling from a normally distributed population, the normal population is preserved and </a:t>
            </a:r>
            <a:r>
              <a:rPr lang="en-US" b="1" u="sng" dirty="0" smtClean="0"/>
              <a:t>the means are the same </a:t>
            </a:r>
            <a:r>
              <a:rPr lang="is-IS" dirty="0" smtClean="0"/>
              <a:t>… also when sample size is small and sampling is large</a:t>
            </a:r>
            <a:endParaRPr lang="en-US" dirty="0" smtClean="0"/>
          </a:p>
          <a:p>
            <a:pPr lvl="1"/>
            <a:endParaRPr lang="en-US" dirty="0"/>
          </a:p>
        </p:txBody>
      </p:sp>
      <p:sp>
        <p:nvSpPr>
          <p:cNvPr id="6" name="Title 1"/>
          <p:cNvSpPr txBox="1">
            <a:spLocks/>
          </p:cNvSpPr>
          <p:nvPr/>
        </p:nvSpPr>
        <p:spPr>
          <a:xfrm>
            <a:off x="-1" y="0"/>
            <a:ext cx="9260253"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Central limit theorem: Estimating the population’s means from samples</a:t>
            </a:r>
          </a:p>
          <a:p>
            <a:pPr algn="l">
              <a:lnSpc>
                <a:spcPct val="80000"/>
              </a:lnSpc>
            </a:pPr>
            <a:r>
              <a:rPr lang="en-US" sz="3500" dirty="0" smtClean="0">
                <a:solidFill>
                  <a:schemeClr val="bg1"/>
                </a:solidFill>
              </a:rPr>
              <a:t>Statistics</a:t>
            </a:r>
            <a:endParaRPr lang="en-US" sz="3500" dirty="0">
              <a:solidFill>
                <a:schemeClr val="bg1"/>
              </a:solidFill>
            </a:endParaRPr>
          </a:p>
        </p:txBody>
      </p:sp>
      <p:cxnSp>
        <p:nvCxnSpPr>
          <p:cNvPr id="9" name="Straight Arrow Connector 8"/>
          <p:cNvCxnSpPr/>
          <p:nvPr/>
        </p:nvCxnSpPr>
        <p:spPr>
          <a:xfrm>
            <a:off x="3737557" y="3718303"/>
            <a:ext cx="630431"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DCB82ED2-ACBB-2046-9075-6288EA005F68}" type="slidenum">
              <a:rPr lang="en-US" smtClean="0"/>
              <a:t>73</a:t>
            </a:fld>
            <a:endParaRPr lang="en-US"/>
          </a:p>
        </p:txBody>
      </p:sp>
      <p:pic>
        <p:nvPicPr>
          <p:cNvPr id="2" name="Picture 1"/>
          <p:cNvPicPr>
            <a:picLocks noChangeAspect="1"/>
          </p:cNvPicPr>
          <p:nvPr/>
        </p:nvPicPr>
        <p:blipFill>
          <a:blip r:embed="rId4"/>
          <a:stretch>
            <a:fillRect/>
          </a:stretch>
        </p:blipFill>
        <p:spPr>
          <a:xfrm>
            <a:off x="336967" y="2779742"/>
            <a:ext cx="3235453" cy="2075402"/>
          </a:xfrm>
          <a:prstGeom prst="rect">
            <a:avLst/>
          </a:prstGeom>
        </p:spPr>
      </p:pic>
      <p:pic>
        <p:nvPicPr>
          <p:cNvPr id="8" name="Picture 7"/>
          <p:cNvPicPr>
            <a:picLocks noChangeAspect="1"/>
          </p:cNvPicPr>
          <p:nvPr/>
        </p:nvPicPr>
        <p:blipFill>
          <a:blip r:embed="rId5"/>
          <a:stretch>
            <a:fillRect/>
          </a:stretch>
        </p:blipFill>
        <p:spPr>
          <a:xfrm>
            <a:off x="4546032" y="2728113"/>
            <a:ext cx="3144308" cy="2127032"/>
          </a:xfrm>
          <a:prstGeom prst="rect">
            <a:avLst/>
          </a:prstGeom>
        </p:spPr>
      </p:pic>
    </p:spTree>
    <p:extLst>
      <p:ext uri="{BB962C8B-B14F-4D97-AF65-F5344CB8AC3E}">
        <p14:creationId xmlns:p14="http://schemas.microsoft.com/office/powerpoint/2010/main" val="23250727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625" y="2786443"/>
            <a:ext cx="2915044" cy="2052848"/>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7173" y="2776117"/>
            <a:ext cx="2907873" cy="2047798"/>
          </a:xfrm>
          <a:prstGeom prst="rect">
            <a:avLst/>
          </a:prstGeom>
        </p:spPr>
      </p:pic>
      <p:sp>
        <p:nvSpPr>
          <p:cNvPr id="7" name="TextBox 6"/>
          <p:cNvSpPr txBox="1"/>
          <p:nvPr/>
        </p:nvSpPr>
        <p:spPr>
          <a:xfrm>
            <a:off x="87226" y="992590"/>
            <a:ext cx="8327577" cy="2031325"/>
          </a:xfrm>
          <a:prstGeom prst="rect">
            <a:avLst/>
          </a:prstGeom>
          <a:noFill/>
        </p:spPr>
        <p:txBody>
          <a:bodyPr wrap="square" rtlCol="0">
            <a:spAutoFit/>
          </a:bodyPr>
          <a:lstStyle/>
          <a:p>
            <a:pPr marL="285750" indent="-285750">
              <a:buFont typeface="Arial"/>
              <a:buChar char="•"/>
            </a:pPr>
            <a:r>
              <a:rPr lang="en-US" dirty="0" smtClean="0"/>
              <a:t>The central limit theorem is also true when the population is not normal</a:t>
            </a:r>
          </a:p>
          <a:p>
            <a:pPr marL="285750" indent="-285750">
              <a:buFont typeface="Arial"/>
              <a:buChar char="•"/>
            </a:pPr>
            <a:endParaRPr lang="en-US" dirty="0" smtClean="0"/>
          </a:p>
          <a:p>
            <a:pPr marL="285750" indent="-285750">
              <a:buFont typeface="Arial"/>
              <a:buChar char="•"/>
            </a:pPr>
            <a:r>
              <a:rPr lang="en-US" dirty="0"/>
              <a:t>T</a:t>
            </a:r>
            <a:r>
              <a:rPr lang="en-US" dirty="0" smtClean="0"/>
              <a:t>he </a:t>
            </a:r>
            <a:r>
              <a:rPr lang="en-US" dirty="0"/>
              <a:t>distribution of the data becomes normal at a small sample size. Here I used a sample size of 12 sampled 5k times</a:t>
            </a:r>
          </a:p>
          <a:p>
            <a:pPr marL="285750" indent="-285750">
              <a:buFont typeface="Arial"/>
              <a:buChar char="•"/>
            </a:pPr>
            <a:endParaRPr lang="en-US" dirty="0" smtClean="0"/>
          </a:p>
          <a:p>
            <a:pPr lvl="1"/>
            <a:endParaRPr lang="en-US" dirty="0" smtClean="0"/>
          </a:p>
          <a:p>
            <a:pPr lvl="1"/>
            <a:endParaRPr lang="en-US" dirty="0"/>
          </a:p>
        </p:txBody>
      </p:sp>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Central limit theorem: Example with </a:t>
            </a:r>
            <a:r>
              <a:rPr lang="en-US" sz="2500" dirty="0">
                <a:solidFill>
                  <a:schemeClr val="bg1"/>
                </a:solidFill>
              </a:rPr>
              <a:t>u</a:t>
            </a:r>
            <a:r>
              <a:rPr lang="en-US" sz="2500" dirty="0" smtClean="0">
                <a:solidFill>
                  <a:schemeClr val="bg1"/>
                </a:solidFill>
              </a:rPr>
              <a:t>niform distribution </a:t>
            </a:r>
          </a:p>
          <a:p>
            <a:pPr algn="l">
              <a:lnSpc>
                <a:spcPct val="80000"/>
              </a:lnSpc>
            </a:pPr>
            <a:r>
              <a:rPr lang="en-US" sz="3500" dirty="0" smtClean="0">
                <a:solidFill>
                  <a:schemeClr val="bg1"/>
                </a:solidFill>
              </a:rPr>
              <a:t>Statistics</a:t>
            </a:r>
            <a:endParaRPr lang="en-US" sz="3500" dirty="0">
              <a:solidFill>
                <a:schemeClr val="bg1"/>
              </a:solidFill>
            </a:endParaRPr>
          </a:p>
        </p:txBody>
      </p:sp>
      <p:cxnSp>
        <p:nvCxnSpPr>
          <p:cNvPr id="9" name="Straight Arrow Connector 8"/>
          <p:cNvCxnSpPr/>
          <p:nvPr/>
        </p:nvCxnSpPr>
        <p:spPr>
          <a:xfrm>
            <a:off x="3449331" y="3718303"/>
            <a:ext cx="630431"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DCB82ED2-ACBB-2046-9075-6288EA005F68}" type="slidenum">
              <a:rPr lang="en-US" smtClean="0"/>
              <a:t>74</a:t>
            </a:fld>
            <a:endParaRPr lang="en-US"/>
          </a:p>
        </p:txBody>
      </p:sp>
      <p:pic>
        <p:nvPicPr>
          <p:cNvPr id="10" name="Picture 9"/>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18584097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1370" y="990970"/>
            <a:ext cx="7730028" cy="1754327"/>
          </a:xfrm>
          <a:prstGeom prst="rect">
            <a:avLst/>
          </a:prstGeom>
          <a:noFill/>
        </p:spPr>
        <p:txBody>
          <a:bodyPr wrap="square" rtlCol="0">
            <a:spAutoFit/>
          </a:bodyPr>
          <a:lstStyle/>
          <a:p>
            <a:pPr marL="285750" indent="-285750">
              <a:buFont typeface="Arial"/>
              <a:buChar char="•"/>
            </a:pPr>
            <a:r>
              <a:rPr lang="en-US" dirty="0" smtClean="0"/>
              <a:t>The left graph shows task completion results of 100 participants </a:t>
            </a:r>
          </a:p>
          <a:p>
            <a:pPr marL="742950" lvl="1" indent="-285750">
              <a:buFont typeface="Arial"/>
              <a:buChar char="•"/>
            </a:pPr>
            <a:r>
              <a:rPr lang="en-US" dirty="0" smtClean="0"/>
              <a:t>1 is the participant succeeded the task</a:t>
            </a:r>
          </a:p>
          <a:p>
            <a:pPr marL="742950" lvl="1" indent="-285750">
              <a:buFont typeface="Arial"/>
              <a:buChar char="•"/>
            </a:pPr>
            <a:r>
              <a:rPr lang="en-US" dirty="0" smtClean="0"/>
              <a:t>0 if the participant failed the task</a:t>
            </a:r>
          </a:p>
          <a:p>
            <a:pPr marL="285750" indent="-285750">
              <a:buFont typeface="Arial"/>
              <a:buChar char="•"/>
            </a:pPr>
            <a:r>
              <a:rPr lang="en-US" dirty="0" smtClean="0"/>
              <a:t>I took  5K sampling of size 12, to which I computed the means </a:t>
            </a:r>
          </a:p>
          <a:p>
            <a:pPr marL="742950" lvl="1" indent="-285750">
              <a:buFont typeface="Arial"/>
              <a:buChar char="•"/>
            </a:pPr>
            <a:r>
              <a:rPr lang="en-US" dirty="0" smtClean="0"/>
              <a:t>I plotted a histogram of the 5k mean values on the right</a:t>
            </a:r>
          </a:p>
          <a:p>
            <a:pPr marL="742950" lvl="1" indent="-285750">
              <a:buFont typeface="Arial"/>
              <a:buChar char="•"/>
            </a:pPr>
            <a:r>
              <a:rPr lang="en-US" dirty="0" smtClean="0"/>
              <a:t>The means of both distributions are the same</a:t>
            </a:r>
          </a:p>
        </p:txBody>
      </p:sp>
      <p:pic>
        <p:nvPicPr>
          <p:cNvPr id="3" name="Picture 2"/>
          <p:cNvPicPr>
            <a:picLocks noChangeAspect="1"/>
          </p:cNvPicPr>
          <p:nvPr/>
        </p:nvPicPr>
        <p:blipFill>
          <a:blip r:embed="rId3"/>
          <a:stretch>
            <a:fillRect/>
          </a:stretch>
        </p:blipFill>
        <p:spPr>
          <a:xfrm>
            <a:off x="572650" y="3006862"/>
            <a:ext cx="3105887" cy="1524536"/>
          </a:xfrm>
          <a:prstGeom prst="rect">
            <a:avLst/>
          </a:prstGeom>
        </p:spPr>
      </p:pic>
      <p:pic>
        <p:nvPicPr>
          <p:cNvPr id="6" name="Picture 5"/>
          <p:cNvPicPr>
            <a:picLocks noChangeAspect="1"/>
          </p:cNvPicPr>
          <p:nvPr/>
        </p:nvPicPr>
        <p:blipFill>
          <a:blip r:embed="rId4"/>
          <a:stretch>
            <a:fillRect/>
          </a:stretch>
        </p:blipFill>
        <p:spPr>
          <a:xfrm>
            <a:off x="4337887" y="3008603"/>
            <a:ext cx="2966527" cy="1522796"/>
          </a:xfrm>
          <a:prstGeom prst="rect">
            <a:avLst/>
          </a:prstGeom>
        </p:spPr>
      </p:pic>
      <p:sp>
        <p:nvSpPr>
          <p:cNvPr id="8" name="Rectangle 7"/>
          <p:cNvSpPr/>
          <p:nvPr/>
        </p:nvSpPr>
        <p:spPr>
          <a:xfrm>
            <a:off x="927839" y="3090826"/>
            <a:ext cx="1466092" cy="338554"/>
          </a:xfrm>
          <a:prstGeom prst="rect">
            <a:avLst/>
          </a:prstGeom>
        </p:spPr>
        <p:txBody>
          <a:bodyPr wrap="square">
            <a:spAutoFit/>
          </a:bodyPr>
          <a:lstStyle/>
          <a:p>
            <a:r>
              <a:rPr lang="is-IS" sz="1600" dirty="0" smtClean="0">
                <a:solidFill>
                  <a:schemeClr val="tx1">
                    <a:lumMod val="50000"/>
                    <a:lumOff val="50000"/>
                  </a:schemeClr>
                </a:solidFill>
              </a:rPr>
              <a:t>Mean</a:t>
            </a:r>
            <a:r>
              <a:rPr lang="is-IS" sz="1600" dirty="0">
                <a:solidFill>
                  <a:schemeClr val="tx1">
                    <a:lumMod val="50000"/>
                    <a:lumOff val="50000"/>
                  </a:schemeClr>
                </a:solidFill>
              </a:rPr>
              <a:t> </a:t>
            </a:r>
            <a:r>
              <a:rPr lang="is-IS" sz="1600" dirty="0" smtClean="0">
                <a:solidFill>
                  <a:schemeClr val="tx1">
                    <a:lumMod val="50000"/>
                    <a:lumOff val="50000"/>
                  </a:schemeClr>
                </a:solidFill>
              </a:rPr>
              <a:t>= 0.39</a:t>
            </a:r>
          </a:p>
        </p:txBody>
      </p:sp>
      <p:sp>
        <p:nvSpPr>
          <p:cNvPr id="9" name="Rectangle 8"/>
          <p:cNvSpPr/>
          <p:nvPr/>
        </p:nvSpPr>
        <p:spPr>
          <a:xfrm>
            <a:off x="4880957" y="3008602"/>
            <a:ext cx="3344859" cy="338554"/>
          </a:xfrm>
          <a:prstGeom prst="rect">
            <a:avLst/>
          </a:prstGeom>
        </p:spPr>
        <p:txBody>
          <a:bodyPr wrap="square">
            <a:spAutoFit/>
          </a:bodyPr>
          <a:lstStyle/>
          <a:p>
            <a:r>
              <a:rPr lang="is-IS" sz="1600" dirty="0" smtClean="0">
                <a:solidFill>
                  <a:srgbClr val="7F7F7F"/>
                </a:solidFill>
              </a:rPr>
              <a:t>Mean</a:t>
            </a:r>
            <a:r>
              <a:rPr lang="is-IS" sz="1600" dirty="0">
                <a:solidFill>
                  <a:srgbClr val="7F7F7F"/>
                </a:solidFill>
              </a:rPr>
              <a:t> =</a:t>
            </a:r>
            <a:r>
              <a:rPr lang="is-IS" sz="1600" dirty="0" smtClean="0">
                <a:solidFill>
                  <a:srgbClr val="7F7F7F"/>
                </a:solidFill>
              </a:rPr>
              <a:t> 0.386</a:t>
            </a:r>
          </a:p>
        </p:txBody>
      </p:sp>
      <p:sp>
        <p:nvSpPr>
          <p:cNvPr id="10"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Central limit theorem: Example with </a:t>
            </a:r>
            <a:r>
              <a:rPr lang="en-US" sz="2500" dirty="0" err="1" smtClean="0">
                <a:solidFill>
                  <a:schemeClr val="bg1"/>
                </a:solidFill>
              </a:rPr>
              <a:t>bernoulli</a:t>
            </a:r>
            <a:r>
              <a:rPr lang="en-US" sz="2500" dirty="0" smtClean="0">
                <a:solidFill>
                  <a:schemeClr val="bg1"/>
                </a:solidFill>
              </a:rPr>
              <a:t> distribution </a:t>
            </a:r>
          </a:p>
          <a:p>
            <a:pPr algn="l">
              <a:lnSpc>
                <a:spcPct val="80000"/>
              </a:lnSpc>
            </a:pPr>
            <a:r>
              <a:rPr lang="en-US" sz="3500" dirty="0" smtClean="0">
                <a:solidFill>
                  <a:schemeClr val="bg1"/>
                </a:solidFill>
              </a:rPr>
              <a:t>Statistics</a:t>
            </a:r>
            <a:endParaRPr lang="en-US" sz="3500" dirty="0">
              <a:solidFill>
                <a:schemeClr val="bg1"/>
              </a:solidFill>
            </a:endParaRPr>
          </a:p>
        </p:txBody>
      </p:sp>
      <p:cxnSp>
        <p:nvCxnSpPr>
          <p:cNvPr id="12" name="Straight Arrow Connector 11"/>
          <p:cNvCxnSpPr/>
          <p:nvPr/>
        </p:nvCxnSpPr>
        <p:spPr>
          <a:xfrm>
            <a:off x="3678537" y="3718303"/>
            <a:ext cx="630431"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8006256" y="1109736"/>
            <a:ext cx="819271" cy="3421662"/>
          </a:xfrm>
          <a:prstGeom prst="rect">
            <a:avLst/>
          </a:prstGeom>
        </p:spPr>
      </p:pic>
      <p:sp>
        <p:nvSpPr>
          <p:cNvPr id="2" name="TextBox 1"/>
          <p:cNvSpPr txBox="1"/>
          <p:nvPr/>
        </p:nvSpPr>
        <p:spPr>
          <a:xfrm>
            <a:off x="8272166" y="4321113"/>
            <a:ext cx="344039" cy="369332"/>
          </a:xfrm>
          <a:prstGeom prst="rect">
            <a:avLst/>
          </a:prstGeom>
          <a:noFill/>
        </p:spPr>
        <p:txBody>
          <a:bodyPr wrap="none" rtlCol="0">
            <a:spAutoFit/>
          </a:bodyPr>
          <a:lstStyle/>
          <a:p>
            <a:r>
              <a:rPr lang="is-IS" dirty="0" smtClean="0"/>
              <a:t>…</a:t>
            </a:r>
            <a:endParaRPr lang="en-US" dirty="0"/>
          </a:p>
        </p:txBody>
      </p:sp>
      <p:sp>
        <p:nvSpPr>
          <p:cNvPr id="11" name="Slide Number Placeholder 10"/>
          <p:cNvSpPr>
            <a:spLocks noGrp="1"/>
          </p:cNvSpPr>
          <p:nvPr>
            <p:ph type="sldNum" sz="quarter" idx="12"/>
          </p:nvPr>
        </p:nvSpPr>
        <p:spPr/>
        <p:txBody>
          <a:bodyPr/>
          <a:lstStyle/>
          <a:p>
            <a:fld id="{DCB82ED2-ACBB-2046-9075-6288EA005F68}" type="slidenum">
              <a:rPr lang="en-US" smtClean="0"/>
              <a:t>75</a:t>
            </a:fld>
            <a:endParaRPr lang="en-US"/>
          </a:p>
        </p:txBody>
      </p:sp>
      <p:pic>
        <p:nvPicPr>
          <p:cNvPr id="13" name="Picture 12"/>
          <p:cNvPicPr>
            <a:picLocks noChangeAspect="1"/>
          </p:cNvPicPr>
          <p:nvPr/>
        </p:nvPicPr>
        <p:blipFill>
          <a:blip r:embed="rId6"/>
          <a:stretch>
            <a:fillRect/>
          </a:stretch>
        </p:blipFill>
        <p:spPr>
          <a:xfrm>
            <a:off x="8335175" y="39460"/>
            <a:ext cx="778588" cy="781083"/>
          </a:xfrm>
          <a:prstGeom prst="rect">
            <a:avLst/>
          </a:prstGeom>
        </p:spPr>
      </p:pic>
    </p:spTree>
    <p:extLst>
      <p:ext uri="{BB962C8B-B14F-4D97-AF65-F5344CB8AC3E}">
        <p14:creationId xmlns:p14="http://schemas.microsoft.com/office/powerpoint/2010/main" val="51933404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15" y="990026"/>
            <a:ext cx="8323088" cy="2792228"/>
          </a:xfrm>
        </p:spPr>
        <p:txBody>
          <a:bodyPr/>
          <a:lstStyle/>
          <a:p>
            <a:r>
              <a:rPr lang="en-US" sz="1800" dirty="0" smtClean="0"/>
              <a:t>Below is data from some population</a:t>
            </a:r>
          </a:p>
          <a:p>
            <a:r>
              <a:rPr lang="en-US" sz="1800" dirty="0"/>
              <a:t>E</a:t>
            </a:r>
            <a:r>
              <a:rPr lang="en-US" sz="1800" dirty="0" smtClean="0"/>
              <a:t>ach of us will randomly sample 12 numbers from that data, with replacement, and compute the mean, three times each. Then we will assemble our results together</a:t>
            </a:r>
            <a:r>
              <a:rPr lang="is-IS" sz="1800" dirty="0"/>
              <a:t> </a:t>
            </a:r>
            <a:r>
              <a:rPr lang="is-IS" sz="1800" dirty="0" smtClean="0"/>
              <a:t>and see what happens</a:t>
            </a:r>
            <a:endParaRPr lang="en-US" sz="1800" dirty="0">
              <a:solidFill>
                <a:srgbClr val="7F7F7F"/>
              </a:solidFill>
            </a:endParaRPr>
          </a:p>
          <a:p>
            <a:r>
              <a:rPr lang="en-US" sz="1800" dirty="0" smtClean="0">
                <a:solidFill>
                  <a:srgbClr val="7F7F7F"/>
                </a:solidFill>
              </a:rPr>
              <a:t>See </a:t>
            </a:r>
            <a:r>
              <a:rPr lang="en-US" sz="1800" dirty="0">
                <a:solidFill>
                  <a:srgbClr val="7F7F7F"/>
                </a:solidFill>
              </a:rPr>
              <a:t>file: </a:t>
            </a:r>
            <a:r>
              <a:rPr lang="en-US" sz="1800" dirty="0" err="1" smtClean="0">
                <a:solidFill>
                  <a:srgbClr val="7F7F7F"/>
                </a:solidFill>
              </a:rPr>
              <a:t>CentralLimitTheoremExercise.xlsx</a:t>
            </a:r>
            <a:r>
              <a:rPr lang="en-US" sz="1800" dirty="0" smtClean="0">
                <a:solidFill>
                  <a:srgbClr val="7F7F7F"/>
                </a:solidFill>
              </a:rPr>
              <a:t> for solution</a:t>
            </a:r>
          </a:p>
          <a:p>
            <a:endParaRPr lang="en-US" sz="1800" dirty="0" smtClean="0"/>
          </a:p>
          <a:p>
            <a:endParaRPr lang="en-US" sz="1800" dirty="0"/>
          </a:p>
        </p:txBody>
      </p:sp>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Class </a:t>
            </a:r>
            <a:r>
              <a:rPr lang="en-US" sz="2500" dirty="0" smtClean="0">
                <a:solidFill>
                  <a:schemeClr val="bg1"/>
                </a:solidFill>
              </a:rPr>
              <a:t>example: Central limit theorem</a:t>
            </a:r>
          </a:p>
          <a:p>
            <a:pPr algn="l">
              <a:lnSpc>
                <a:spcPct val="80000"/>
              </a:lnSpc>
            </a:pPr>
            <a:r>
              <a:rPr lang="en-US" sz="3500" dirty="0" smtClean="0">
                <a:solidFill>
                  <a:schemeClr val="bg1"/>
                </a:solidFill>
              </a:rPr>
              <a:t>Statistics</a:t>
            </a:r>
            <a:endParaRPr lang="en-US" sz="3500" dirty="0">
              <a:solidFill>
                <a:schemeClr val="bg1"/>
              </a:solidFill>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333" y="2728381"/>
            <a:ext cx="7266656" cy="688614"/>
          </a:xfrm>
          <a:prstGeom prst="rect">
            <a:avLst/>
          </a:prstGeom>
        </p:spPr>
      </p:pic>
      <p:sp>
        <p:nvSpPr>
          <p:cNvPr id="4" name="Slide Number Placeholder 3"/>
          <p:cNvSpPr>
            <a:spLocks noGrp="1"/>
          </p:cNvSpPr>
          <p:nvPr>
            <p:ph type="sldNum" sz="quarter" idx="12"/>
          </p:nvPr>
        </p:nvSpPr>
        <p:spPr/>
        <p:txBody>
          <a:bodyPr/>
          <a:lstStyle/>
          <a:p>
            <a:fld id="{DCB82ED2-ACBB-2046-9075-6288EA005F68}" type="slidenum">
              <a:rPr lang="en-US" smtClean="0"/>
              <a:t>76</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15015730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72" y="1000887"/>
            <a:ext cx="8169339" cy="1200329"/>
          </a:xfrm>
          <a:prstGeom prst="rect">
            <a:avLst/>
          </a:prstGeom>
          <a:noFill/>
        </p:spPr>
        <p:txBody>
          <a:bodyPr wrap="square" rtlCol="0">
            <a:spAutoFit/>
          </a:bodyPr>
          <a:lstStyle/>
          <a:p>
            <a:pPr marL="285750" indent="-285750">
              <a:buFont typeface="Arial"/>
              <a:buChar char="•"/>
            </a:pPr>
            <a:r>
              <a:rPr lang="en-US" dirty="0" smtClean="0"/>
              <a:t>If </a:t>
            </a:r>
            <a:r>
              <a:rPr lang="en-US" dirty="0"/>
              <a:t>we </a:t>
            </a:r>
            <a:r>
              <a:rPr lang="en-US" dirty="0" smtClean="0"/>
              <a:t>can </a:t>
            </a:r>
            <a:r>
              <a:rPr lang="en-US" dirty="0"/>
              <a:t>only take the mean </a:t>
            </a:r>
            <a:r>
              <a:rPr lang="en-US" dirty="0" smtClean="0"/>
              <a:t>(X) of </a:t>
            </a:r>
            <a:r>
              <a:rPr lang="en-US" b="1" dirty="0" smtClean="0"/>
              <a:t>one</a:t>
            </a:r>
            <a:r>
              <a:rPr lang="en-US" dirty="0" smtClean="0"/>
              <a:t> sample </a:t>
            </a:r>
            <a:r>
              <a:rPr lang="en-US" dirty="0"/>
              <a:t>of 12 </a:t>
            </a:r>
            <a:r>
              <a:rPr lang="en-US" dirty="0" smtClean="0"/>
              <a:t>players, </a:t>
            </a:r>
            <a:r>
              <a:rPr lang="en-US" dirty="0"/>
              <a:t>like we </a:t>
            </a:r>
            <a:r>
              <a:rPr lang="en-US" dirty="0" smtClean="0"/>
              <a:t>normally do when we conduct </a:t>
            </a:r>
            <a:r>
              <a:rPr lang="en-US" dirty="0"/>
              <a:t>user research, how likely would we be </a:t>
            </a:r>
            <a:r>
              <a:rPr lang="en-US" dirty="0" smtClean="0"/>
              <a:t>to guess </a:t>
            </a:r>
            <a:r>
              <a:rPr lang="en-US" dirty="0"/>
              <a:t>the population’s mean </a:t>
            </a:r>
            <a:r>
              <a:rPr lang="en-US" dirty="0" smtClean="0"/>
              <a:t>(μ) correctly?</a:t>
            </a:r>
          </a:p>
          <a:p>
            <a:pPr marL="285750" indent="-285750">
              <a:buFont typeface="Arial"/>
              <a:buChar char="•"/>
            </a:pPr>
            <a:endParaRPr lang="en-US" dirty="0"/>
          </a:p>
        </p:txBody>
      </p:sp>
      <p:sp>
        <p:nvSpPr>
          <p:cNvPr id="7"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Estimation of the population’s mean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77</a:t>
            </a:fld>
            <a:endParaRPr lang="en-US"/>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67117" y="2048782"/>
            <a:ext cx="2705880" cy="2835970"/>
          </a:xfrm>
          <a:prstGeom prst="rect">
            <a:avLst/>
          </a:prstGeom>
        </p:spPr>
      </p:pic>
      <p:cxnSp>
        <p:nvCxnSpPr>
          <p:cNvPr id="12" name="Straight Connector 11"/>
          <p:cNvCxnSpPr/>
          <p:nvPr/>
        </p:nvCxnSpPr>
        <p:spPr>
          <a:xfrm>
            <a:off x="3287175" y="1092139"/>
            <a:ext cx="108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134540518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cstate="screen">
            <a:grayscl/>
            <a:extLst>
              <a:ext uri="{28A0092B-C50C-407E-A947-70E740481C1C}">
                <a14:useLocalDpi xmlns:a14="http://schemas.microsoft.com/office/drawing/2010/main"/>
              </a:ext>
            </a:extLst>
          </a:blip>
          <a:stretch>
            <a:fillRect/>
          </a:stretch>
        </p:blipFill>
        <p:spPr>
          <a:xfrm>
            <a:off x="401690" y="2640271"/>
            <a:ext cx="3262308" cy="2403452"/>
          </a:xfrm>
          <a:prstGeom prst="rect">
            <a:avLst/>
          </a:prstGeom>
        </p:spPr>
      </p:pic>
      <p:sp>
        <p:nvSpPr>
          <p:cNvPr id="6" name="TextBox 5"/>
          <p:cNvSpPr txBox="1"/>
          <p:nvPr/>
        </p:nvSpPr>
        <p:spPr>
          <a:xfrm>
            <a:off x="70640" y="980152"/>
            <a:ext cx="8429592" cy="1754327"/>
          </a:xfrm>
          <a:prstGeom prst="rect">
            <a:avLst/>
          </a:prstGeom>
          <a:noFill/>
        </p:spPr>
        <p:txBody>
          <a:bodyPr wrap="square" rtlCol="0">
            <a:spAutoFit/>
          </a:bodyPr>
          <a:lstStyle/>
          <a:p>
            <a:pPr marL="285750" indent="-285750">
              <a:buFont typeface="Arial"/>
              <a:buChar char="•"/>
            </a:pPr>
            <a:r>
              <a:rPr lang="en-US" dirty="0" smtClean="0"/>
              <a:t>When we know that our </a:t>
            </a:r>
            <a:r>
              <a:rPr lang="en-US" dirty="0"/>
              <a:t>data follows a normal distribution, and we know the mean and standard deviation, then we know </a:t>
            </a:r>
            <a:r>
              <a:rPr lang="en-US" dirty="0" smtClean="0"/>
              <a:t>when a value is unusual</a:t>
            </a:r>
          </a:p>
          <a:p>
            <a:pPr marL="285750" indent="-285750">
              <a:buFont typeface="Arial"/>
              <a:buChar char="•"/>
            </a:pPr>
            <a:r>
              <a:rPr lang="en-US" dirty="0"/>
              <a:t>1 </a:t>
            </a:r>
            <a:r>
              <a:rPr lang="en-US" dirty="0" err="1"/>
              <a:t>σ</a:t>
            </a:r>
            <a:r>
              <a:rPr lang="en-US" dirty="0"/>
              <a:t>: </a:t>
            </a:r>
            <a:r>
              <a:rPr lang="en-US" dirty="0" smtClean="0"/>
              <a:t>68.2</a:t>
            </a:r>
            <a:r>
              <a:rPr lang="en-US" dirty="0"/>
              <a:t>% of </a:t>
            </a:r>
            <a:r>
              <a:rPr lang="en-US" dirty="0" smtClean="0"/>
              <a:t>the values </a:t>
            </a:r>
            <a:r>
              <a:rPr lang="en-US" dirty="0"/>
              <a:t>fall within the first standard deviation of the </a:t>
            </a:r>
            <a:r>
              <a:rPr lang="en-US" dirty="0" smtClean="0"/>
              <a:t>mean</a:t>
            </a:r>
          </a:p>
          <a:p>
            <a:pPr marL="285750" indent="-285750">
              <a:buFont typeface="Arial"/>
              <a:buChar char="•"/>
            </a:pPr>
            <a:r>
              <a:rPr lang="en-US" dirty="0" smtClean="0"/>
              <a:t>2 </a:t>
            </a:r>
            <a:r>
              <a:rPr lang="en-US" dirty="0" err="1" smtClean="0"/>
              <a:t>σ</a:t>
            </a:r>
            <a:r>
              <a:rPr lang="en-US" dirty="0" smtClean="0"/>
              <a:t>: 95.4% within the second</a:t>
            </a:r>
          </a:p>
          <a:p>
            <a:pPr marL="285750" indent="-285750">
              <a:buFont typeface="Arial"/>
              <a:buChar char="•"/>
            </a:pPr>
            <a:r>
              <a:rPr lang="en-US" dirty="0" smtClean="0"/>
              <a:t>3 </a:t>
            </a:r>
            <a:r>
              <a:rPr lang="en-US" dirty="0" err="1" smtClean="0"/>
              <a:t>σ</a:t>
            </a:r>
            <a:r>
              <a:rPr lang="en-US" dirty="0" smtClean="0"/>
              <a:t>: 99.7% within the third</a:t>
            </a:r>
          </a:p>
          <a:p>
            <a:pPr marL="285750" indent="-285750">
              <a:buFont typeface="Arial"/>
              <a:buChar char="•"/>
            </a:pPr>
            <a:r>
              <a:rPr lang="en-US" dirty="0" smtClean="0"/>
              <a:t>The area under the curve add up to 100%</a:t>
            </a:r>
          </a:p>
        </p:txBody>
      </p:sp>
      <p:sp>
        <p:nvSpPr>
          <p:cNvPr id="7"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Normal distribution – </a:t>
            </a:r>
            <a:r>
              <a:rPr lang="el-GR" sz="2500" dirty="0" smtClean="0">
                <a:solidFill>
                  <a:schemeClr val="bg1"/>
                </a:solidFill>
              </a:rPr>
              <a:t>σ</a:t>
            </a:r>
            <a:r>
              <a:rPr lang="en-CA" sz="2500" dirty="0" smtClean="0">
                <a:solidFill>
                  <a:schemeClr val="bg1"/>
                </a:solidFill>
              </a:rPr>
              <a:t> units of </a:t>
            </a:r>
            <a:r>
              <a:rPr lang="en-US" sz="2500" dirty="0" smtClean="0">
                <a:solidFill>
                  <a:schemeClr val="bg1"/>
                </a:solidFill>
              </a:rPr>
              <a:t>standard deviation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2" name="TextBox 1"/>
          <p:cNvSpPr txBox="1"/>
          <p:nvPr/>
        </p:nvSpPr>
        <p:spPr>
          <a:xfrm>
            <a:off x="4047123" y="3299932"/>
            <a:ext cx="4673074" cy="738664"/>
          </a:xfrm>
          <a:prstGeom prst="rect">
            <a:avLst/>
          </a:prstGeom>
          <a:noFill/>
          <a:ln>
            <a:solidFill>
              <a:srgbClr val="7F7F7F"/>
            </a:solidFill>
          </a:ln>
          <a:effectLst/>
        </p:spPr>
        <p:txBody>
          <a:bodyPr wrap="none" rtlCol="0">
            <a:spAutoFit/>
          </a:bodyPr>
          <a:lstStyle/>
          <a:p>
            <a:r>
              <a:rPr lang="en-US" sz="1400" dirty="0" smtClean="0">
                <a:solidFill>
                  <a:schemeClr val="bg1">
                    <a:lumMod val="50000"/>
                  </a:schemeClr>
                </a:solidFill>
              </a:rPr>
              <a:t>Example:</a:t>
            </a:r>
          </a:p>
          <a:p>
            <a:r>
              <a:rPr lang="en-US" sz="1400" dirty="0" smtClean="0">
                <a:solidFill>
                  <a:schemeClr val="bg1">
                    <a:lumMod val="50000"/>
                  </a:schemeClr>
                </a:solidFill>
              </a:rPr>
              <a:t>Suppose a sample mean is 7 with </a:t>
            </a:r>
            <a:r>
              <a:rPr lang="en-US" sz="1400" dirty="0" smtClean="0">
                <a:solidFill>
                  <a:schemeClr val="bg1">
                    <a:lumMod val="50000"/>
                  </a:schemeClr>
                </a:solidFill>
                <a:hlinkClick r:id="rId4" action="ppaction://hlinksldjump"/>
              </a:rPr>
              <a:t>standard deviation</a:t>
            </a:r>
            <a:r>
              <a:rPr lang="en-US" sz="1400" dirty="0" smtClean="0">
                <a:solidFill>
                  <a:schemeClr val="bg1">
                    <a:lumMod val="50000"/>
                  </a:schemeClr>
                </a:solidFill>
              </a:rPr>
              <a:t> 1</a:t>
            </a:r>
          </a:p>
          <a:p>
            <a:r>
              <a:rPr lang="en-US" sz="1400" dirty="0" smtClean="0">
                <a:solidFill>
                  <a:schemeClr val="bg1">
                    <a:lumMod val="50000"/>
                  </a:schemeClr>
                </a:solidFill>
              </a:rPr>
              <a:t>Then we know that 68.2% of the data ranges between 6 and 8</a:t>
            </a:r>
            <a:endParaRPr lang="en-US" sz="1400"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78</a:t>
            </a:fld>
            <a:endParaRPr lang="en-US"/>
          </a:p>
        </p:txBody>
      </p:sp>
      <p:pic>
        <p:nvPicPr>
          <p:cNvPr id="8" name="Picture 7"/>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22496039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100" fill="hold"/>
                                        <p:tgtEl>
                                          <p:spTgt spid="2"/>
                                        </p:tgtEl>
                                        <p:attrNameLst>
                                          <p:attrName>ppt_x</p:attrName>
                                        </p:attrNameLst>
                                      </p:cBhvr>
                                      <p:tavLst>
                                        <p:tav tm="0">
                                          <p:val>
                                            <p:strVal val="#ppt_x"/>
                                          </p:val>
                                        </p:tav>
                                        <p:tav tm="100000">
                                          <p:val>
                                            <p:strVal val="#ppt_x"/>
                                          </p:val>
                                        </p:tav>
                                      </p:tavLst>
                                    </p:anim>
                                    <p:anim calcmode="lin" valueType="num">
                                      <p:cBhvr additive="base">
                                        <p:cTn id="8" dur="11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9053" y="1001432"/>
            <a:ext cx="8864488" cy="1107996"/>
          </a:xfrm>
          <a:prstGeom prst="rect">
            <a:avLst/>
          </a:prstGeom>
        </p:spPr>
        <p:txBody>
          <a:bodyPr wrap="square">
            <a:spAutoFit/>
          </a:bodyPr>
          <a:lstStyle/>
          <a:p>
            <a:pPr marL="285750" indent="-285750">
              <a:buFont typeface="Arial"/>
              <a:buChar char="•"/>
            </a:pPr>
            <a:r>
              <a:rPr lang="en-US" dirty="0" smtClean="0"/>
              <a:t>The mean = 0.38 and standard </a:t>
            </a:r>
            <a:r>
              <a:rPr lang="en-US" dirty="0"/>
              <a:t>deviation </a:t>
            </a:r>
            <a:r>
              <a:rPr lang="en-US" dirty="0" err="1" smtClean="0"/>
              <a:t>σ</a:t>
            </a:r>
            <a:r>
              <a:rPr lang="en-US" dirty="0" smtClean="0"/>
              <a:t> = </a:t>
            </a:r>
            <a:r>
              <a:rPr lang="is-IS" dirty="0" smtClean="0"/>
              <a:t>0.14</a:t>
            </a:r>
            <a:endParaRPr lang="en-US" dirty="0"/>
          </a:p>
          <a:p>
            <a:pPr marL="742950" lvl="1" indent="-285750">
              <a:buFont typeface="Arial"/>
              <a:buChar char="•"/>
            </a:pPr>
            <a:r>
              <a:rPr lang="en-US" sz="1400" dirty="0" smtClean="0"/>
              <a:t>68.2% of the data ranges between [0.38-(</a:t>
            </a:r>
            <a:r>
              <a:rPr lang="en-US" sz="1400" b="1" dirty="0" smtClean="0"/>
              <a:t>1</a:t>
            </a:r>
            <a:r>
              <a:rPr lang="en-US" sz="1400" dirty="0" smtClean="0"/>
              <a:t>*0.14), 0.38+(</a:t>
            </a:r>
            <a:r>
              <a:rPr lang="en-US" sz="1400" b="1" dirty="0" smtClean="0"/>
              <a:t>1</a:t>
            </a:r>
            <a:r>
              <a:rPr lang="en-US" sz="1400" dirty="0" smtClean="0"/>
              <a:t>*0.14)] = </a:t>
            </a:r>
            <a:r>
              <a:rPr lang="en-US" sz="1600" dirty="0" smtClean="0">
                <a:solidFill>
                  <a:srgbClr val="7F7F7F"/>
                </a:solidFill>
                <a:ea typeface="Calibri"/>
                <a:cs typeface="Calibri"/>
              </a:rPr>
              <a:t>[0.24, </a:t>
            </a:r>
            <a:r>
              <a:rPr lang="en-US" sz="1600" dirty="0">
                <a:solidFill>
                  <a:srgbClr val="7F7F7F"/>
                </a:solidFill>
                <a:ea typeface="Calibri"/>
                <a:cs typeface="Calibri"/>
              </a:rPr>
              <a:t>0.526</a:t>
            </a:r>
            <a:r>
              <a:rPr lang="en-US" sz="1600" dirty="0" smtClean="0">
                <a:solidFill>
                  <a:srgbClr val="7F7F7F"/>
                </a:solidFill>
                <a:ea typeface="Calibri"/>
                <a:cs typeface="Calibri"/>
              </a:rPr>
              <a:t>]</a:t>
            </a:r>
          </a:p>
          <a:p>
            <a:pPr marL="742950" lvl="1" indent="-285750">
              <a:buFont typeface="Arial"/>
              <a:buChar char="•"/>
            </a:pPr>
            <a:r>
              <a:rPr lang="en-US" sz="1400" dirty="0" smtClean="0"/>
              <a:t>95.4</a:t>
            </a:r>
            <a:r>
              <a:rPr lang="en-US" sz="1400" dirty="0"/>
              <a:t>% </a:t>
            </a:r>
            <a:r>
              <a:rPr lang="en-US" sz="1400" dirty="0" smtClean="0"/>
              <a:t>of the data ranges between </a:t>
            </a:r>
            <a:r>
              <a:rPr lang="en-US" sz="1400" dirty="0"/>
              <a:t>[</a:t>
            </a:r>
            <a:r>
              <a:rPr lang="en-US" sz="1400" dirty="0" smtClean="0"/>
              <a:t>0.38-(</a:t>
            </a:r>
            <a:r>
              <a:rPr lang="en-US" sz="1400" b="1" dirty="0" smtClean="0"/>
              <a:t>2</a:t>
            </a:r>
            <a:r>
              <a:rPr lang="en-US" sz="1400" dirty="0" smtClean="0"/>
              <a:t>*0.14), </a:t>
            </a:r>
            <a:r>
              <a:rPr lang="en-US" sz="1400" dirty="0"/>
              <a:t>0.38</a:t>
            </a:r>
            <a:r>
              <a:rPr lang="en-US" sz="1400" dirty="0" smtClean="0"/>
              <a:t>+(</a:t>
            </a:r>
            <a:r>
              <a:rPr lang="en-US" sz="1400" b="1" dirty="0" smtClean="0"/>
              <a:t>2</a:t>
            </a:r>
            <a:r>
              <a:rPr lang="en-US" sz="1400" dirty="0" smtClean="0"/>
              <a:t>*0.14)] </a:t>
            </a:r>
            <a:r>
              <a:rPr lang="en-US" sz="1400" dirty="0"/>
              <a:t>= </a:t>
            </a:r>
            <a:r>
              <a:rPr lang="pt-BR" sz="1600" dirty="0" smtClean="0">
                <a:solidFill>
                  <a:srgbClr val="7F7F7F"/>
                </a:solidFill>
              </a:rPr>
              <a:t>[0.106</a:t>
            </a:r>
            <a:r>
              <a:rPr lang="pt-BR" sz="1600" dirty="0">
                <a:solidFill>
                  <a:srgbClr val="7F7F7F"/>
                </a:solidFill>
              </a:rPr>
              <a:t>, </a:t>
            </a:r>
            <a:r>
              <a:rPr lang="pt-BR" sz="1600" dirty="0" smtClean="0">
                <a:solidFill>
                  <a:srgbClr val="7F7F7F"/>
                </a:solidFill>
              </a:rPr>
              <a:t>0.666</a:t>
            </a:r>
            <a:r>
              <a:rPr lang="pt-BR" sz="1600" dirty="0">
                <a:solidFill>
                  <a:srgbClr val="7F7F7F"/>
                </a:solidFill>
              </a:rPr>
              <a:t>] </a:t>
            </a:r>
            <a:endParaRPr lang="pt-BR" sz="1600" dirty="0" smtClean="0">
              <a:solidFill>
                <a:srgbClr val="7F7F7F"/>
              </a:solidFill>
            </a:endParaRPr>
          </a:p>
          <a:p>
            <a:pPr marL="742950" lvl="1" indent="-285750">
              <a:buFont typeface="Arial"/>
              <a:buChar char="•"/>
            </a:pPr>
            <a:r>
              <a:rPr lang="en-US" sz="1400" dirty="0" smtClean="0"/>
              <a:t>99.7% of the data ranges </a:t>
            </a:r>
            <a:r>
              <a:rPr lang="en-US" sz="1400" dirty="0"/>
              <a:t>between [</a:t>
            </a:r>
            <a:r>
              <a:rPr lang="en-US" sz="1400" dirty="0" smtClean="0"/>
              <a:t>0.38-(</a:t>
            </a:r>
            <a:r>
              <a:rPr lang="en-US" sz="1400" b="1" dirty="0" smtClean="0"/>
              <a:t>3</a:t>
            </a:r>
            <a:r>
              <a:rPr lang="en-US" sz="1400" dirty="0" smtClean="0"/>
              <a:t>*0.14), </a:t>
            </a:r>
            <a:r>
              <a:rPr lang="en-US" sz="1400" dirty="0"/>
              <a:t>0.38</a:t>
            </a:r>
            <a:r>
              <a:rPr lang="en-US" sz="1400" dirty="0" smtClean="0"/>
              <a:t>+(</a:t>
            </a:r>
            <a:r>
              <a:rPr lang="en-US" sz="1400" b="1" dirty="0" smtClean="0"/>
              <a:t>3</a:t>
            </a:r>
            <a:r>
              <a:rPr lang="en-US" sz="1400" dirty="0" smtClean="0"/>
              <a:t>*0.14)] </a:t>
            </a:r>
            <a:r>
              <a:rPr lang="en-US" sz="1400" dirty="0"/>
              <a:t>= </a:t>
            </a:r>
            <a:r>
              <a:rPr lang="en-US" sz="1600" dirty="0" smtClean="0">
                <a:solidFill>
                  <a:srgbClr val="7F7F7F"/>
                </a:solidFill>
                <a:ea typeface="Calibri"/>
                <a:cs typeface="Calibri"/>
              </a:rPr>
              <a:t>[</a:t>
            </a:r>
            <a:r>
              <a:rPr lang="pt-BR" sz="1600" dirty="0" smtClean="0">
                <a:solidFill>
                  <a:srgbClr val="7F7F7F"/>
                </a:solidFill>
              </a:rPr>
              <a:t>-0.034</a:t>
            </a:r>
            <a:r>
              <a:rPr lang="pt-BR" sz="1600" dirty="0">
                <a:solidFill>
                  <a:srgbClr val="7F7F7F"/>
                </a:solidFill>
              </a:rPr>
              <a:t>, </a:t>
            </a:r>
            <a:r>
              <a:rPr lang="pt-BR" sz="1600" dirty="0" smtClean="0">
                <a:solidFill>
                  <a:srgbClr val="7F7F7F"/>
                </a:solidFill>
              </a:rPr>
              <a:t>0.806</a:t>
            </a:r>
            <a:r>
              <a:rPr lang="en-US" sz="1600" dirty="0" smtClean="0">
                <a:solidFill>
                  <a:srgbClr val="7F7F7F"/>
                </a:solidFill>
                <a:ea typeface="Calibri"/>
                <a:cs typeface="Calibri"/>
              </a:rPr>
              <a:t>]</a:t>
            </a:r>
            <a:endParaRPr lang="en-US" sz="1600" dirty="0">
              <a:solidFill>
                <a:srgbClr val="7F7F7F"/>
              </a:solidFill>
              <a:ea typeface="Calibri"/>
              <a:cs typeface="Calibri"/>
            </a:endParaRPr>
          </a:p>
        </p:txBody>
      </p:sp>
      <p:pic>
        <p:nvPicPr>
          <p:cNvPr id="10" name="Picture 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52143" y="2229155"/>
            <a:ext cx="4131846" cy="2868665"/>
          </a:xfrm>
          <a:prstGeom prst="rect">
            <a:avLst/>
          </a:prstGeom>
        </p:spPr>
      </p:pic>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Estimation of the population’s mean with SD</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79</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48810382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67" y="1025883"/>
            <a:ext cx="8229600" cy="3394472"/>
          </a:xfrm>
        </p:spPr>
        <p:txBody>
          <a:bodyPr>
            <a:normAutofit/>
          </a:bodyPr>
          <a:lstStyle/>
          <a:p>
            <a:r>
              <a:rPr lang="en-US" sz="1800" dirty="0" smtClean="0"/>
              <a:t>Study design </a:t>
            </a:r>
          </a:p>
          <a:p>
            <a:pPr lvl="1"/>
            <a:r>
              <a:rPr lang="en-US" sz="1800" dirty="0" smtClean="0"/>
              <a:t>Goal</a:t>
            </a:r>
          </a:p>
          <a:p>
            <a:pPr lvl="1"/>
            <a:r>
              <a:rPr lang="en-US" sz="1800" dirty="0" smtClean="0"/>
              <a:t>Sampling </a:t>
            </a:r>
            <a:r>
              <a:rPr lang="en-US" sz="1800" dirty="0"/>
              <a:t>participants </a:t>
            </a:r>
          </a:p>
          <a:p>
            <a:pPr lvl="1"/>
            <a:r>
              <a:rPr lang="en-US" sz="1800" dirty="0"/>
              <a:t>M</a:t>
            </a:r>
            <a:r>
              <a:rPr lang="en-US" sz="1800" dirty="0" smtClean="0"/>
              <a:t>ethodology and plan</a:t>
            </a:r>
          </a:p>
          <a:p>
            <a:r>
              <a:rPr lang="en-US" sz="1800" dirty="0" smtClean="0"/>
              <a:t>Conducting research</a:t>
            </a:r>
          </a:p>
          <a:p>
            <a:pPr lvl="1"/>
            <a:r>
              <a:rPr lang="en-US" sz="1800" dirty="0" smtClean="0"/>
              <a:t>Execution of the plan</a:t>
            </a:r>
          </a:p>
          <a:p>
            <a:r>
              <a:rPr lang="en-US" sz="1800" dirty="0" smtClean="0"/>
              <a:t>Data analysis</a:t>
            </a:r>
          </a:p>
          <a:p>
            <a:pPr lvl="1"/>
            <a:r>
              <a:rPr lang="en-US" sz="1800" dirty="0" smtClean="0"/>
              <a:t>Which Statistical methods to use</a:t>
            </a:r>
          </a:p>
          <a:p>
            <a:pPr lvl="1"/>
            <a:r>
              <a:rPr lang="en-US" sz="1800" dirty="0" smtClean="0"/>
              <a:t>How to interpret the results</a:t>
            </a:r>
            <a:endParaRPr lang="en-US" sz="1800" dirty="0"/>
          </a:p>
        </p:txBody>
      </p:sp>
      <p:sp>
        <p:nvSpPr>
          <p:cNvPr id="6" name="Title 1"/>
          <p:cNvSpPr txBox="1">
            <a:spLocks/>
          </p:cNvSpPr>
          <p:nvPr/>
        </p:nvSpPr>
        <p:spPr>
          <a:xfrm>
            <a:off x="0" y="-9636"/>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rgbClr val="FFFFFF"/>
                </a:solidFill>
              </a:rPr>
              <a:t>Typical process</a:t>
            </a:r>
            <a:endParaRPr lang="en-US" sz="2700" dirty="0">
              <a:solidFill>
                <a:srgbClr val="FFFFFF"/>
              </a:solidFill>
            </a:endParaRPr>
          </a:p>
          <a:p>
            <a:pPr algn="l"/>
            <a:r>
              <a:rPr lang="en-US" sz="3800" dirty="0">
                <a:solidFill>
                  <a:srgbClr val="FFFFFF"/>
                </a:solidFill>
              </a:rPr>
              <a:t>User research </a:t>
            </a:r>
          </a:p>
        </p:txBody>
      </p:sp>
      <p:sp>
        <p:nvSpPr>
          <p:cNvPr id="4" name="Slide Number Placeholder 3"/>
          <p:cNvSpPr>
            <a:spLocks noGrp="1"/>
          </p:cNvSpPr>
          <p:nvPr>
            <p:ph type="sldNum" sz="quarter" idx="12"/>
          </p:nvPr>
        </p:nvSpPr>
        <p:spPr/>
        <p:txBody>
          <a:bodyPr/>
          <a:lstStyle/>
          <a:p>
            <a:fld id="{DCB82ED2-ACBB-2046-9075-6288EA005F68}" type="slidenum">
              <a:rPr lang="en-US" smtClean="0"/>
              <a:t>8</a:t>
            </a:fld>
            <a:endParaRPr lang="en-US"/>
          </a:p>
        </p:txBody>
      </p:sp>
      <p:pic>
        <p:nvPicPr>
          <p:cNvPr id="8" name="Picture 7"/>
          <p:cNvPicPr>
            <a:picLocks noChangeAspect="1"/>
          </p:cNvPicPr>
          <p:nvPr/>
        </p:nvPicPr>
        <p:blipFill>
          <a:blip r:embed="rId2"/>
          <a:stretch>
            <a:fillRect/>
          </a:stretch>
        </p:blipFill>
        <p:spPr>
          <a:xfrm>
            <a:off x="8335175" y="30324"/>
            <a:ext cx="778588" cy="781083"/>
          </a:xfrm>
          <a:prstGeom prst="rect">
            <a:avLst/>
          </a:prstGeom>
        </p:spPr>
      </p:pic>
    </p:spTree>
    <p:extLst>
      <p:ext uri="{BB962C8B-B14F-4D97-AF65-F5344CB8AC3E}">
        <p14:creationId xmlns:p14="http://schemas.microsoft.com/office/powerpoint/2010/main" val="28802834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370" y="1010227"/>
            <a:ext cx="8295740" cy="1292662"/>
          </a:xfrm>
          <a:prstGeom prst="rect">
            <a:avLst/>
          </a:prstGeom>
        </p:spPr>
        <p:txBody>
          <a:bodyPr wrap="square">
            <a:spAutoFit/>
          </a:bodyPr>
          <a:lstStyle/>
          <a:p>
            <a:pPr marL="285750" indent="-285750">
              <a:buFont typeface="Arial"/>
              <a:buChar char="•"/>
            </a:pPr>
            <a:r>
              <a:rPr lang="en-US" dirty="0" smtClean="0">
                <a:solidFill>
                  <a:srgbClr val="000000"/>
                </a:solidFill>
                <a:ea typeface="Calibri"/>
                <a:cs typeface="Calibri"/>
              </a:rPr>
              <a:t>Intervals around the means and levels of likelihood increase together, </a:t>
            </a:r>
            <a:r>
              <a:rPr lang="en-US" i="1" dirty="0" smtClean="0">
                <a:solidFill>
                  <a:srgbClr val="000000"/>
                </a:solidFill>
                <a:ea typeface="Calibri"/>
                <a:cs typeface="Calibri"/>
              </a:rPr>
              <a:t>i.e.</a:t>
            </a:r>
            <a:r>
              <a:rPr lang="en-US" dirty="0" smtClean="0">
                <a:solidFill>
                  <a:srgbClr val="000000"/>
                </a:solidFill>
                <a:ea typeface="Calibri"/>
                <a:cs typeface="Calibri"/>
              </a:rPr>
              <a:t>, the more we are sure, the wider are the intervals; the less we are precise</a:t>
            </a:r>
            <a:endParaRPr lang="en-US" dirty="0">
              <a:solidFill>
                <a:srgbClr val="000000"/>
              </a:solidFill>
              <a:ea typeface="Calibri"/>
              <a:cs typeface="Calibri"/>
            </a:endParaRPr>
          </a:p>
          <a:p>
            <a:pPr marL="742950" lvl="1" indent="-285750">
              <a:buFont typeface="Arial"/>
              <a:buChar char="•"/>
            </a:pPr>
            <a:r>
              <a:rPr lang="en-US" sz="1400" dirty="0" smtClean="0">
                <a:solidFill>
                  <a:srgbClr val="000000"/>
                </a:solidFill>
                <a:ea typeface="Calibri"/>
                <a:cs typeface="Calibri"/>
              </a:rPr>
              <a:t>At 62.8% likely, the range of </a:t>
            </a:r>
            <a:r>
              <a:rPr lang="en-US" sz="1400" dirty="0" smtClean="0">
                <a:solidFill>
                  <a:srgbClr val="7F7F7F"/>
                </a:solidFill>
                <a:ea typeface="Calibri"/>
                <a:cs typeface="Calibri"/>
              </a:rPr>
              <a:t>[</a:t>
            </a:r>
            <a:r>
              <a:rPr lang="en-US" sz="1400" dirty="0">
                <a:solidFill>
                  <a:srgbClr val="7F7F7F"/>
                </a:solidFill>
                <a:ea typeface="Calibri"/>
                <a:cs typeface="Calibri"/>
              </a:rPr>
              <a:t>0.24, 0.526</a:t>
            </a:r>
            <a:r>
              <a:rPr lang="en-US" sz="1400" dirty="0" smtClean="0">
                <a:solidFill>
                  <a:srgbClr val="7F7F7F"/>
                </a:solidFill>
                <a:ea typeface="Calibri"/>
                <a:cs typeface="Calibri"/>
              </a:rPr>
              <a:t>]  </a:t>
            </a:r>
            <a:r>
              <a:rPr lang="en-US" sz="1400" dirty="0" smtClean="0">
                <a:solidFill>
                  <a:srgbClr val="000000"/>
                </a:solidFill>
                <a:ea typeface="Calibri"/>
                <a:cs typeface="Calibri"/>
              </a:rPr>
              <a:t>= 0.526 - 0.24 = </a:t>
            </a:r>
            <a:r>
              <a:rPr lang="en-US" sz="1400" dirty="0" smtClean="0">
                <a:solidFill>
                  <a:srgbClr val="7F7F7F"/>
                </a:solidFill>
                <a:ea typeface="Calibri"/>
                <a:cs typeface="Calibri"/>
              </a:rPr>
              <a:t>0.286 </a:t>
            </a:r>
          </a:p>
          <a:p>
            <a:pPr marL="742950" lvl="1" indent="-285750">
              <a:buFont typeface="Arial"/>
              <a:buChar char="•"/>
            </a:pPr>
            <a:r>
              <a:rPr lang="en-US" sz="1400" dirty="0">
                <a:solidFill>
                  <a:srgbClr val="000000"/>
                </a:solidFill>
                <a:ea typeface="Calibri"/>
                <a:cs typeface="Calibri"/>
              </a:rPr>
              <a:t>At </a:t>
            </a:r>
            <a:r>
              <a:rPr lang="en-US" sz="1400" dirty="0" smtClean="0">
                <a:solidFill>
                  <a:srgbClr val="000000"/>
                </a:solidFill>
                <a:ea typeface="Calibri"/>
                <a:cs typeface="Calibri"/>
              </a:rPr>
              <a:t>95.4% likely, </a:t>
            </a:r>
            <a:r>
              <a:rPr lang="en-US" sz="1400" dirty="0">
                <a:solidFill>
                  <a:srgbClr val="000000"/>
                </a:solidFill>
                <a:ea typeface="Calibri"/>
                <a:cs typeface="Calibri"/>
              </a:rPr>
              <a:t>the range of </a:t>
            </a:r>
            <a:r>
              <a:rPr lang="pt-BR" sz="1400" dirty="0" smtClean="0">
                <a:solidFill>
                  <a:srgbClr val="7F7F7F"/>
                </a:solidFill>
              </a:rPr>
              <a:t>[</a:t>
            </a:r>
            <a:r>
              <a:rPr lang="pt-BR" sz="1400" dirty="0">
                <a:solidFill>
                  <a:srgbClr val="7F7F7F"/>
                </a:solidFill>
              </a:rPr>
              <a:t>0.106, </a:t>
            </a:r>
            <a:r>
              <a:rPr lang="pt-BR" sz="1400" dirty="0" smtClean="0">
                <a:solidFill>
                  <a:srgbClr val="7F7F7F"/>
                </a:solidFill>
              </a:rPr>
              <a:t>0.666</a:t>
            </a:r>
            <a:r>
              <a:rPr lang="pt-BR" sz="1400" dirty="0">
                <a:solidFill>
                  <a:srgbClr val="7F7F7F"/>
                </a:solidFill>
              </a:rPr>
              <a:t>] </a:t>
            </a:r>
            <a:r>
              <a:rPr lang="pt-BR" sz="1400" dirty="0" smtClean="0"/>
              <a:t>= 0.666 - 0.106 = </a:t>
            </a:r>
            <a:r>
              <a:rPr lang="pt-BR" sz="1400" dirty="0" smtClean="0">
                <a:solidFill>
                  <a:srgbClr val="7F7F7F"/>
                </a:solidFill>
              </a:rPr>
              <a:t>0.56</a:t>
            </a:r>
            <a:endParaRPr lang="pt-BR" sz="1400" dirty="0">
              <a:solidFill>
                <a:srgbClr val="7F7F7F"/>
              </a:solidFill>
            </a:endParaRPr>
          </a:p>
          <a:p>
            <a:pPr marL="742950" lvl="1" indent="-285750">
              <a:buFont typeface="Arial"/>
              <a:buChar char="•"/>
            </a:pPr>
            <a:r>
              <a:rPr lang="en-US" sz="1400" dirty="0">
                <a:solidFill>
                  <a:srgbClr val="000000"/>
                </a:solidFill>
                <a:ea typeface="Calibri"/>
                <a:cs typeface="Calibri"/>
              </a:rPr>
              <a:t>At </a:t>
            </a:r>
            <a:r>
              <a:rPr lang="en-US" sz="1400" dirty="0" smtClean="0">
                <a:solidFill>
                  <a:srgbClr val="000000"/>
                </a:solidFill>
                <a:ea typeface="Calibri"/>
                <a:cs typeface="Calibri"/>
              </a:rPr>
              <a:t>99.7% likely, </a:t>
            </a:r>
            <a:r>
              <a:rPr lang="en-US" sz="1400" dirty="0">
                <a:solidFill>
                  <a:srgbClr val="000000"/>
                </a:solidFill>
                <a:ea typeface="Calibri"/>
                <a:cs typeface="Calibri"/>
              </a:rPr>
              <a:t>the range of </a:t>
            </a:r>
            <a:r>
              <a:rPr lang="en-US" sz="1400" dirty="0">
                <a:solidFill>
                  <a:srgbClr val="7F7F7F"/>
                </a:solidFill>
                <a:ea typeface="Calibri"/>
                <a:cs typeface="Calibri"/>
              </a:rPr>
              <a:t>[</a:t>
            </a:r>
            <a:r>
              <a:rPr lang="pt-BR" sz="1400" dirty="0" smtClean="0">
                <a:solidFill>
                  <a:srgbClr val="7F7F7F"/>
                </a:solidFill>
              </a:rPr>
              <a:t>-</a:t>
            </a:r>
            <a:r>
              <a:rPr lang="pt-BR" sz="1400" dirty="0">
                <a:solidFill>
                  <a:srgbClr val="7F7F7F"/>
                </a:solidFill>
              </a:rPr>
              <a:t>0.034, </a:t>
            </a:r>
            <a:r>
              <a:rPr lang="pt-BR" sz="1400" dirty="0" smtClean="0">
                <a:solidFill>
                  <a:srgbClr val="7F7F7F"/>
                </a:solidFill>
              </a:rPr>
              <a:t>0.806</a:t>
            </a:r>
            <a:r>
              <a:rPr lang="en-US" sz="1400" dirty="0" smtClean="0">
                <a:solidFill>
                  <a:srgbClr val="7F7F7F"/>
                </a:solidFill>
                <a:ea typeface="Calibri"/>
                <a:cs typeface="Calibri"/>
              </a:rPr>
              <a:t>] </a:t>
            </a:r>
            <a:r>
              <a:rPr lang="en-US" sz="1400" dirty="0" smtClean="0">
                <a:solidFill>
                  <a:srgbClr val="000000"/>
                </a:solidFill>
                <a:ea typeface="Calibri"/>
                <a:cs typeface="Calibri"/>
              </a:rPr>
              <a:t>= </a:t>
            </a:r>
            <a:r>
              <a:rPr lang="pt-BR" sz="1400" dirty="0" smtClean="0"/>
              <a:t>0.806 - (- 0.034) = </a:t>
            </a:r>
            <a:r>
              <a:rPr lang="pt-BR" sz="1400" dirty="0" smtClean="0">
                <a:solidFill>
                  <a:srgbClr val="7F7F7F"/>
                </a:solidFill>
              </a:rPr>
              <a:t>0.84</a:t>
            </a:r>
            <a:endParaRPr lang="en-US" sz="1400" dirty="0">
              <a:solidFill>
                <a:srgbClr val="7F7F7F"/>
              </a:solidFill>
              <a:ea typeface="Calibri"/>
              <a:cs typeface="Calibri"/>
            </a:endParaRPr>
          </a:p>
        </p:txBody>
      </p:sp>
      <p:graphicFrame>
        <p:nvGraphicFramePr>
          <p:cNvPr id="5" name="Chart 4"/>
          <p:cNvGraphicFramePr>
            <a:graphicFrameLocks/>
          </p:cNvGraphicFramePr>
          <p:nvPr>
            <p:extLst>
              <p:ext uri="{D42A27DB-BD31-4B8C-83A1-F6EECF244321}">
                <p14:modId xmlns:p14="http://schemas.microsoft.com/office/powerpoint/2010/main" val="834294843"/>
              </p:ext>
            </p:extLst>
          </p:nvPr>
        </p:nvGraphicFramePr>
        <p:xfrm>
          <a:off x="420307" y="2330297"/>
          <a:ext cx="4687358" cy="2631133"/>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Certainty vs. mean’s error </a:t>
            </a:r>
            <a:r>
              <a:rPr lang="en-US" sz="2500" dirty="0" smtClean="0">
                <a:solidFill>
                  <a:schemeClr val="bg1"/>
                </a:solidFill>
              </a:rPr>
              <a:t>range</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p:txBody>
          <a:bodyPr/>
          <a:lstStyle/>
          <a:p>
            <a:fld id="{DCB82ED2-ACBB-2046-9075-6288EA005F68}" type="slidenum">
              <a:rPr lang="en-US" smtClean="0"/>
              <a:t>80</a:t>
            </a:fld>
            <a:endParaRPr lang="en-US"/>
          </a:p>
        </p:txBody>
      </p:sp>
      <p:pic>
        <p:nvPicPr>
          <p:cNvPr id="7" name="Picture 6"/>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4373270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t="93074"/>
          <a:stretch/>
        </p:blipFill>
        <p:spPr>
          <a:xfrm>
            <a:off x="4107173" y="4207078"/>
            <a:ext cx="3233839" cy="141840"/>
          </a:xfrm>
          <a:prstGeom prst="rect">
            <a:avLst/>
          </a:prstGeom>
        </p:spPr>
      </p:pic>
      <p:sp>
        <p:nvSpPr>
          <p:cNvPr id="6"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Estimation of the population’s mean with central limit theorem</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Slide Number Placeholder 2"/>
          <p:cNvSpPr>
            <a:spLocks noGrp="1"/>
          </p:cNvSpPr>
          <p:nvPr>
            <p:ph type="sldNum" sz="quarter" idx="12"/>
          </p:nvPr>
        </p:nvSpPr>
        <p:spPr>
          <a:xfrm>
            <a:off x="6553200" y="4767264"/>
            <a:ext cx="2133600" cy="273844"/>
          </a:xfrm>
        </p:spPr>
        <p:txBody>
          <a:bodyPr/>
          <a:lstStyle/>
          <a:p>
            <a:fld id="{DCB82ED2-ACBB-2046-9075-6288EA005F68}" type="slidenum">
              <a:rPr lang="en-US" smtClean="0"/>
              <a:t>81</a:t>
            </a:fld>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625" y="2311447"/>
            <a:ext cx="2915044" cy="2052848"/>
          </a:xfrm>
          <a:prstGeom prst="rect">
            <a:avLst/>
          </a:prstGeom>
        </p:spPr>
      </p:pic>
      <p:sp>
        <p:nvSpPr>
          <p:cNvPr id="15" name="Rectangle 14"/>
          <p:cNvSpPr/>
          <p:nvPr/>
        </p:nvSpPr>
        <p:spPr>
          <a:xfrm>
            <a:off x="99052" y="1001432"/>
            <a:ext cx="8945571" cy="923330"/>
          </a:xfrm>
          <a:prstGeom prst="rect">
            <a:avLst/>
          </a:prstGeom>
        </p:spPr>
        <p:txBody>
          <a:bodyPr wrap="square">
            <a:spAutoFit/>
          </a:bodyPr>
          <a:lstStyle/>
          <a:p>
            <a:pPr marL="285750" indent="-285750">
              <a:buFont typeface="Arial"/>
              <a:buChar char="•"/>
            </a:pPr>
            <a:r>
              <a:rPr lang="en-CA" dirty="0" smtClean="0"/>
              <a:t>From the central limit theorem we know that sample means are normally distributed</a:t>
            </a:r>
          </a:p>
          <a:p>
            <a:pPr marL="285750" indent="-285750">
              <a:buFont typeface="Arial"/>
              <a:buChar char="•"/>
            </a:pPr>
            <a:r>
              <a:rPr lang="en-CA" dirty="0" smtClean="0">
                <a:solidFill>
                  <a:srgbClr val="7F7F7F"/>
                </a:solidFill>
                <a:ea typeface="Calibri"/>
                <a:cs typeface="Calibri"/>
              </a:rPr>
              <a:t>So we can use the normal distribution to estimate our level of confidence when guessing a population’s mean using statistics from a sample mean, i.e., the </a:t>
            </a:r>
            <a:r>
              <a:rPr lang="en-CA" b="1" dirty="0" smtClean="0">
                <a:solidFill>
                  <a:srgbClr val="7F7F7F"/>
                </a:solidFill>
                <a:ea typeface="Calibri"/>
                <a:cs typeface="Calibri"/>
              </a:rPr>
              <a:t>Confidence </a:t>
            </a:r>
            <a:r>
              <a:rPr lang="en-CA" b="1" dirty="0">
                <a:solidFill>
                  <a:srgbClr val="7F7F7F"/>
                </a:solidFill>
                <a:ea typeface="Calibri"/>
                <a:cs typeface="Calibri"/>
              </a:rPr>
              <a:t>I</a:t>
            </a:r>
            <a:r>
              <a:rPr lang="en-CA" b="1" dirty="0" smtClean="0">
                <a:solidFill>
                  <a:srgbClr val="7F7F7F"/>
                </a:solidFill>
                <a:ea typeface="Calibri"/>
                <a:cs typeface="Calibri"/>
              </a:rPr>
              <a:t>nterval</a:t>
            </a:r>
          </a:p>
        </p:txBody>
      </p:sp>
      <p:sp>
        <p:nvSpPr>
          <p:cNvPr id="8" name="Oval 7"/>
          <p:cNvSpPr/>
          <p:nvPr/>
        </p:nvSpPr>
        <p:spPr>
          <a:xfrm>
            <a:off x="6540472" y="4109360"/>
            <a:ext cx="72571" cy="63500"/>
          </a:xfrm>
          <a:prstGeom prst="ellipse">
            <a:avLst/>
          </a:prstGeom>
          <a:solidFill>
            <a:schemeClr val="bg1">
              <a:lumMod val="6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17" name="Group 16"/>
          <p:cNvGrpSpPr/>
          <p:nvPr/>
        </p:nvGrpSpPr>
        <p:grpSpPr>
          <a:xfrm>
            <a:off x="4885835" y="2622723"/>
            <a:ext cx="3211044" cy="2687150"/>
            <a:chOff x="4874694" y="2622723"/>
            <a:chExt cx="3211044" cy="2687150"/>
          </a:xfrm>
        </p:grpSpPr>
        <p:pic>
          <p:nvPicPr>
            <p:cNvPr id="10" name="Picture 9"/>
            <p:cNvPicPr>
              <a:picLocks noChangeAspect="1"/>
            </p:cNvPicPr>
            <p:nvPr/>
          </p:nvPicPr>
          <p:blipFill>
            <a:blip r:embed="rId5" cstate="screen">
              <a:grayscl/>
              <a:alphaModFix amt="80000"/>
              <a:extLst>
                <a:ext uri="{28A0092B-C50C-407E-A947-70E740481C1C}">
                  <a14:useLocalDpi xmlns:a14="http://schemas.microsoft.com/office/drawing/2010/main"/>
                </a:ext>
              </a:extLst>
            </a:blip>
            <a:stretch>
              <a:fillRect/>
            </a:stretch>
          </p:blipFill>
          <p:spPr>
            <a:xfrm>
              <a:off x="4874694" y="2622723"/>
              <a:ext cx="3211044" cy="2687150"/>
            </a:xfrm>
            <a:prstGeom prst="rect">
              <a:avLst/>
            </a:prstGeom>
          </p:spPr>
        </p:pic>
        <p:sp>
          <p:nvSpPr>
            <p:cNvPr id="2" name="Rectangle 1"/>
            <p:cNvSpPr/>
            <p:nvPr/>
          </p:nvSpPr>
          <p:spPr>
            <a:xfrm>
              <a:off x="6553200" y="4292506"/>
              <a:ext cx="121594" cy="1230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6492403" y="4207078"/>
              <a:ext cx="121594" cy="246221"/>
            </a:xfrm>
            <a:prstGeom prst="rect">
              <a:avLst/>
            </a:prstGeom>
            <a:noFill/>
          </p:spPr>
          <p:txBody>
            <a:bodyPr wrap="square" rtlCol="0">
              <a:spAutoFit/>
            </a:bodyPr>
            <a:lstStyle/>
            <a:p>
              <a:r>
                <a:rPr lang="en-US" sz="1000" dirty="0" smtClean="0">
                  <a:solidFill>
                    <a:srgbClr val="595959"/>
                  </a:solidFill>
                </a:rPr>
                <a:t>X</a:t>
              </a:r>
              <a:endParaRPr lang="en-US" sz="1000" dirty="0">
                <a:solidFill>
                  <a:srgbClr val="595959"/>
                </a:solidFill>
              </a:endParaRPr>
            </a:p>
          </p:txBody>
        </p:sp>
        <p:cxnSp>
          <p:nvCxnSpPr>
            <p:cNvPr id="16" name="Straight Connector 15"/>
            <p:cNvCxnSpPr/>
            <p:nvPr/>
          </p:nvCxnSpPr>
          <p:spPr>
            <a:xfrm>
              <a:off x="6551082" y="4274649"/>
              <a:ext cx="62441" cy="0"/>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
        <p:nvSpPr>
          <p:cNvPr id="14" name="Oval 13"/>
          <p:cNvSpPr/>
          <p:nvPr/>
        </p:nvSpPr>
        <p:spPr>
          <a:xfrm>
            <a:off x="6551082" y="4109360"/>
            <a:ext cx="72571" cy="63500"/>
          </a:xfrm>
          <a:prstGeom prst="ellipse">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91662365"/>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Confidence interval</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54822" y="1017923"/>
            <a:ext cx="8845421" cy="2031325"/>
          </a:xfrm>
          <a:prstGeom prst="rect">
            <a:avLst/>
          </a:prstGeom>
          <a:noFill/>
        </p:spPr>
        <p:txBody>
          <a:bodyPr wrap="square" rtlCol="0">
            <a:spAutoFit/>
          </a:bodyPr>
          <a:lstStyle/>
          <a:p>
            <a:pPr marL="285750" indent="-285750">
              <a:buFont typeface="Arial"/>
              <a:buChar char="•"/>
            </a:pPr>
            <a:r>
              <a:rPr lang="en-US" dirty="0" smtClean="0"/>
              <a:t>In practice, we don’t know the mean of the population, so we sample the population and try to guess it from a smaller group.</a:t>
            </a:r>
          </a:p>
          <a:p>
            <a:pPr marL="742950" lvl="1" indent="-285750">
              <a:buFont typeface="Arial"/>
              <a:buChar char="•"/>
            </a:pPr>
            <a:r>
              <a:rPr lang="en-US" dirty="0" smtClean="0"/>
              <a:t>E.g., SUS scores </a:t>
            </a:r>
          </a:p>
          <a:p>
            <a:pPr marL="285750" indent="-285750">
              <a:buFont typeface="Arial"/>
              <a:buChar char="•"/>
            </a:pPr>
            <a:r>
              <a:rPr lang="en-US" dirty="0" smtClean="0"/>
              <a:t>The chances that a sample point estimate of the</a:t>
            </a:r>
            <a:r>
              <a:rPr lang="en-US" i="1" dirty="0" smtClean="0"/>
              <a:t> </a:t>
            </a:r>
            <a:r>
              <a:rPr lang="en-US" dirty="0" smtClean="0"/>
              <a:t>mean differs from the population’s mean is highly likely, which is why we always present confidence intervals in our reports.</a:t>
            </a:r>
          </a:p>
          <a:p>
            <a:pPr marL="285750" indent="-285750">
              <a:buFont typeface="Arial"/>
              <a:buChar char="•"/>
            </a:pPr>
            <a:r>
              <a:rPr lang="en-US" dirty="0" smtClean="0"/>
              <a:t>A confidence </a:t>
            </a:r>
            <a:r>
              <a:rPr lang="en-US" dirty="0"/>
              <a:t>interval is </a:t>
            </a:r>
            <a:r>
              <a:rPr lang="en-US" dirty="0" smtClean="0"/>
              <a:t>an interval </a:t>
            </a:r>
            <a:r>
              <a:rPr lang="en-US" dirty="0"/>
              <a:t>estimate </a:t>
            </a:r>
            <a:r>
              <a:rPr lang="en-US" dirty="0" smtClean="0"/>
              <a:t>of where could stand the population’s mean.</a:t>
            </a:r>
          </a:p>
          <a:p>
            <a:r>
              <a:rPr lang="en-US" dirty="0" smtClean="0"/>
              <a:t> </a:t>
            </a:r>
            <a:endParaRPr lang="en-US" dirty="0"/>
          </a:p>
        </p:txBody>
      </p:sp>
      <p:sp>
        <p:nvSpPr>
          <p:cNvPr id="4" name="Slide Number Placeholder 3"/>
          <p:cNvSpPr>
            <a:spLocks noGrp="1"/>
          </p:cNvSpPr>
          <p:nvPr>
            <p:ph type="sldNum" sz="quarter" idx="12"/>
          </p:nvPr>
        </p:nvSpPr>
        <p:spPr/>
        <p:txBody>
          <a:bodyPr/>
          <a:lstStyle/>
          <a:p>
            <a:fld id="{DCB82ED2-ACBB-2046-9075-6288EA005F68}" type="slidenum">
              <a:rPr lang="en-US" smtClean="0"/>
              <a:t>82</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31700890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p:cNvPicPr>
          <p:nvPr/>
        </p:nvPicPr>
        <p:blipFill>
          <a:blip r:embed="rId2" cstate="screen">
            <a:extLst>
              <a:ext uri="{28A0092B-C50C-407E-A947-70E740481C1C}">
                <a14:useLocalDpi xmlns:a14="http://schemas.microsoft.com/office/drawing/2010/main"/>
              </a:ext>
            </a:extLst>
          </a:blip>
          <a:stretch>
            <a:fillRect/>
          </a:stretch>
        </p:blipFill>
        <p:spPr>
          <a:xfrm>
            <a:off x="1498482" y="2467219"/>
            <a:ext cx="1553278" cy="418938"/>
          </a:xfrm>
          <a:prstGeom prst="rect">
            <a:avLst/>
          </a:prstGeom>
        </p:spPr>
      </p:pic>
      <p:pic>
        <p:nvPicPr>
          <p:cNvPr id="7" name="Picture 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8115" y="2674619"/>
            <a:ext cx="3356390" cy="2363654"/>
          </a:xfrm>
          <a:prstGeom prst="rect">
            <a:avLst/>
          </a:prstGeom>
        </p:spPr>
      </p:pic>
      <p:sp>
        <p:nvSpPr>
          <p:cNvPr id="11"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Level of certainty @ 95% with the z-distribution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44812" y="1027909"/>
            <a:ext cx="8425323" cy="1200329"/>
          </a:xfrm>
          <a:prstGeom prst="rect">
            <a:avLst/>
          </a:prstGeom>
          <a:noFill/>
        </p:spPr>
        <p:txBody>
          <a:bodyPr wrap="square" rtlCol="0">
            <a:spAutoFit/>
          </a:bodyPr>
          <a:lstStyle/>
          <a:p>
            <a:pPr marL="285750" indent="-285750">
              <a:buFont typeface="Arial"/>
              <a:buChar char="•"/>
            </a:pPr>
            <a:r>
              <a:rPr lang="en-US" dirty="0"/>
              <a:t>In research, a confidence interval of 95% is </a:t>
            </a:r>
            <a:r>
              <a:rPr lang="en-US" dirty="0" smtClean="0"/>
              <a:t>common: </a:t>
            </a:r>
            <a:r>
              <a:rPr lang="en-US" dirty="0"/>
              <a:t>1 chance out of 20 to be </a:t>
            </a:r>
            <a:r>
              <a:rPr lang="en-US" dirty="0" smtClean="0"/>
              <a:t>wrong</a:t>
            </a:r>
            <a:endParaRPr lang="en-US" dirty="0"/>
          </a:p>
          <a:p>
            <a:pPr marL="285750" indent="-285750">
              <a:buFont typeface="Arial"/>
              <a:buChar char="•"/>
            </a:pPr>
            <a:r>
              <a:rPr lang="en-US" dirty="0" smtClean="0"/>
              <a:t>We </a:t>
            </a:r>
            <a:r>
              <a:rPr lang="en-US" dirty="0"/>
              <a:t>know </a:t>
            </a:r>
            <a:r>
              <a:rPr lang="en-US" dirty="0" smtClean="0"/>
              <a:t>that 95.4% of the population is between -2 </a:t>
            </a:r>
            <a:r>
              <a:rPr lang="en-US" dirty="0" err="1" smtClean="0"/>
              <a:t>σ</a:t>
            </a:r>
            <a:r>
              <a:rPr lang="en-US" dirty="0" smtClean="0"/>
              <a:t> and </a:t>
            </a:r>
            <a:r>
              <a:rPr lang="en-US" dirty="0"/>
              <a:t>2 </a:t>
            </a:r>
            <a:r>
              <a:rPr lang="en-US" dirty="0" err="1" smtClean="0"/>
              <a:t>σ</a:t>
            </a:r>
            <a:endParaRPr lang="en-US" dirty="0"/>
          </a:p>
          <a:p>
            <a:pPr marL="285750" indent="-285750">
              <a:buFont typeface="Arial"/>
              <a:buChar char="•"/>
            </a:pPr>
            <a:r>
              <a:rPr lang="en-US" dirty="0" smtClean="0"/>
              <a:t>95% of the population is between -1.96 </a:t>
            </a:r>
            <a:r>
              <a:rPr lang="en-US" dirty="0" err="1"/>
              <a:t>σ</a:t>
            </a:r>
            <a:r>
              <a:rPr lang="en-US" dirty="0"/>
              <a:t> and </a:t>
            </a:r>
            <a:r>
              <a:rPr lang="en-US" dirty="0" smtClean="0"/>
              <a:t>1.96 </a:t>
            </a:r>
            <a:r>
              <a:rPr lang="en-US" dirty="0" err="1" smtClean="0"/>
              <a:t>σ</a:t>
            </a:r>
            <a:endParaRPr lang="en-US" dirty="0"/>
          </a:p>
          <a:p>
            <a:pPr marL="285750" indent="-285750">
              <a:buFont typeface="Arial"/>
              <a:buChar char="•"/>
            </a:pPr>
            <a:r>
              <a:rPr lang="en-US" dirty="0" smtClean="0"/>
              <a:t>We cut the two tails off, which represent 2.5% on each side; two-tailed</a:t>
            </a:r>
          </a:p>
        </p:txBody>
      </p:sp>
      <p:sp>
        <p:nvSpPr>
          <p:cNvPr id="4" name="Oval 3"/>
          <p:cNvSpPr/>
          <p:nvPr/>
        </p:nvSpPr>
        <p:spPr>
          <a:xfrm>
            <a:off x="2814597" y="4033354"/>
            <a:ext cx="310619" cy="310619"/>
          </a:xfrm>
          <a:prstGeom prst="ellipse">
            <a:avLst/>
          </a:prstGeom>
          <a:noFill/>
          <a:ln w="28575"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83</a:t>
            </a:fld>
            <a:endParaRPr lang="en-US"/>
          </a:p>
        </p:txBody>
      </p:sp>
      <p:pic>
        <p:nvPicPr>
          <p:cNvPr id="10" name="Picture 9"/>
          <p:cNvPicPr>
            <a:picLocks noChangeAspect="1"/>
          </p:cNvPicPr>
          <p:nvPr/>
        </p:nvPicPr>
        <p:blipFill>
          <a:blip r:embed="rId4"/>
          <a:stretch>
            <a:fillRect/>
          </a:stretch>
        </p:blipFill>
        <p:spPr>
          <a:xfrm>
            <a:off x="8335175" y="39460"/>
            <a:ext cx="778588" cy="781083"/>
          </a:xfrm>
          <a:prstGeom prst="rect">
            <a:avLst/>
          </a:prstGeom>
        </p:spPr>
      </p:pic>
    </p:spTree>
    <p:extLst>
      <p:ext uri="{BB962C8B-B14F-4D97-AF65-F5344CB8AC3E}">
        <p14:creationId xmlns:p14="http://schemas.microsoft.com/office/powerpoint/2010/main" val="1145216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Z-score – The standard 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84</a:t>
            </a:fld>
            <a:endParaRPr lang="en-US"/>
          </a:p>
        </p:txBody>
      </p:sp>
      <p:sp>
        <p:nvSpPr>
          <p:cNvPr id="6" name="TextBox 5"/>
          <p:cNvSpPr txBox="1"/>
          <p:nvPr/>
        </p:nvSpPr>
        <p:spPr>
          <a:xfrm>
            <a:off x="54822" y="1017923"/>
            <a:ext cx="8845421" cy="1200329"/>
          </a:xfrm>
          <a:prstGeom prst="rect">
            <a:avLst/>
          </a:prstGeom>
          <a:noFill/>
        </p:spPr>
        <p:txBody>
          <a:bodyPr wrap="square" rtlCol="0">
            <a:spAutoFit/>
          </a:bodyPr>
          <a:lstStyle/>
          <a:p>
            <a:pPr marL="285750" indent="-285750">
              <a:buFont typeface="Arial"/>
              <a:buChar char="•"/>
            </a:pPr>
            <a:r>
              <a:rPr lang="en-US" dirty="0" smtClean="0"/>
              <a:t>Number of standard deviations above and below the mean. </a:t>
            </a:r>
          </a:p>
          <a:p>
            <a:pPr marL="285750" indent="-285750">
              <a:buFont typeface="Arial"/>
              <a:buChar char="•"/>
            </a:pPr>
            <a:r>
              <a:rPr lang="en-US" dirty="0" smtClean="0"/>
              <a:t>Say </a:t>
            </a:r>
            <a:r>
              <a:rPr lang="en-US" dirty="0"/>
              <a:t>you have access to a</a:t>
            </a:r>
            <a:r>
              <a:rPr lang="en-US" dirty="0" smtClean="0"/>
              <a:t> game’s </a:t>
            </a:r>
            <a:r>
              <a:rPr lang="en-US" dirty="0"/>
              <a:t>metrics </a:t>
            </a:r>
            <a:r>
              <a:rPr lang="en-US" dirty="0" smtClean="0"/>
              <a:t>from telemetry (population) and </a:t>
            </a:r>
            <a:r>
              <a:rPr lang="en-US" dirty="0"/>
              <a:t>you know that the average score of all players </a:t>
            </a:r>
            <a:r>
              <a:rPr lang="en-US" dirty="0" smtClean="0"/>
              <a:t>is 75% </a:t>
            </a:r>
            <a:r>
              <a:rPr lang="en-US" dirty="0"/>
              <a:t>with a standard deviation of </a:t>
            </a:r>
            <a:r>
              <a:rPr lang="en-US" dirty="0" smtClean="0"/>
              <a:t>10%. </a:t>
            </a:r>
            <a:r>
              <a:rPr lang="en-US" dirty="0"/>
              <a:t>You are asked, what </a:t>
            </a:r>
            <a:r>
              <a:rPr lang="en-US" dirty="0" smtClean="0"/>
              <a:t>are </a:t>
            </a:r>
            <a:r>
              <a:rPr lang="en-US" dirty="0"/>
              <a:t>the </a:t>
            </a:r>
            <a:r>
              <a:rPr lang="en-US" dirty="0" smtClean="0"/>
              <a:t>chances </a:t>
            </a:r>
            <a:r>
              <a:rPr lang="en-US" dirty="0"/>
              <a:t>a player </a:t>
            </a:r>
            <a:r>
              <a:rPr lang="en-US" dirty="0" smtClean="0"/>
              <a:t>scores below 60%</a:t>
            </a:r>
          </a:p>
        </p:txBody>
      </p:sp>
      <p:pic>
        <p:nvPicPr>
          <p:cNvPr id="2" name="Picture 1"/>
          <p:cNvPicPr>
            <a:picLocks noChangeAspect="1"/>
          </p:cNvPicPr>
          <p:nvPr/>
        </p:nvPicPr>
        <p:blipFill>
          <a:blip r:embed="rId3"/>
          <a:stretch>
            <a:fillRect/>
          </a:stretch>
        </p:blipFill>
        <p:spPr>
          <a:xfrm>
            <a:off x="3360050" y="2740601"/>
            <a:ext cx="1128899" cy="622420"/>
          </a:xfrm>
          <a:prstGeom prst="rect">
            <a:avLst/>
          </a:prstGeom>
        </p:spPr>
      </p:pic>
      <p:pic>
        <p:nvPicPr>
          <p:cNvPr id="12" name="Picture 11"/>
          <p:cNvPicPr>
            <a:picLocks noChangeAspect="1"/>
          </p:cNvPicPr>
          <p:nvPr/>
        </p:nvPicPr>
        <p:blipFill>
          <a:blip r:embed="rId4"/>
          <a:stretch>
            <a:fillRect/>
          </a:stretch>
        </p:blipFill>
        <p:spPr>
          <a:xfrm>
            <a:off x="5637310" y="2805868"/>
            <a:ext cx="1350611" cy="535957"/>
          </a:xfrm>
          <a:prstGeom prst="rect">
            <a:avLst/>
          </a:prstGeom>
        </p:spPr>
      </p:pic>
      <p:grpSp>
        <p:nvGrpSpPr>
          <p:cNvPr id="39" name="Group 38"/>
          <p:cNvGrpSpPr/>
          <p:nvPr/>
        </p:nvGrpSpPr>
        <p:grpSpPr>
          <a:xfrm>
            <a:off x="339989" y="2299925"/>
            <a:ext cx="2803261" cy="1197407"/>
            <a:chOff x="339989" y="2056763"/>
            <a:chExt cx="2803261" cy="1197407"/>
          </a:xfrm>
        </p:grpSpPr>
        <p:pic>
          <p:nvPicPr>
            <p:cNvPr id="3" name="Picture 2"/>
            <p:cNvPicPr>
              <a:picLocks noChangeAspect="1"/>
            </p:cNvPicPr>
            <p:nvPr/>
          </p:nvPicPr>
          <p:blipFill rotWithShape="1">
            <a:blip r:embed="rId5"/>
            <a:srcRect l="4275" b="10807"/>
            <a:stretch/>
          </p:blipFill>
          <p:spPr>
            <a:xfrm>
              <a:off x="339989" y="2056763"/>
              <a:ext cx="2803261" cy="976219"/>
            </a:xfrm>
            <a:prstGeom prst="rect">
              <a:avLst/>
            </a:prstGeom>
          </p:spPr>
        </p:pic>
        <p:grpSp>
          <p:nvGrpSpPr>
            <p:cNvPr id="36" name="Group 35"/>
            <p:cNvGrpSpPr/>
            <p:nvPr/>
          </p:nvGrpSpPr>
          <p:grpSpPr>
            <a:xfrm>
              <a:off x="537478" y="2109376"/>
              <a:ext cx="1189761" cy="1144794"/>
              <a:chOff x="537478" y="2109376"/>
              <a:chExt cx="1189761" cy="1144794"/>
            </a:xfrm>
          </p:grpSpPr>
          <p:sp>
            <p:nvSpPr>
              <p:cNvPr id="9" name="TextBox 8"/>
              <p:cNvSpPr txBox="1"/>
              <p:nvPr/>
            </p:nvSpPr>
            <p:spPr>
              <a:xfrm>
                <a:off x="1360582" y="2946393"/>
                <a:ext cx="366657" cy="307777"/>
              </a:xfrm>
              <a:prstGeom prst="rect">
                <a:avLst/>
              </a:prstGeom>
              <a:noFill/>
            </p:spPr>
            <p:txBody>
              <a:bodyPr wrap="none" rtlCol="0">
                <a:spAutoFit/>
              </a:bodyPr>
              <a:lstStyle/>
              <a:p>
                <a:r>
                  <a:rPr lang="en-US" sz="1400" dirty="0" smtClean="0"/>
                  <a:t>75</a:t>
                </a:r>
                <a:endParaRPr lang="en-US" sz="1400" dirty="0"/>
              </a:p>
            </p:txBody>
          </p:sp>
          <p:sp>
            <p:nvSpPr>
              <p:cNvPr id="16" name="TextBox 15"/>
              <p:cNvSpPr txBox="1"/>
              <p:nvPr/>
            </p:nvSpPr>
            <p:spPr>
              <a:xfrm flipH="1">
                <a:off x="818423" y="2946393"/>
                <a:ext cx="372177" cy="307777"/>
              </a:xfrm>
              <a:prstGeom prst="rect">
                <a:avLst/>
              </a:prstGeom>
              <a:noFill/>
            </p:spPr>
            <p:txBody>
              <a:bodyPr wrap="square" rtlCol="0">
                <a:spAutoFit/>
              </a:bodyPr>
              <a:lstStyle/>
              <a:p>
                <a:r>
                  <a:rPr lang="en-US" sz="1400" dirty="0" smtClean="0"/>
                  <a:t>60</a:t>
                </a:r>
                <a:endParaRPr lang="en-US" sz="1400" dirty="0"/>
              </a:p>
            </p:txBody>
          </p:sp>
          <p:cxnSp>
            <p:nvCxnSpPr>
              <p:cNvPr id="21" name="Straight Connector 20"/>
              <p:cNvCxnSpPr/>
              <p:nvPr/>
            </p:nvCxnSpPr>
            <p:spPr>
              <a:xfrm flipH="1">
                <a:off x="1012888" y="2727378"/>
                <a:ext cx="6792" cy="283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545615" y="2109376"/>
                <a:ext cx="0" cy="9083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Freeform 24"/>
              <p:cNvSpPr/>
              <p:nvPr/>
            </p:nvSpPr>
            <p:spPr>
              <a:xfrm>
                <a:off x="537478" y="2734169"/>
                <a:ext cx="461826" cy="264857"/>
              </a:xfrm>
              <a:custGeom>
                <a:avLst/>
                <a:gdLst>
                  <a:gd name="connsiteX0" fmla="*/ 461826 w 461826"/>
                  <a:gd name="connsiteY0" fmla="*/ 0 h 264857"/>
                  <a:gd name="connsiteX1" fmla="*/ 237705 w 461826"/>
                  <a:gd name="connsiteY1" fmla="*/ 190154 h 264857"/>
                  <a:gd name="connsiteX2" fmla="*/ 0 w 461826"/>
                  <a:gd name="connsiteY2" fmla="*/ 264857 h 264857"/>
                  <a:gd name="connsiteX3" fmla="*/ 461826 w 461826"/>
                  <a:gd name="connsiteY3" fmla="*/ 258066 h 264857"/>
                  <a:gd name="connsiteX4" fmla="*/ 461826 w 461826"/>
                  <a:gd name="connsiteY4" fmla="*/ 0 h 2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26" h="264857">
                    <a:moveTo>
                      <a:pt x="461826" y="0"/>
                    </a:moveTo>
                    <a:lnTo>
                      <a:pt x="237705" y="190154"/>
                    </a:lnTo>
                    <a:lnTo>
                      <a:pt x="0" y="264857"/>
                    </a:lnTo>
                    <a:lnTo>
                      <a:pt x="461826" y="258066"/>
                    </a:lnTo>
                    <a:lnTo>
                      <a:pt x="461826" y="0"/>
                    </a:lnTo>
                    <a:close/>
                  </a:path>
                </a:pathLst>
              </a:cu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8" name="Group 37"/>
          <p:cNvGrpSpPr/>
          <p:nvPr/>
        </p:nvGrpSpPr>
        <p:grpSpPr>
          <a:xfrm>
            <a:off x="348074" y="3689204"/>
            <a:ext cx="2803261" cy="1368833"/>
            <a:chOff x="348074" y="3305957"/>
            <a:chExt cx="2803261" cy="1368833"/>
          </a:xfrm>
        </p:grpSpPr>
        <p:pic>
          <p:nvPicPr>
            <p:cNvPr id="26" name="Picture 25"/>
            <p:cNvPicPr>
              <a:picLocks noChangeAspect="1"/>
            </p:cNvPicPr>
            <p:nvPr/>
          </p:nvPicPr>
          <p:blipFill rotWithShape="1">
            <a:blip r:embed="rId5"/>
            <a:srcRect l="4275" b="10807"/>
            <a:stretch/>
          </p:blipFill>
          <p:spPr>
            <a:xfrm>
              <a:off x="348074" y="3305957"/>
              <a:ext cx="2803261" cy="976219"/>
            </a:xfrm>
            <a:prstGeom prst="rect">
              <a:avLst/>
            </a:prstGeom>
          </p:spPr>
        </p:pic>
        <p:grpSp>
          <p:nvGrpSpPr>
            <p:cNvPr id="35" name="Group 34"/>
            <p:cNvGrpSpPr/>
            <p:nvPr/>
          </p:nvGrpSpPr>
          <p:grpSpPr>
            <a:xfrm>
              <a:off x="545563" y="3358570"/>
              <a:ext cx="1137249" cy="1139189"/>
              <a:chOff x="545563" y="3358570"/>
              <a:chExt cx="1137249" cy="1139189"/>
            </a:xfrm>
          </p:grpSpPr>
          <p:sp>
            <p:nvSpPr>
              <p:cNvPr id="14" name="Rectangle 13"/>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sp>
            <p:nvSpPr>
              <p:cNvPr id="27" name="TextBox 26"/>
              <p:cNvSpPr txBox="1"/>
              <p:nvPr/>
            </p:nvSpPr>
            <p:spPr>
              <a:xfrm>
                <a:off x="1407151" y="4189982"/>
                <a:ext cx="275661" cy="307777"/>
              </a:xfrm>
              <a:prstGeom prst="rect">
                <a:avLst/>
              </a:prstGeom>
              <a:noFill/>
            </p:spPr>
            <p:txBody>
              <a:bodyPr wrap="none" rtlCol="0">
                <a:spAutoFit/>
              </a:bodyPr>
              <a:lstStyle/>
              <a:p>
                <a:r>
                  <a:rPr lang="en-US" sz="1400" dirty="0"/>
                  <a:t>0</a:t>
                </a:r>
              </a:p>
            </p:txBody>
          </p:sp>
          <p:sp>
            <p:nvSpPr>
              <p:cNvPr id="28" name="TextBox 27"/>
              <p:cNvSpPr txBox="1"/>
              <p:nvPr/>
            </p:nvSpPr>
            <p:spPr>
              <a:xfrm flipH="1">
                <a:off x="768781" y="4189982"/>
                <a:ext cx="514832" cy="307777"/>
              </a:xfrm>
              <a:prstGeom prst="rect">
                <a:avLst/>
              </a:prstGeom>
              <a:noFill/>
            </p:spPr>
            <p:txBody>
              <a:bodyPr wrap="square" rtlCol="0">
                <a:spAutoFit/>
              </a:bodyPr>
              <a:lstStyle/>
              <a:p>
                <a:r>
                  <a:rPr lang="en-US" sz="1400" dirty="0" smtClean="0"/>
                  <a:t>-1.5</a:t>
                </a:r>
                <a:endParaRPr lang="en-US" sz="1400" dirty="0"/>
              </a:p>
            </p:txBody>
          </p:sp>
          <p:cxnSp>
            <p:nvCxnSpPr>
              <p:cNvPr id="29" name="Straight Connector 28"/>
              <p:cNvCxnSpPr/>
              <p:nvPr/>
            </p:nvCxnSpPr>
            <p:spPr>
              <a:xfrm flipH="1">
                <a:off x="1020973" y="3976572"/>
                <a:ext cx="6792" cy="283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553700" y="3358570"/>
                <a:ext cx="0" cy="9083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545563" y="3983363"/>
                <a:ext cx="461826" cy="264857"/>
              </a:xfrm>
              <a:custGeom>
                <a:avLst/>
                <a:gdLst>
                  <a:gd name="connsiteX0" fmla="*/ 461826 w 461826"/>
                  <a:gd name="connsiteY0" fmla="*/ 0 h 264857"/>
                  <a:gd name="connsiteX1" fmla="*/ 237705 w 461826"/>
                  <a:gd name="connsiteY1" fmla="*/ 190154 h 264857"/>
                  <a:gd name="connsiteX2" fmla="*/ 0 w 461826"/>
                  <a:gd name="connsiteY2" fmla="*/ 264857 h 264857"/>
                  <a:gd name="connsiteX3" fmla="*/ 461826 w 461826"/>
                  <a:gd name="connsiteY3" fmla="*/ 258066 h 264857"/>
                  <a:gd name="connsiteX4" fmla="*/ 461826 w 461826"/>
                  <a:gd name="connsiteY4" fmla="*/ 0 h 2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26" h="264857">
                    <a:moveTo>
                      <a:pt x="461826" y="0"/>
                    </a:moveTo>
                    <a:lnTo>
                      <a:pt x="237705" y="190154"/>
                    </a:lnTo>
                    <a:lnTo>
                      <a:pt x="0" y="264857"/>
                    </a:lnTo>
                    <a:lnTo>
                      <a:pt x="461826" y="258066"/>
                    </a:lnTo>
                    <a:lnTo>
                      <a:pt x="461826" y="0"/>
                    </a:lnTo>
                    <a:close/>
                  </a:path>
                </a:pathLst>
              </a:cu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1181874" y="4367013"/>
              <a:ext cx="703287" cy="307777"/>
            </a:xfrm>
            <a:prstGeom prst="rect">
              <a:avLst/>
            </a:prstGeom>
            <a:noFill/>
          </p:spPr>
          <p:txBody>
            <a:bodyPr wrap="none" rtlCol="0">
              <a:spAutoFit/>
            </a:bodyPr>
            <a:lstStyle/>
            <a:p>
              <a:r>
                <a:rPr lang="en-US" sz="1400" dirty="0"/>
                <a:t>z</a:t>
              </a:r>
              <a:r>
                <a:rPr lang="en-US" sz="1400" dirty="0" smtClean="0"/>
                <a:t>-score</a:t>
              </a:r>
              <a:endParaRPr lang="en-US" sz="1400" dirty="0"/>
            </a:p>
          </p:txBody>
        </p:sp>
      </p:grpSp>
      <p:sp>
        <p:nvSpPr>
          <p:cNvPr id="40" name="TextBox 39"/>
          <p:cNvSpPr txBox="1"/>
          <p:nvPr/>
        </p:nvSpPr>
        <p:spPr>
          <a:xfrm>
            <a:off x="3008556" y="3615807"/>
            <a:ext cx="5882577" cy="1413720"/>
          </a:xfrm>
          <a:prstGeom prst="rect">
            <a:avLst/>
          </a:prstGeom>
          <a:noFill/>
        </p:spPr>
        <p:txBody>
          <a:bodyPr wrap="none" rtlCol="0">
            <a:spAutoFit/>
          </a:bodyPr>
          <a:lstStyle/>
          <a:p>
            <a:pPr>
              <a:lnSpc>
                <a:spcPct val="120000"/>
              </a:lnSpc>
            </a:pPr>
            <a:r>
              <a:rPr lang="en-US" sz="1400" dirty="0" smtClean="0"/>
              <a:t>Then look -1.5 in a z-score table or simply use Excel:</a:t>
            </a:r>
          </a:p>
          <a:p>
            <a:pPr>
              <a:lnSpc>
                <a:spcPct val="120000"/>
              </a:lnSpc>
            </a:pPr>
            <a:r>
              <a:rPr lang="de-DE" sz="1400" dirty="0"/>
              <a:t>NORM.DIST(60,75,10,TRUE) = 0.0668 = 6.68</a:t>
            </a:r>
            <a:r>
              <a:rPr lang="de-DE" sz="1400" dirty="0" smtClean="0"/>
              <a:t>%</a:t>
            </a:r>
            <a:endParaRPr lang="de-DE" sz="1400" dirty="0"/>
          </a:p>
          <a:p>
            <a:pPr>
              <a:lnSpc>
                <a:spcPct val="120000"/>
              </a:lnSpc>
            </a:pPr>
            <a:r>
              <a:rPr lang="de-DE" sz="1400" dirty="0"/>
              <a:t>6.68% </a:t>
            </a:r>
            <a:r>
              <a:rPr lang="de-DE" sz="1400" dirty="0" err="1"/>
              <a:t>is</a:t>
            </a:r>
            <a:r>
              <a:rPr lang="de-DE" sz="1400" dirty="0"/>
              <a:t> </a:t>
            </a:r>
            <a:r>
              <a:rPr lang="de-DE" sz="1400" dirty="0" err="1"/>
              <a:t>the</a:t>
            </a:r>
            <a:r>
              <a:rPr lang="de-DE" sz="1400" dirty="0"/>
              <a:t> </a:t>
            </a:r>
            <a:r>
              <a:rPr lang="de-DE" sz="1400" b="1" dirty="0" err="1"/>
              <a:t>C</a:t>
            </a:r>
            <a:r>
              <a:rPr lang="de-DE" sz="1400" b="1" dirty="0" err="1" smtClean="0"/>
              <a:t>umulative</a:t>
            </a:r>
            <a:r>
              <a:rPr lang="de-DE" sz="1400" b="1" dirty="0" smtClean="0"/>
              <a:t> </a:t>
            </a:r>
            <a:r>
              <a:rPr lang="de-DE" sz="1400" b="1" dirty="0"/>
              <a:t>A</a:t>
            </a:r>
            <a:r>
              <a:rPr lang="de-DE" sz="1400" b="1" dirty="0" smtClean="0"/>
              <a:t>rea </a:t>
            </a:r>
            <a:r>
              <a:rPr lang="de-DE" sz="1400" b="1" dirty="0" err="1"/>
              <a:t>U</a:t>
            </a:r>
            <a:r>
              <a:rPr lang="de-DE" sz="1400" b="1" dirty="0" err="1" smtClean="0"/>
              <a:t>nder</a:t>
            </a:r>
            <a:r>
              <a:rPr lang="de-DE" sz="1400" b="1" dirty="0" smtClean="0"/>
              <a:t> </a:t>
            </a:r>
            <a:r>
              <a:rPr lang="de-DE" sz="1400" b="1" dirty="0" err="1"/>
              <a:t>the</a:t>
            </a:r>
            <a:r>
              <a:rPr lang="de-DE" sz="1400" b="1" dirty="0"/>
              <a:t> </a:t>
            </a:r>
            <a:r>
              <a:rPr lang="de-DE" sz="1400" b="1" dirty="0" err="1"/>
              <a:t>C</a:t>
            </a:r>
            <a:r>
              <a:rPr lang="de-DE" sz="1400" b="1" dirty="0" err="1" smtClean="0"/>
              <a:t>urve</a:t>
            </a:r>
            <a:r>
              <a:rPr lang="de-DE" sz="1400" b="1" dirty="0" smtClean="0"/>
              <a:t> </a:t>
            </a:r>
            <a:r>
              <a:rPr lang="de-DE" sz="1400" b="1" dirty="0" err="1" smtClean="0"/>
              <a:t>from</a:t>
            </a:r>
            <a:r>
              <a:rPr lang="de-DE" sz="1400" b="1" dirty="0" smtClean="0"/>
              <a:t> </a:t>
            </a:r>
            <a:r>
              <a:rPr lang="de-DE" sz="1400" b="1" dirty="0" err="1" smtClean="0"/>
              <a:t>left</a:t>
            </a:r>
            <a:r>
              <a:rPr lang="de-DE" sz="1400" b="1" dirty="0" smtClean="0"/>
              <a:t> </a:t>
            </a:r>
            <a:r>
              <a:rPr lang="de-DE" sz="1400" b="1" dirty="0" err="1" smtClean="0"/>
              <a:t>to</a:t>
            </a:r>
            <a:r>
              <a:rPr lang="de-DE" sz="1400" b="1" dirty="0" smtClean="0"/>
              <a:t> </a:t>
            </a:r>
            <a:r>
              <a:rPr lang="de-DE" sz="1400" b="1" dirty="0" err="1" smtClean="0"/>
              <a:t>right</a:t>
            </a:r>
            <a:r>
              <a:rPr lang="de-DE" sz="1400" b="1" dirty="0" smtClean="0"/>
              <a:t> </a:t>
            </a:r>
            <a:r>
              <a:rPr lang="de-DE" sz="1400" dirty="0"/>
              <a:t>(</a:t>
            </a:r>
            <a:r>
              <a:rPr lang="de-DE" sz="1400" dirty="0" err="1"/>
              <a:t>gray</a:t>
            </a:r>
            <a:r>
              <a:rPr lang="de-DE" sz="1400" dirty="0"/>
              <a:t> </a:t>
            </a:r>
            <a:r>
              <a:rPr lang="de-DE" sz="1400" dirty="0" err="1"/>
              <a:t>region</a:t>
            </a:r>
            <a:r>
              <a:rPr lang="de-DE" sz="1400" dirty="0"/>
              <a:t>) </a:t>
            </a:r>
          </a:p>
          <a:p>
            <a:pPr>
              <a:lnSpc>
                <a:spcPct val="120000"/>
              </a:lnSpc>
            </a:pPr>
            <a:r>
              <a:rPr lang="de-DE" sz="1400" dirty="0" err="1"/>
              <a:t>There</a:t>
            </a:r>
            <a:r>
              <a:rPr lang="de-DE" sz="1400" dirty="0"/>
              <a:t> </a:t>
            </a:r>
            <a:r>
              <a:rPr lang="de-DE" sz="1400" dirty="0" err="1"/>
              <a:t>is</a:t>
            </a:r>
            <a:r>
              <a:rPr lang="de-DE" sz="1400" dirty="0"/>
              <a:t> </a:t>
            </a:r>
            <a:r>
              <a:rPr lang="de-DE" sz="1400" dirty="0" err="1"/>
              <a:t>less</a:t>
            </a:r>
            <a:r>
              <a:rPr lang="de-DE" sz="1400" dirty="0"/>
              <a:t> </a:t>
            </a:r>
            <a:r>
              <a:rPr lang="de-DE" sz="1400" dirty="0" err="1"/>
              <a:t>than</a:t>
            </a:r>
            <a:r>
              <a:rPr lang="de-DE" sz="1400" dirty="0"/>
              <a:t> 7% </a:t>
            </a:r>
            <a:r>
              <a:rPr lang="de-DE" sz="1400" dirty="0" err="1" smtClean="0"/>
              <a:t>chances</a:t>
            </a:r>
            <a:r>
              <a:rPr lang="de-DE" sz="1400" dirty="0" smtClean="0"/>
              <a:t> </a:t>
            </a:r>
            <a:r>
              <a:rPr lang="de-DE" sz="1400" dirty="0"/>
              <a:t>a </a:t>
            </a:r>
            <a:r>
              <a:rPr lang="de-DE" sz="1400" dirty="0" err="1"/>
              <a:t>player</a:t>
            </a:r>
            <a:r>
              <a:rPr lang="de-DE" sz="1400" dirty="0"/>
              <a:t> </a:t>
            </a:r>
            <a:r>
              <a:rPr lang="de-DE" sz="1400" dirty="0" err="1"/>
              <a:t>scores</a:t>
            </a:r>
            <a:r>
              <a:rPr lang="de-DE" sz="1400" dirty="0"/>
              <a:t> </a:t>
            </a:r>
            <a:r>
              <a:rPr lang="de-DE" sz="1400" dirty="0" err="1"/>
              <a:t>below</a:t>
            </a:r>
            <a:r>
              <a:rPr lang="de-DE" sz="1400" dirty="0"/>
              <a:t> 60</a:t>
            </a:r>
            <a:endParaRPr lang="en-US" sz="1400" dirty="0"/>
          </a:p>
          <a:p>
            <a:pPr>
              <a:lnSpc>
                <a:spcPct val="120000"/>
              </a:lnSpc>
            </a:pPr>
            <a:endParaRPr lang="en-US" sz="1600" dirty="0"/>
          </a:p>
        </p:txBody>
      </p:sp>
      <p:sp>
        <p:nvSpPr>
          <p:cNvPr id="41" name="Right Arrow 40"/>
          <p:cNvSpPr/>
          <p:nvPr/>
        </p:nvSpPr>
        <p:spPr>
          <a:xfrm>
            <a:off x="4849212" y="2977331"/>
            <a:ext cx="384858" cy="163553"/>
          </a:xfrm>
          <a:prstGeom prst="rightArrow">
            <a:avLst/>
          </a:prstGeom>
          <a:solidFill>
            <a:srgbClr val="7F7F7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a:stretch>
            <a:fillRect/>
          </a:stretch>
        </p:blipFill>
        <p:spPr>
          <a:xfrm>
            <a:off x="8335175" y="39460"/>
            <a:ext cx="778588" cy="781083"/>
          </a:xfrm>
          <a:prstGeom prst="rect">
            <a:avLst/>
          </a:prstGeom>
        </p:spPr>
      </p:pic>
    </p:spTree>
    <p:extLst>
      <p:ext uri="{BB962C8B-B14F-4D97-AF65-F5344CB8AC3E}">
        <p14:creationId xmlns:p14="http://schemas.microsoft.com/office/powerpoint/2010/main" val="416268807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8264" y="2346952"/>
            <a:ext cx="2967479" cy="2142125"/>
          </a:xfrm>
          <a:prstGeom prst="rect">
            <a:avLst/>
          </a:prstGeom>
          <a:noFill/>
        </p:spPr>
        <p:txBody>
          <a:bodyPr wrap="none" rtlCol="0">
            <a:spAutoFit/>
          </a:bodyPr>
          <a:lstStyle/>
          <a:p>
            <a:pPr marL="285750" indent="-285750">
              <a:lnSpc>
                <a:spcPct val="120000"/>
              </a:lnSpc>
              <a:buFont typeface="Arial"/>
              <a:buChar char="•"/>
            </a:pPr>
            <a:r>
              <a:rPr lang="en-US" dirty="0" smtClean="0"/>
              <a:t>Standard Error</a:t>
            </a:r>
          </a:p>
          <a:p>
            <a:pPr marL="285750" indent="-285750">
              <a:lnSpc>
                <a:spcPct val="120000"/>
              </a:lnSpc>
              <a:buFont typeface="Arial"/>
              <a:buChar char="•"/>
            </a:pPr>
            <a:r>
              <a:rPr lang="en-US" dirty="0" smtClean="0"/>
              <a:t>SE</a:t>
            </a:r>
          </a:p>
          <a:p>
            <a:pPr marL="285750" indent="-285750">
              <a:buFont typeface="Arial"/>
              <a:buChar char="•"/>
            </a:pPr>
            <a:endParaRPr lang="en-US" dirty="0"/>
          </a:p>
          <a:p>
            <a:pPr marL="285750" indent="-285750">
              <a:buFont typeface="Arial"/>
              <a:buChar char="•"/>
            </a:pPr>
            <a:r>
              <a:rPr lang="en-US" dirty="0">
                <a:solidFill>
                  <a:srgbClr val="7F7F7F"/>
                </a:solidFill>
              </a:rPr>
              <a:t>Data =  [ 2, 1, 6 </a:t>
            </a:r>
            <a:r>
              <a:rPr lang="en-US" dirty="0" smtClean="0">
                <a:solidFill>
                  <a:srgbClr val="7F7F7F"/>
                </a:solidFill>
              </a:rPr>
              <a:t>]     </a:t>
            </a:r>
            <a:r>
              <a:rPr lang="en-US" i="1" dirty="0" smtClean="0">
                <a:solidFill>
                  <a:srgbClr val="7F7F7F"/>
                </a:solidFill>
              </a:rPr>
              <a:t>s</a:t>
            </a:r>
            <a:r>
              <a:rPr lang="en-US" dirty="0" smtClean="0">
                <a:solidFill>
                  <a:srgbClr val="7F7F7F"/>
                </a:solidFill>
              </a:rPr>
              <a:t> </a:t>
            </a:r>
            <a:r>
              <a:rPr lang="en-US" dirty="0">
                <a:solidFill>
                  <a:srgbClr val="7F7F7F"/>
                </a:solidFill>
              </a:rPr>
              <a:t>= </a:t>
            </a:r>
            <a:r>
              <a:rPr lang="en-US" dirty="0" smtClean="0">
                <a:solidFill>
                  <a:srgbClr val="7F7F7F"/>
                </a:solidFill>
              </a:rPr>
              <a:t>2.65</a:t>
            </a:r>
          </a:p>
          <a:p>
            <a:pPr marL="285750" indent="-285750">
              <a:buFont typeface="Arial"/>
              <a:buChar char="•"/>
            </a:pPr>
            <a:r>
              <a:rPr lang="en-US" dirty="0"/>
              <a:t>Standard Error =</a:t>
            </a:r>
          </a:p>
          <a:p>
            <a:endParaRPr lang="en-US" dirty="0">
              <a:solidFill>
                <a:srgbClr val="7F7F7F"/>
              </a:solidFill>
            </a:endParaRPr>
          </a:p>
          <a:p>
            <a:pPr marL="285750" indent="-285750">
              <a:buFont typeface="Arial"/>
              <a:buChar char="•"/>
            </a:pPr>
            <a:endParaRPr lang="en-US" dirty="0"/>
          </a:p>
        </p:txBody>
      </p:sp>
      <p:sp>
        <p:nvSpPr>
          <p:cNvPr id="3" name="TextBox 2"/>
          <p:cNvSpPr txBox="1"/>
          <p:nvPr/>
        </p:nvSpPr>
        <p:spPr>
          <a:xfrm>
            <a:off x="111407" y="1002374"/>
            <a:ext cx="8532334" cy="1138773"/>
          </a:xfrm>
          <a:prstGeom prst="rect">
            <a:avLst/>
          </a:prstGeom>
          <a:noFill/>
        </p:spPr>
        <p:txBody>
          <a:bodyPr wrap="square" rtlCol="0">
            <a:spAutoFit/>
          </a:bodyPr>
          <a:lstStyle/>
          <a:p>
            <a:pPr marL="285750" indent="-285750">
              <a:buFont typeface="Arial"/>
              <a:buChar char="•"/>
            </a:pPr>
            <a:r>
              <a:rPr lang="en-US" dirty="0"/>
              <a:t>The larger is the </a:t>
            </a:r>
            <a:r>
              <a:rPr lang="en-US" b="1" dirty="0"/>
              <a:t>sample</a:t>
            </a:r>
            <a:r>
              <a:rPr lang="en-US" dirty="0"/>
              <a:t> </a:t>
            </a:r>
            <a:r>
              <a:rPr lang="en-US" dirty="0" smtClean="0"/>
              <a:t>size, </a:t>
            </a:r>
            <a:r>
              <a:rPr lang="en-US" dirty="0"/>
              <a:t>the higher the chances that its mean will be close to the parent’s </a:t>
            </a:r>
            <a:r>
              <a:rPr lang="en-US" dirty="0" smtClean="0"/>
              <a:t>population mean</a:t>
            </a:r>
          </a:p>
          <a:p>
            <a:pPr marL="742950" lvl="1" indent="-285750">
              <a:buFont typeface="Arial"/>
              <a:buChar char="•"/>
            </a:pPr>
            <a:r>
              <a:rPr lang="en-US" sz="1400" dirty="0"/>
              <a:t>I</a:t>
            </a:r>
            <a:r>
              <a:rPr lang="en-US" sz="1400" dirty="0" smtClean="0"/>
              <a:t>f </a:t>
            </a:r>
            <a:r>
              <a:rPr lang="en-US" sz="1400" dirty="0"/>
              <a:t>we sample the entire </a:t>
            </a:r>
            <a:r>
              <a:rPr lang="en-US" sz="1400" dirty="0" smtClean="0"/>
              <a:t>population, </a:t>
            </a:r>
            <a:r>
              <a:rPr lang="en-US" sz="1400" dirty="0"/>
              <a:t>then the mean estimate of our population </a:t>
            </a:r>
            <a:r>
              <a:rPr lang="en-US" sz="1400" dirty="0" smtClean="0"/>
              <a:t>is the population’s mean</a:t>
            </a:r>
          </a:p>
          <a:p>
            <a:pPr marL="285750" indent="-285750">
              <a:buFont typeface="Arial"/>
              <a:buChar char="•"/>
            </a:pPr>
            <a:r>
              <a:rPr lang="en-US" dirty="0" smtClean="0"/>
              <a:t>Just looking at the standard deviation is not enough</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01538" y="2740767"/>
            <a:ext cx="488836" cy="410391"/>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t="12007" r="6664" b="10774"/>
          <a:stretch/>
        </p:blipFill>
        <p:spPr>
          <a:xfrm>
            <a:off x="875012" y="3825106"/>
            <a:ext cx="1135160" cy="459877"/>
          </a:xfrm>
          <a:prstGeom prst="rect">
            <a:avLst/>
          </a:prstGeom>
        </p:spPr>
      </p:pic>
      <p:sp>
        <p:nvSpPr>
          <p:cNvPr id="9" name="TextBox 8"/>
          <p:cNvSpPr txBox="1"/>
          <p:nvPr/>
        </p:nvSpPr>
        <p:spPr>
          <a:xfrm>
            <a:off x="875012" y="3696765"/>
            <a:ext cx="184666" cy="369332"/>
          </a:xfrm>
          <a:prstGeom prst="rect">
            <a:avLst/>
          </a:prstGeom>
          <a:noFill/>
        </p:spPr>
        <p:txBody>
          <a:bodyPr wrap="none" rtlCol="0">
            <a:spAutoFit/>
          </a:bodyPr>
          <a:lstStyle/>
          <a:p>
            <a:r>
              <a:rPr lang="en-US" dirty="0" smtClean="0"/>
              <a:t> </a:t>
            </a:r>
            <a:endParaRPr lang="en-US" dirty="0"/>
          </a:p>
        </p:txBody>
      </p:sp>
      <p:sp>
        <p:nvSpPr>
          <p:cNvPr id="10"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Standard Error – Sampling size matters</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12" name="Rectangle 11"/>
          <p:cNvSpPr/>
          <p:nvPr/>
        </p:nvSpPr>
        <p:spPr>
          <a:xfrm>
            <a:off x="475132" y="2368386"/>
            <a:ext cx="3188864" cy="197334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09088" y="2714100"/>
            <a:ext cx="345871" cy="466615"/>
          </a:xfrm>
          <a:prstGeom prst="rect">
            <a:avLst/>
          </a:prstGeom>
        </p:spPr>
      </p:pic>
      <p:sp>
        <p:nvSpPr>
          <p:cNvPr id="5" name="Slide Number Placeholder 4"/>
          <p:cNvSpPr>
            <a:spLocks noGrp="1"/>
          </p:cNvSpPr>
          <p:nvPr>
            <p:ph type="sldNum" sz="quarter" idx="12"/>
          </p:nvPr>
        </p:nvSpPr>
        <p:spPr/>
        <p:txBody>
          <a:bodyPr/>
          <a:lstStyle/>
          <a:p>
            <a:fld id="{DCB82ED2-ACBB-2046-9075-6288EA005F68}" type="slidenum">
              <a:rPr lang="en-US" smtClean="0"/>
              <a:t>85</a:t>
            </a:fld>
            <a:endParaRPr lang="en-US"/>
          </a:p>
        </p:txBody>
      </p:sp>
      <p:sp>
        <p:nvSpPr>
          <p:cNvPr id="4" name="Rectangle 3"/>
          <p:cNvSpPr/>
          <p:nvPr/>
        </p:nvSpPr>
        <p:spPr>
          <a:xfrm>
            <a:off x="3677524" y="2240013"/>
            <a:ext cx="5315431" cy="584776"/>
          </a:xfrm>
          <a:prstGeom prst="rect">
            <a:avLst/>
          </a:prstGeom>
        </p:spPr>
        <p:txBody>
          <a:bodyPr wrap="square">
            <a:spAutoFit/>
          </a:bodyPr>
          <a:lstStyle/>
          <a:p>
            <a:r>
              <a:rPr lang="en-US" sz="1600" dirty="0" smtClean="0"/>
              <a:t> </a:t>
            </a:r>
            <a:r>
              <a:rPr lang="en-US" sz="1600" dirty="0" smtClean="0">
                <a:solidFill>
                  <a:schemeClr val="bg1">
                    <a:lumMod val="50000"/>
                  </a:schemeClr>
                </a:solidFill>
              </a:rPr>
              <a:t>use symbol </a:t>
            </a:r>
            <a:r>
              <a:rPr lang="el-GR" sz="1600" b="1" dirty="0" smtClean="0">
                <a:solidFill>
                  <a:schemeClr val="bg1">
                    <a:lumMod val="50000"/>
                  </a:schemeClr>
                </a:solidFill>
              </a:rPr>
              <a:t>σ</a:t>
            </a:r>
            <a:r>
              <a:rPr lang="en-US" sz="1600" dirty="0" smtClean="0">
                <a:solidFill>
                  <a:schemeClr val="bg1">
                    <a:lumMod val="50000"/>
                  </a:schemeClr>
                </a:solidFill>
              </a:rPr>
              <a:t> for standard deviation of the population</a:t>
            </a:r>
          </a:p>
          <a:p>
            <a:r>
              <a:rPr lang="en-US" sz="1600" dirty="0" smtClean="0">
                <a:solidFill>
                  <a:schemeClr val="bg1">
                    <a:lumMod val="50000"/>
                  </a:schemeClr>
                </a:solidFill>
              </a:rPr>
              <a:t> (use symbol </a:t>
            </a:r>
            <a:r>
              <a:rPr lang="en-US" sz="1600" b="1" i="1" dirty="0" smtClean="0">
                <a:solidFill>
                  <a:schemeClr val="bg1">
                    <a:lumMod val="50000"/>
                  </a:schemeClr>
                </a:solidFill>
              </a:rPr>
              <a:t>s</a:t>
            </a:r>
            <a:r>
              <a:rPr lang="en-US" sz="1600" i="1" dirty="0" smtClean="0">
                <a:solidFill>
                  <a:schemeClr val="bg1">
                    <a:lumMod val="50000"/>
                  </a:schemeClr>
                </a:solidFill>
              </a:rPr>
              <a:t> </a:t>
            </a:r>
            <a:r>
              <a:rPr lang="en-US" sz="1600" dirty="0" smtClean="0">
                <a:solidFill>
                  <a:schemeClr val="bg1">
                    <a:lumMod val="50000"/>
                  </a:schemeClr>
                </a:solidFill>
              </a:rPr>
              <a:t>for standard deviation of the sample)</a:t>
            </a:r>
            <a:endParaRPr lang="en-US" sz="1600" dirty="0">
              <a:solidFill>
                <a:schemeClr val="bg1">
                  <a:lumMod val="50000"/>
                </a:schemeClr>
              </a:solidFill>
            </a:endParaRPr>
          </a:p>
        </p:txBody>
      </p:sp>
      <p:pic>
        <p:nvPicPr>
          <p:cNvPr id="16" name="Picture 15"/>
          <p:cNvPicPr>
            <a:picLocks noChangeAspect="1"/>
          </p:cNvPicPr>
          <p:nvPr/>
        </p:nvPicPr>
        <p:blipFill>
          <a:blip r:embed="rId6"/>
          <a:stretch>
            <a:fillRect/>
          </a:stretch>
        </p:blipFill>
        <p:spPr>
          <a:xfrm>
            <a:off x="8335175" y="39460"/>
            <a:ext cx="778588" cy="781083"/>
          </a:xfrm>
          <a:prstGeom prst="rect">
            <a:avLst/>
          </a:prstGeom>
        </p:spPr>
      </p:pic>
    </p:spTree>
    <p:extLst>
      <p:ext uri="{BB962C8B-B14F-4D97-AF65-F5344CB8AC3E}">
        <p14:creationId xmlns:p14="http://schemas.microsoft.com/office/powerpoint/2010/main" val="304787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7728" y="2285314"/>
            <a:ext cx="3877985" cy="2917722"/>
          </a:xfrm>
          <a:prstGeom prst="rect">
            <a:avLst/>
          </a:prstGeom>
          <a:noFill/>
        </p:spPr>
        <p:txBody>
          <a:bodyPr wrap="none" rtlCol="0">
            <a:spAutoFit/>
          </a:bodyPr>
          <a:lstStyle/>
          <a:p>
            <a:pPr marL="285750" indent="-285750">
              <a:lnSpc>
                <a:spcPct val="120000"/>
              </a:lnSpc>
              <a:buFont typeface="Arial"/>
              <a:buChar char="•"/>
            </a:pPr>
            <a:r>
              <a:rPr lang="en-US" dirty="0" smtClean="0"/>
              <a:t>Confidence interval</a:t>
            </a:r>
          </a:p>
          <a:p>
            <a:pPr marL="285750" indent="-285750">
              <a:lnSpc>
                <a:spcPct val="120000"/>
              </a:lnSpc>
              <a:buFont typeface="Arial"/>
              <a:buChar char="•"/>
            </a:pPr>
            <a:r>
              <a:rPr lang="en-US" dirty="0" smtClean="0"/>
              <a:t>CI</a:t>
            </a:r>
          </a:p>
          <a:p>
            <a:pPr marL="285750" indent="-285750">
              <a:lnSpc>
                <a:spcPct val="120000"/>
              </a:lnSpc>
              <a:buFont typeface="Arial"/>
              <a:buChar char="•"/>
            </a:pPr>
            <a:endParaRPr lang="en-US" dirty="0"/>
          </a:p>
          <a:p>
            <a:pPr marL="285750" indent="-285750">
              <a:lnSpc>
                <a:spcPct val="120000"/>
              </a:lnSpc>
              <a:buFont typeface="Arial"/>
              <a:buChar char="•"/>
            </a:pPr>
            <a:r>
              <a:rPr lang="en-US" dirty="0" smtClean="0">
                <a:solidFill>
                  <a:srgbClr val="7F7F7F"/>
                </a:solidFill>
              </a:rPr>
              <a:t>Mean  = 67%, SDEV.P = 10.6, n = 300 </a:t>
            </a:r>
          </a:p>
          <a:p>
            <a:pPr marL="285750" indent="-285750">
              <a:lnSpc>
                <a:spcPct val="120000"/>
              </a:lnSpc>
              <a:buFont typeface="Arial"/>
              <a:buChar char="•"/>
            </a:pPr>
            <a:r>
              <a:rPr lang="en-US" dirty="0" smtClean="0"/>
              <a:t> Confidence interval =</a:t>
            </a:r>
          </a:p>
          <a:p>
            <a:pPr marL="285750" indent="-285750">
              <a:lnSpc>
                <a:spcPct val="120000"/>
              </a:lnSpc>
              <a:buFont typeface="Arial"/>
              <a:buChar char="•"/>
            </a:pPr>
            <a:endParaRPr lang="en-US" dirty="0" smtClean="0"/>
          </a:p>
          <a:p>
            <a:pPr marL="285750" indent="-285750">
              <a:buFont typeface="Arial"/>
              <a:buChar char="•"/>
            </a:pPr>
            <a:endParaRPr lang="en-US" dirty="0"/>
          </a:p>
          <a:p>
            <a:endParaRPr lang="en-US" dirty="0">
              <a:solidFill>
                <a:srgbClr val="7F7F7F"/>
              </a:solidFill>
            </a:endParaRPr>
          </a:p>
          <a:p>
            <a:pPr marL="285750" indent="-285750">
              <a:buFont typeface="Arial"/>
              <a:buChar char="•"/>
            </a:pPr>
            <a:endParaRPr lang="en-US" dirty="0"/>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1478" y="2636985"/>
            <a:ext cx="1566658" cy="504583"/>
          </a:xfrm>
          <a:prstGeom prst="rect">
            <a:avLst/>
          </a:prstGeom>
        </p:spPr>
      </p:pic>
      <p:sp>
        <p:nvSpPr>
          <p:cNvPr id="11"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Level of certainty @ 95% with the z-distribution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3" name="TextBox 2"/>
          <p:cNvSpPr txBox="1"/>
          <p:nvPr/>
        </p:nvSpPr>
        <p:spPr>
          <a:xfrm>
            <a:off x="63086" y="1027056"/>
            <a:ext cx="8425323" cy="923330"/>
          </a:xfrm>
          <a:prstGeom prst="rect">
            <a:avLst/>
          </a:prstGeom>
          <a:noFill/>
        </p:spPr>
        <p:txBody>
          <a:bodyPr wrap="square" rtlCol="0">
            <a:spAutoFit/>
          </a:bodyPr>
          <a:lstStyle/>
          <a:p>
            <a:pPr marL="285750" indent="-285750">
              <a:buFont typeface="Arial"/>
              <a:buChar char="•"/>
            </a:pPr>
            <a:r>
              <a:rPr lang="en-US" dirty="0" smtClean="0"/>
              <a:t>So, instead of providing a point estimate of the mean, e.g., 67%, we provide an interval, e.g.,  the mean = [65.8%, 68.2%]. </a:t>
            </a:r>
            <a:r>
              <a:rPr lang="en-US" dirty="0"/>
              <a:t>W</a:t>
            </a:r>
            <a:r>
              <a:rPr lang="en-US" dirty="0" smtClean="0"/>
              <a:t>e report the level of confidence of that interval, here 95%. The CI is </a:t>
            </a:r>
            <a:r>
              <a:rPr lang="en-US" dirty="0"/>
              <a:t>1</a:t>
            </a:r>
            <a:r>
              <a:rPr lang="en-US" dirty="0" smtClean="0"/>
              <a:t>.2% around the mean @ 95% of certainty</a:t>
            </a:r>
          </a:p>
        </p:txBody>
      </p:sp>
      <p:sp>
        <p:nvSpPr>
          <p:cNvPr id="15" name="Rectangle 14"/>
          <p:cNvSpPr/>
          <p:nvPr/>
        </p:nvSpPr>
        <p:spPr>
          <a:xfrm>
            <a:off x="434594" y="2306748"/>
            <a:ext cx="4282365" cy="2442738"/>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86</a:t>
            </a:fld>
            <a:endParaRPr lang="en-US"/>
          </a:p>
        </p:txBody>
      </p:sp>
      <p:grpSp>
        <p:nvGrpSpPr>
          <p:cNvPr id="18" name="Group 17"/>
          <p:cNvGrpSpPr/>
          <p:nvPr/>
        </p:nvGrpSpPr>
        <p:grpSpPr>
          <a:xfrm>
            <a:off x="2313617" y="2654290"/>
            <a:ext cx="4763635" cy="369332"/>
            <a:chOff x="2856164" y="2766223"/>
            <a:chExt cx="2877739" cy="369332"/>
          </a:xfrm>
        </p:grpSpPr>
        <p:cxnSp>
          <p:nvCxnSpPr>
            <p:cNvPr id="20" name="Straight Arrow Connector 19"/>
            <p:cNvCxnSpPr/>
            <p:nvPr/>
          </p:nvCxnSpPr>
          <p:spPr>
            <a:xfrm flipH="1">
              <a:off x="2856164" y="2969161"/>
              <a:ext cx="1529669"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385833" y="2766223"/>
              <a:ext cx="1348070" cy="369332"/>
            </a:xfrm>
            <a:prstGeom prst="rect">
              <a:avLst/>
            </a:prstGeom>
            <a:noFill/>
          </p:spPr>
          <p:txBody>
            <a:bodyPr wrap="none" rtlCol="0">
              <a:spAutoFit/>
            </a:bodyPr>
            <a:lstStyle/>
            <a:p>
              <a:r>
                <a:rPr lang="en-US" dirty="0" smtClean="0">
                  <a:solidFill>
                    <a:srgbClr val="7F7F7F"/>
                  </a:solidFill>
                </a:rPr>
                <a:t>What’s this?</a:t>
              </a:r>
              <a:endParaRPr lang="en-US" dirty="0">
                <a:solidFill>
                  <a:srgbClr val="7F7F7F"/>
                </a:solidFill>
              </a:endParaRPr>
            </a:p>
          </p:txBody>
        </p:sp>
      </p:grpSp>
      <p:pic>
        <p:nvPicPr>
          <p:cNvPr id="23" name="Picture 22"/>
          <p:cNvPicPr>
            <a:picLocks noChangeAspect="1"/>
          </p:cNvPicPr>
          <p:nvPr/>
        </p:nvPicPr>
        <p:blipFill>
          <a:blip r:embed="rId4"/>
          <a:stretch>
            <a:fillRect/>
          </a:stretch>
        </p:blipFill>
        <p:spPr>
          <a:xfrm>
            <a:off x="8335175" y="39460"/>
            <a:ext cx="778588" cy="781083"/>
          </a:xfrm>
          <a:prstGeom prst="rect">
            <a:avLst/>
          </a:prstGeom>
        </p:spPr>
      </p:pic>
      <p:pic>
        <p:nvPicPr>
          <p:cNvPr id="14" name="Picture 13"/>
          <p:cNvPicPr>
            <a:picLocks noChangeAspect="1"/>
          </p:cNvPicPr>
          <p:nvPr/>
        </p:nvPicPr>
        <p:blipFill>
          <a:blip r:embed="rId5"/>
          <a:stretch>
            <a:fillRect/>
          </a:stretch>
        </p:blipFill>
        <p:spPr>
          <a:xfrm>
            <a:off x="892554" y="4076754"/>
            <a:ext cx="3824405" cy="537713"/>
          </a:xfrm>
          <a:prstGeom prst="rect">
            <a:avLst/>
          </a:prstGeom>
        </p:spPr>
      </p:pic>
    </p:spTree>
    <p:extLst>
      <p:ext uri="{BB962C8B-B14F-4D97-AF65-F5344CB8AC3E}">
        <p14:creationId xmlns:p14="http://schemas.microsoft.com/office/powerpoint/2010/main" val="11049009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l="6485" r="7980"/>
          <a:stretch/>
        </p:blipFill>
        <p:spPr>
          <a:xfrm>
            <a:off x="429445" y="2539778"/>
            <a:ext cx="3417293" cy="2347497"/>
          </a:xfrm>
          <a:prstGeom prst="rect">
            <a:avLst/>
          </a:prstGeom>
        </p:spPr>
      </p:pic>
      <p:sp>
        <p:nvSpPr>
          <p:cNvPr id="4" name="TextBox 3"/>
          <p:cNvSpPr txBox="1"/>
          <p:nvPr/>
        </p:nvSpPr>
        <p:spPr>
          <a:xfrm>
            <a:off x="59397" y="1036675"/>
            <a:ext cx="8481809" cy="1200329"/>
          </a:xfrm>
          <a:prstGeom prst="rect">
            <a:avLst/>
          </a:prstGeom>
          <a:noFill/>
        </p:spPr>
        <p:txBody>
          <a:bodyPr wrap="none" rtlCol="0">
            <a:spAutoFit/>
          </a:bodyPr>
          <a:lstStyle/>
          <a:p>
            <a:pPr marL="285750" indent="-285750">
              <a:buFont typeface="Arial"/>
              <a:buChar char="•"/>
            </a:pPr>
            <a:r>
              <a:rPr lang="en-US" dirty="0" smtClean="0"/>
              <a:t>When sample size is less than 30, then we need to take into account additional errors</a:t>
            </a:r>
          </a:p>
          <a:p>
            <a:pPr marL="285750" indent="-285750">
              <a:buFont typeface="Arial"/>
              <a:buChar char="•"/>
            </a:pPr>
            <a:r>
              <a:rPr lang="en-US" dirty="0" smtClean="0"/>
              <a:t>We use the z-distribution when the sample size equals or exceeds 30</a:t>
            </a:r>
          </a:p>
          <a:p>
            <a:pPr marL="285750" indent="-285750">
              <a:buFont typeface="Arial"/>
              <a:buChar char="•"/>
            </a:pPr>
            <a:r>
              <a:rPr lang="en-US" dirty="0" smtClean="0"/>
              <a:t>We use the t-distribution when the sample size is less than 30</a:t>
            </a:r>
            <a:r>
              <a:rPr lang="en-US" dirty="0"/>
              <a:t>;</a:t>
            </a:r>
            <a:r>
              <a:rPr lang="en-US" dirty="0" smtClean="0"/>
              <a:t> a flatter version</a:t>
            </a:r>
          </a:p>
          <a:p>
            <a:pPr marL="285750" indent="-285750">
              <a:buFont typeface="Arial"/>
              <a:buChar char="•"/>
            </a:pPr>
            <a:r>
              <a:rPr lang="en-US" dirty="0" smtClean="0"/>
              <a:t>In practice, that means that our CI gets wider</a:t>
            </a:r>
            <a:endParaRPr lang="en-US" dirty="0"/>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The t-distribution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2" name="TextBox 1"/>
          <p:cNvSpPr txBox="1"/>
          <p:nvPr/>
        </p:nvSpPr>
        <p:spPr>
          <a:xfrm>
            <a:off x="4169833" y="3559548"/>
            <a:ext cx="4780412" cy="646331"/>
          </a:xfrm>
          <a:prstGeom prst="rect">
            <a:avLst/>
          </a:prstGeom>
          <a:noFill/>
          <a:ln>
            <a:solidFill>
              <a:srgbClr val="7F7F7F"/>
            </a:solidFill>
          </a:ln>
        </p:spPr>
        <p:txBody>
          <a:bodyPr wrap="square" rtlCol="0">
            <a:spAutoFit/>
          </a:bodyPr>
          <a:lstStyle/>
          <a:p>
            <a:r>
              <a:rPr lang="en-US" dirty="0" smtClean="0">
                <a:solidFill>
                  <a:srgbClr val="7F7F7F"/>
                </a:solidFill>
              </a:rPr>
              <a:t>Note: </a:t>
            </a:r>
            <a:r>
              <a:rPr lang="en-US" dirty="0">
                <a:solidFill>
                  <a:srgbClr val="7F7F7F"/>
                </a:solidFill>
              </a:rPr>
              <a:t>when n ≥ </a:t>
            </a:r>
            <a:r>
              <a:rPr lang="en-US" dirty="0" smtClean="0">
                <a:solidFill>
                  <a:srgbClr val="7F7F7F"/>
                </a:solidFill>
              </a:rPr>
              <a:t>30, then the shape of the t-distribution is similar to one of the z-distribution</a:t>
            </a:r>
            <a:endParaRPr lang="en-US" dirty="0">
              <a:solidFill>
                <a:srgbClr val="7F7F7F"/>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87</a:t>
            </a:fld>
            <a:endParaRPr lang="en-US"/>
          </a:p>
        </p:txBody>
      </p:sp>
      <p:pic>
        <p:nvPicPr>
          <p:cNvPr id="9" name="Picture 8"/>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468110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397" y="1036675"/>
            <a:ext cx="6699270" cy="1200329"/>
          </a:xfrm>
          <a:prstGeom prst="rect">
            <a:avLst/>
          </a:prstGeom>
          <a:noFill/>
        </p:spPr>
        <p:txBody>
          <a:bodyPr wrap="none" rtlCol="0">
            <a:spAutoFit/>
          </a:bodyPr>
          <a:lstStyle/>
          <a:p>
            <a:pPr marL="285750" indent="-285750">
              <a:buFont typeface="Arial"/>
              <a:buChar char="•"/>
            </a:pPr>
            <a:r>
              <a:rPr lang="en-US" dirty="0" smtClean="0"/>
              <a:t>The t-distribution is also know as Student distribution</a:t>
            </a:r>
          </a:p>
          <a:p>
            <a:pPr marL="285750" indent="-285750">
              <a:buFont typeface="Arial"/>
              <a:buChar char="•"/>
            </a:pPr>
            <a:r>
              <a:rPr lang="en-US" dirty="0" smtClean="0"/>
              <a:t>The curve flattens as sample size gets smaller</a:t>
            </a:r>
          </a:p>
          <a:p>
            <a:pPr marL="285750" indent="-285750">
              <a:buFont typeface="Arial"/>
              <a:buChar char="•"/>
            </a:pPr>
            <a:r>
              <a:rPr lang="en-US" dirty="0" smtClean="0"/>
              <a:t>Degrees of freedom (</a:t>
            </a:r>
            <a:r>
              <a:rPr lang="en-US" i="1" dirty="0" err="1" smtClean="0"/>
              <a:t>df</a:t>
            </a:r>
            <a:r>
              <a:rPr lang="en-US" dirty="0" smtClean="0"/>
              <a:t>) are the size of the sample minus one (</a:t>
            </a:r>
            <a:r>
              <a:rPr lang="en-US" i="1" dirty="0" smtClean="0"/>
              <a:t>n-1</a:t>
            </a:r>
            <a:r>
              <a:rPr lang="en-US" dirty="0" smtClean="0"/>
              <a:t>)</a:t>
            </a:r>
          </a:p>
          <a:p>
            <a:pPr marL="742950" lvl="1" indent="-285750">
              <a:buFont typeface="Arial"/>
              <a:buChar char="•"/>
            </a:pPr>
            <a:r>
              <a:rPr lang="en-US" dirty="0" smtClean="0"/>
              <a:t>Say you have 10 participants, n=10. Then </a:t>
            </a:r>
            <a:r>
              <a:rPr lang="en-US" dirty="0" err="1" smtClean="0"/>
              <a:t>df</a:t>
            </a:r>
            <a:r>
              <a:rPr lang="en-US" dirty="0" smtClean="0"/>
              <a:t> = 10-1 = 9</a:t>
            </a:r>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T-distribution – degrees of freedom</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88</a:t>
            </a:fld>
            <a:endParaRPr lang="en-US"/>
          </a:p>
        </p:txBody>
      </p:sp>
      <p:pic>
        <p:nvPicPr>
          <p:cNvPr id="6" name="Content Placeholder 5"/>
          <p:cNvPicPr>
            <a:picLocks noGrp="1" noChangeAspect="1"/>
          </p:cNvPicPr>
          <p:nvPr>
            <p:ph idx="1"/>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705" b="186"/>
          <a:stretch/>
        </p:blipFill>
        <p:spPr>
          <a:xfrm>
            <a:off x="389850" y="2556411"/>
            <a:ext cx="4151482" cy="2345547"/>
          </a:xfrm>
        </p:spPr>
      </p:pic>
      <p:pic>
        <p:nvPicPr>
          <p:cNvPr id="7" name="Picture 6"/>
          <p:cNvPicPr>
            <a:picLocks noChangeAspect="1"/>
          </p:cNvPicPr>
          <p:nvPr/>
        </p:nvPicPr>
        <p:blipFill>
          <a:blip r:embed="rId5"/>
          <a:stretch>
            <a:fillRect/>
          </a:stretch>
        </p:blipFill>
        <p:spPr>
          <a:xfrm>
            <a:off x="8335175" y="39460"/>
            <a:ext cx="778588" cy="781083"/>
          </a:xfrm>
          <a:prstGeom prst="rect">
            <a:avLst/>
          </a:prstGeom>
        </p:spPr>
      </p:pic>
    </p:spTree>
    <p:extLst>
      <p:ext uri="{BB962C8B-B14F-4D97-AF65-F5344CB8AC3E}">
        <p14:creationId xmlns:p14="http://schemas.microsoft.com/office/powerpoint/2010/main" val="34734251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564663" y="2360489"/>
            <a:ext cx="1287352" cy="812193"/>
          </a:xfrm>
          <a:prstGeom prst="rect">
            <a:avLst/>
          </a:prstGeom>
        </p:spPr>
      </p:pic>
      <p:sp>
        <p:nvSpPr>
          <p:cNvPr id="15" name="Title 1"/>
          <p:cNvSpPr txBox="1">
            <a:spLocks/>
          </p:cNvSpPr>
          <p:nvPr/>
        </p:nvSpPr>
        <p:spPr>
          <a:xfrm>
            <a:off x="0" y="0"/>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T-</a:t>
            </a:r>
            <a:r>
              <a:rPr lang="en-US" sz="2500" dirty="0" smtClean="0">
                <a:solidFill>
                  <a:schemeClr val="bg1"/>
                </a:solidFill>
              </a:rPr>
              <a:t>score— Converting </a:t>
            </a:r>
            <a:r>
              <a:rPr lang="en-US" sz="2500" dirty="0">
                <a:solidFill>
                  <a:schemeClr val="bg1"/>
                </a:solidFill>
              </a:rPr>
              <a:t>data values into </a:t>
            </a:r>
            <a:r>
              <a:rPr lang="en-US" sz="2500" dirty="0" smtClean="0">
                <a:solidFill>
                  <a:schemeClr val="bg1"/>
                </a:solidFill>
              </a:rPr>
              <a:t>t-</a:t>
            </a:r>
            <a:r>
              <a:rPr lang="en-US" sz="2500" dirty="0">
                <a:solidFill>
                  <a:schemeClr val="bg1"/>
                </a:solidFill>
              </a:rPr>
              <a:t>score</a:t>
            </a:r>
            <a:r>
              <a:rPr lang="en-US" sz="3100" dirty="0" smtClean="0">
                <a:solidFill>
                  <a:schemeClr val="bg1"/>
                </a:solidFill>
              </a:rPr>
              <a:t/>
            </a:r>
            <a:br>
              <a:rPr lang="en-US" sz="3100" dirty="0" smtClean="0">
                <a:solidFill>
                  <a:schemeClr val="bg1"/>
                </a:solidFill>
              </a:rPr>
            </a:b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89</a:t>
            </a:fld>
            <a:endParaRPr lang="en-US"/>
          </a:p>
        </p:txBody>
      </p:sp>
      <p:grpSp>
        <p:nvGrpSpPr>
          <p:cNvPr id="38" name="Group 37"/>
          <p:cNvGrpSpPr/>
          <p:nvPr/>
        </p:nvGrpSpPr>
        <p:grpSpPr>
          <a:xfrm>
            <a:off x="348074" y="3446042"/>
            <a:ext cx="2803261" cy="1368833"/>
            <a:chOff x="348074" y="3305957"/>
            <a:chExt cx="2803261" cy="1368833"/>
          </a:xfrm>
        </p:grpSpPr>
        <p:pic>
          <p:nvPicPr>
            <p:cNvPr id="26" name="Picture 25"/>
            <p:cNvPicPr>
              <a:picLocks noChangeAspect="1"/>
            </p:cNvPicPr>
            <p:nvPr/>
          </p:nvPicPr>
          <p:blipFill rotWithShape="1">
            <a:blip r:embed="rId4"/>
            <a:srcRect l="4275" b="10807"/>
            <a:stretch/>
          </p:blipFill>
          <p:spPr>
            <a:xfrm>
              <a:off x="348074" y="3305957"/>
              <a:ext cx="2803261" cy="976219"/>
            </a:xfrm>
            <a:prstGeom prst="rect">
              <a:avLst/>
            </a:prstGeom>
          </p:spPr>
        </p:pic>
        <p:grpSp>
          <p:nvGrpSpPr>
            <p:cNvPr id="35" name="Group 34"/>
            <p:cNvGrpSpPr/>
            <p:nvPr/>
          </p:nvGrpSpPr>
          <p:grpSpPr>
            <a:xfrm>
              <a:off x="1200586" y="3358570"/>
              <a:ext cx="829080" cy="1139189"/>
              <a:chOff x="1200586" y="3358570"/>
              <a:chExt cx="829080" cy="1139189"/>
            </a:xfrm>
          </p:grpSpPr>
          <p:sp>
            <p:nvSpPr>
              <p:cNvPr id="14" name="Rectangle 13"/>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sp>
            <p:nvSpPr>
              <p:cNvPr id="27" name="TextBox 26"/>
              <p:cNvSpPr txBox="1"/>
              <p:nvPr/>
            </p:nvSpPr>
            <p:spPr>
              <a:xfrm>
                <a:off x="1407151" y="4189982"/>
                <a:ext cx="275661" cy="307777"/>
              </a:xfrm>
              <a:prstGeom prst="rect">
                <a:avLst/>
              </a:prstGeom>
              <a:noFill/>
            </p:spPr>
            <p:txBody>
              <a:bodyPr wrap="none" rtlCol="0">
                <a:spAutoFit/>
              </a:bodyPr>
              <a:lstStyle/>
              <a:p>
                <a:r>
                  <a:rPr lang="en-US" sz="1400" dirty="0"/>
                  <a:t>0</a:t>
                </a:r>
              </a:p>
            </p:txBody>
          </p:sp>
          <p:sp>
            <p:nvSpPr>
              <p:cNvPr id="28" name="TextBox 27"/>
              <p:cNvSpPr txBox="1"/>
              <p:nvPr/>
            </p:nvSpPr>
            <p:spPr>
              <a:xfrm flipH="1">
                <a:off x="1761956" y="4175903"/>
                <a:ext cx="267710" cy="307777"/>
              </a:xfrm>
              <a:prstGeom prst="rect">
                <a:avLst/>
              </a:prstGeom>
              <a:noFill/>
            </p:spPr>
            <p:txBody>
              <a:bodyPr wrap="square" rtlCol="0">
                <a:spAutoFit/>
              </a:bodyPr>
              <a:lstStyle/>
              <a:p>
                <a:r>
                  <a:rPr lang="en-US" sz="1400" dirty="0" smtClean="0"/>
                  <a:t>1</a:t>
                </a:r>
                <a:endParaRPr lang="en-US" sz="1400" dirty="0"/>
              </a:p>
            </p:txBody>
          </p:sp>
          <p:cxnSp>
            <p:nvCxnSpPr>
              <p:cNvPr id="29" name="Straight Connector 28"/>
              <p:cNvCxnSpPr/>
              <p:nvPr/>
            </p:nvCxnSpPr>
            <p:spPr>
              <a:xfrm>
                <a:off x="1898357" y="3716956"/>
                <a:ext cx="0" cy="5312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553700" y="3358570"/>
                <a:ext cx="0" cy="9083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1181874" y="4367013"/>
              <a:ext cx="697627" cy="307777"/>
            </a:xfrm>
            <a:prstGeom prst="rect">
              <a:avLst/>
            </a:prstGeom>
            <a:noFill/>
          </p:spPr>
          <p:txBody>
            <a:bodyPr wrap="none" rtlCol="0">
              <a:spAutoFit/>
            </a:bodyPr>
            <a:lstStyle/>
            <a:p>
              <a:r>
                <a:rPr lang="en-US" sz="1400" dirty="0"/>
                <a:t>t</a:t>
              </a:r>
              <a:r>
                <a:rPr lang="en-US" sz="1400" dirty="0" smtClean="0"/>
                <a:t>-score</a:t>
              </a:r>
              <a:endParaRPr lang="en-US" sz="1400" dirty="0"/>
            </a:p>
          </p:txBody>
        </p:sp>
      </p:grpSp>
      <p:sp>
        <p:nvSpPr>
          <p:cNvPr id="40" name="TextBox 39"/>
          <p:cNvSpPr txBox="1"/>
          <p:nvPr/>
        </p:nvSpPr>
        <p:spPr>
          <a:xfrm>
            <a:off x="4103482" y="2053401"/>
            <a:ext cx="4899436" cy="1119281"/>
          </a:xfrm>
          <a:prstGeom prst="rect">
            <a:avLst/>
          </a:prstGeom>
          <a:noFill/>
        </p:spPr>
        <p:txBody>
          <a:bodyPr wrap="square" rtlCol="0">
            <a:spAutoFit/>
          </a:bodyPr>
          <a:lstStyle/>
          <a:p>
            <a:pPr>
              <a:lnSpc>
                <a:spcPct val="120000"/>
              </a:lnSpc>
            </a:pPr>
            <a:r>
              <a:rPr lang="en-US" sz="1400" u="sng" dirty="0" smtClean="0"/>
              <a:t>Then use Excel to find the probability:</a:t>
            </a:r>
          </a:p>
          <a:p>
            <a:pPr>
              <a:lnSpc>
                <a:spcPct val="120000"/>
              </a:lnSpc>
            </a:pPr>
            <a:r>
              <a:rPr lang="en-US" sz="1400" dirty="0" smtClean="0">
                <a:solidFill>
                  <a:srgbClr val="000000"/>
                </a:solidFill>
                <a:ea typeface="Lucida Grande"/>
                <a:cs typeface="Lucida Grande"/>
              </a:rPr>
              <a:t>TDIST(t</a:t>
            </a:r>
            <a:r>
              <a:rPr lang="is-IS" sz="1400" dirty="0" smtClean="0"/>
              <a:t>-score, degrees of freedom, tail</a:t>
            </a:r>
            <a:r>
              <a:rPr lang="en-US" sz="1400" dirty="0" smtClean="0">
                <a:solidFill>
                  <a:srgbClr val="000000"/>
                </a:solidFill>
                <a:ea typeface="Lucida Grande"/>
                <a:cs typeface="Lucida Grande"/>
              </a:rPr>
              <a:t>) = TDIST(1,8,1) </a:t>
            </a:r>
            <a:r>
              <a:rPr lang="de-DE" sz="1400" dirty="0" smtClean="0"/>
              <a:t>= 0.1733</a:t>
            </a:r>
          </a:p>
          <a:p>
            <a:pPr>
              <a:lnSpc>
                <a:spcPct val="120000"/>
              </a:lnSpc>
            </a:pPr>
            <a:r>
              <a:rPr lang="de-DE" sz="1400" dirty="0" err="1" smtClean="0">
                <a:solidFill>
                  <a:schemeClr val="bg1">
                    <a:lumMod val="50000"/>
                  </a:schemeClr>
                </a:solidFill>
              </a:rPr>
              <a:t>With</a:t>
            </a:r>
            <a:r>
              <a:rPr lang="de-DE" sz="1400" dirty="0" smtClean="0">
                <a:solidFill>
                  <a:schemeClr val="bg1">
                    <a:lumMod val="50000"/>
                  </a:schemeClr>
                </a:solidFill>
              </a:rPr>
              <a:t> TDIST, </a:t>
            </a:r>
            <a:r>
              <a:rPr lang="de-DE" sz="1400" dirty="0" err="1">
                <a:solidFill>
                  <a:schemeClr val="bg1">
                    <a:lumMod val="50000"/>
                  </a:schemeClr>
                </a:solidFill>
              </a:rPr>
              <a:t>t</a:t>
            </a:r>
            <a:r>
              <a:rPr lang="de-DE" sz="1400" dirty="0" err="1" smtClean="0">
                <a:solidFill>
                  <a:schemeClr val="bg1">
                    <a:lumMod val="50000"/>
                  </a:schemeClr>
                </a:solidFill>
              </a:rPr>
              <a:t>he</a:t>
            </a:r>
            <a:r>
              <a:rPr lang="de-DE" sz="1400" dirty="0" smtClean="0">
                <a:solidFill>
                  <a:schemeClr val="bg1">
                    <a:lumMod val="50000"/>
                  </a:schemeClr>
                </a:solidFill>
              </a:rPr>
              <a:t> </a:t>
            </a:r>
            <a:r>
              <a:rPr lang="de-DE" sz="1400" dirty="0" err="1" smtClean="0">
                <a:solidFill>
                  <a:schemeClr val="bg1">
                    <a:lumMod val="50000"/>
                  </a:schemeClr>
                </a:solidFill>
              </a:rPr>
              <a:t>cumulative</a:t>
            </a:r>
            <a:r>
              <a:rPr lang="de-DE" sz="1400" dirty="0" smtClean="0">
                <a:solidFill>
                  <a:schemeClr val="bg1">
                    <a:lumMod val="50000"/>
                  </a:schemeClr>
                </a:solidFill>
              </a:rPr>
              <a:t> </a:t>
            </a:r>
            <a:r>
              <a:rPr lang="de-DE" sz="1400" dirty="0" err="1" smtClean="0">
                <a:solidFill>
                  <a:schemeClr val="bg1">
                    <a:lumMod val="50000"/>
                  </a:schemeClr>
                </a:solidFill>
              </a:rPr>
              <a:t>area</a:t>
            </a:r>
            <a:r>
              <a:rPr lang="de-DE" sz="1400" dirty="0" smtClean="0">
                <a:solidFill>
                  <a:schemeClr val="bg1">
                    <a:lumMod val="50000"/>
                  </a:schemeClr>
                </a:solidFill>
              </a:rPr>
              <a:t> </a:t>
            </a:r>
            <a:r>
              <a:rPr lang="de-DE" sz="1400" dirty="0" err="1" smtClean="0">
                <a:solidFill>
                  <a:schemeClr val="bg1">
                    <a:lumMod val="50000"/>
                  </a:schemeClr>
                </a:solidFill>
              </a:rPr>
              <a:t>under</a:t>
            </a:r>
            <a:r>
              <a:rPr lang="de-DE" sz="1400" dirty="0" smtClean="0">
                <a:solidFill>
                  <a:schemeClr val="bg1">
                    <a:lumMod val="50000"/>
                  </a:schemeClr>
                </a:solidFill>
              </a:rPr>
              <a:t> </a:t>
            </a:r>
            <a:r>
              <a:rPr lang="de-DE" sz="1400" dirty="0" err="1">
                <a:solidFill>
                  <a:schemeClr val="bg1">
                    <a:lumMod val="50000"/>
                  </a:schemeClr>
                </a:solidFill>
              </a:rPr>
              <a:t>the</a:t>
            </a:r>
            <a:r>
              <a:rPr lang="de-DE" sz="1400" dirty="0">
                <a:solidFill>
                  <a:schemeClr val="bg1">
                    <a:lumMod val="50000"/>
                  </a:schemeClr>
                </a:solidFill>
              </a:rPr>
              <a:t> </a:t>
            </a:r>
            <a:r>
              <a:rPr lang="de-DE" sz="1400" dirty="0" err="1" smtClean="0">
                <a:solidFill>
                  <a:schemeClr val="bg1">
                    <a:lumMod val="50000"/>
                  </a:schemeClr>
                </a:solidFill>
              </a:rPr>
              <a:t>curve</a:t>
            </a:r>
            <a:r>
              <a:rPr lang="de-DE" sz="1400" dirty="0" smtClean="0">
                <a:solidFill>
                  <a:schemeClr val="bg1">
                    <a:lumMod val="50000"/>
                  </a:schemeClr>
                </a:solidFill>
              </a:rPr>
              <a:t> </a:t>
            </a:r>
            <a:r>
              <a:rPr lang="de-DE" sz="1400" dirty="0" err="1" smtClean="0">
                <a:solidFill>
                  <a:schemeClr val="bg1">
                    <a:lumMod val="50000"/>
                  </a:schemeClr>
                </a:solidFill>
              </a:rPr>
              <a:t>is</a:t>
            </a:r>
            <a:r>
              <a:rPr lang="de-DE" sz="1400" dirty="0" smtClean="0">
                <a:solidFill>
                  <a:schemeClr val="bg1">
                    <a:lumMod val="50000"/>
                  </a:schemeClr>
                </a:solidFill>
              </a:rPr>
              <a:t> on </a:t>
            </a:r>
            <a:r>
              <a:rPr lang="de-DE" sz="1400" dirty="0" err="1" smtClean="0">
                <a:solidFill>
                  <a:schemeClr val="bg1">
                    <a:lumMod val="50000"/>
                  </a:schemeClr>
                </a:solidFill>
              </a:rPr>
              <a:t>the</a:t>
            </a:r>
            <a:r>
              <a:rPr lang="de-DE" sz="1400" dirty="0" smtClean="0">
                <a:solidFill>
                  <a:schemeClr val="bg1">
                    <a:lumMod val="50000"/>
                  </a:schemeClr>
                </a:solidFill>
              </a:rPr>
              <a:t> </a:t>
            </a:r>
            <a:r>
              <a:rPr lang="de-DE" sz="1400" dirty="0" err="1" smtClean="0">
                <a:solidFill>
                  <a:schemeClr val="bg1">
                    <a:lumMod val="50000"/>
                  </a:schemeClr>
                </a:solidFill>
              </a:rPr>
              <a:t>right</a:t>
            </a:r>
            <a:r>
              <a:rPr lang="de-DE" sz="1400" dirty="0" smtClean="0">
                <a:solidFill>
                  <a:schemeClr val="bg1">
                    <a:lumMod val="50000"/>
                  </a:schemeClr>
                </a:solidFill>
              </a:rPr>
              <a:t>  </a:t>
            </a:r>
          </a:p>
          <a:p>
            <a:pPr>
              <a:lnSpc>
                <a:spcPct val="120000"/>
              </a:lnSpc>
            </a:pPr>
            <a:r>
              <a:rPr lang="de-DE" sz="1400" dirty="0" err="1" smtClean="0"/>
              <a:t>There</a:t>
            </a:r>
            <a:r>
              <a:rPr lang="de-DE" sz="1400" dirty="0" smtClean="0"/>
              <a:t> </a:t>
            </a:r>
            <a:r>
              <a:rPr lang="de-DE" sz="1400" dirty="0" err="1" smtClean="0"/>
              <a:t>is</a:t>
            </a:r>
            <a:r>
              <a:rPr lang="de-DE" sz="1400" dirty="0" smtClean="0"/>
              <a:t> 17 </a:t>
            </a:r>
            <a:r>
              <a:rPr lang="de-DE" sz="1400" dirty="0"/>
              <a:t>% </a:t>
            </a:r>
            <a:r>
              <a:rPr lang="de-DE" sz="1400" dirty="0" err="1"/>
              <a:t>changes</a:t>
            </a:r>
            <a:r>
              <a:rPr lang="de-DE" sz="1400" dirty="0"/>
              <a:t> a </a:t>
            </a:r>
            <a:r>
              <a:rPr lang="de-DE" sz="1400" dirty="0" err="1"/>
              <a:t>player</a:t>
            </a:r>
            <a:r>
              <a:rPr lang="de-DE" sz="1400" dirty="0"/>
              <a:t> </a:t>
            </a:r>
            <a:r>
              <a:rPr lang="de-DE" sz="1400" dirty="0" err="1"/>
              <a:t>scores</a:t>
            </a:r>
            <a:r>
              <a:rPr lang="de-DE" sz="1400" dirty="0"/>
              <a:t> </a:t>
            </a:r>
            <a:r>
              <a:rPr lang="de-DE" sz="1400" dirty="0" err="1" smtClean="0"/>
              <a:t>higher</a:t>
            </a:r>
            <a:r>
              <a:rPr lang="de-DE" sz="1400" dirty="0" smtClean="0"/>
              <a:t> </a:t>
            </a:r>
            <a:r>
              <a:rPr lang="de-DE" sz="1400" dirty="0" err="1" smtClean="0"/>
              <a:t>than</a:t>
            </a:r>
            <a:r>
              <a:rPr lang="de-DE" sz="1400" dirty="0" smtClean="0"/>
              <a:t> 80.</a:t>
            </a:r>
            <a:endParaRPr lang="en-US" sz="1400" dirty="0"/>
          </a:p>
        </p:txBody>
      </p:sp>
      <p:pic>
        <p:nvPicPr>
          <p:cNvPr id="5" name="Picture 4"/>
          <p:cNvPicPr>
            <a:picLocks noChangeAspect="1"/>
          </p:cNvPicPr>
          <p:nvPr/>
        </p:nvPicPr>
        <p:blipFill>
          <a:blip r:embed="rId5"/>
          <a:stretch>
            <a:fillRect/>
          </a:stretch>
        </p:blipFill>
        <p:spPr>
          <a:xfrm>
            <a:off x="404718" y="2477845"/>
            <a:ext cx="971749" cy="659610"/>
          </a:xfrm>
          <a:prstGeom prst="rect">
            <a:avLst/>
          </a:prstGeom>
        </p:spPr>
      </p:pic>
      <p:sp>
        <p:nvSpPr>
          <p:cNvPr id="32" name="Freeform 31"/>
          <p:cNvSpPr/>
          <p:nvPr/>
        </p:nvSpPr>
        <p:spPr>
          <a:xfrm flipH="1">
            <a:off x="1913805" y="3914268"/>
            <a:ext cx="626065" cy="477474"/>
          </a:xfrm>
          <a:custGeom>
            <a:avLst/>
            <a:gdLst>
              <a:gd name="connsiteX0" fmla="*/ 461826 w 461826"/>
              <a:gd name="connsiteY0" fmla="*/ 0 h 264857"/>
              <a:gd name="connsiteX1" fmla="*/ 237705 w 461826"/>
              <a:gd name="connsiteY1" fmla="*/ 190154 h 264857"/>
              <a:gd name="connsiteX2" fmla="*/ 0 w 461826"/>
              <a:gd name="connsiteY2" fmla="*/ 264857 h 264857"/>
              <a:gd name="connsiteX3" fmla="*/ 461826 w 461826"/>
              <a:gd name="connsiteY3" fmla="*/ 258066 h 264857"/>
              <a:gd name="connsiteX4" fmla="*/ 461826 w 461826"/>
              <a:gd name="connsiteY4" fmla="*/ 0 h 2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26" h="264857">
                <a:moveTo>
                  <a:pt x="461826" y="0"/>
                </a:moveTo>
                <a:lnTo>
                  <a:pt x="237705" y="190154"/>
                </a:lnTo>
                <a:lnTo>
                  <a:pt x="0" y="264857"/>
                </a:lnTo>
                <a:lnTo>
                  <a:pt x="461826" y="258066"/>
                </a:lnTo>
                <a:lnTo>
                  <a:pt x="461826" y="0"/>
                </a:lnTo>
                <a:close/>
              </a:path>
            </a:pathLst>
          </a:custGeom>
          <a:solidFill>
            <a:schemeClr val="bg1">
              <a:lumMod val="65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Arrow 36"/>
          <p:cNvSpPr/>
          <p:nvPr/>
        </p:nvSpPr>
        <p:spPr>
          <a:xfrm>
            <a:off x="1775460" y="2640403"/>
            <a:ext cx="384858" cy="163553"/>
          </a:xfrm>
          <a:prstGeom prst="rightArrow">
            <a:avLst/>
          </a:prstGeom>
          <a:solidFill>
            <a:srgbClr val="7F7F7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822" y="1017923"/>
            <a:ext cx="9030125" cy="923330"/>
          </a:xfrm>
          <a:prstGeom prst="rect">
            <a:avLst/>
          </a:prstGeom>
          <a:noFill/>
        </p:spPr>
        <p:txBody>
          <a:bodyPr wrap="square" rtlCol="0">
            <a:spAutoFit/>
          </a:bodyPr>
          <a:lstStyle/>
          <a:p>
            <a:pPr marL="285750" indent="-285750">
              <a:buFont typeface="Arial"/>
              <a:buChar char="•"/>
            </a:pPr>
            <a:r>
              <a:rPr lang="en-US" dirty="0" smtClean="0"/>
              <a:t>Say you know that the average score of all players who tested the game so far is 75. You invited 9 new participants to test the game and want to know what is the probability they get a score higher than 80 given a standard deviation of 15? </a:t>
            </a:r>
          </a:p>
        </p:txBody>
      </p:sp>
      <p:pic>
        <p:nvPicPr>
          <p:cNvPr id="31" name="Picture 30"/>
          <p:cNvPicPr>
            <a:picLocks noChangeAspect="1"/>
          </p:cNvPicPr>
          <p:nvPr/>
        </p:nvPicPr>
        <p:blipFill>
          <a:blip r:embed="rId6"/>
          <a:stretch>
            <a:fillRect/>
          </a:stretch>
        </p:blipFill>
        <p:spPr>
          <a:xfrm>
            <a:off x="8335175" y="39460"/>
            <a:ext cx="778588" cy="781083"/>
          </a:xfrm>
          <a:prstGeom prst="rect">
            <a:avLst/>
          </a:prstGeom>
        </p:spPr>
      </p:pic>
      <p:cxnSp>
        <p:nvCxnSpPr>
          <p:cNvPr id="8" name="Straight Connector 7"/>
          <p:cNvCxnSpPr/>
          <p:nvPr/>
        </p:nvCxnSpPr>
        <p:spPr>
          <a:xfrm flipV="1">
            <a:off x="1376467" y="2372907"/>
            <a:ext cx="167735" cy="10493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83169" y="2142108"/>
            <a:ext cx="1287532" cy="307777"/>
          </a:xfrm>
          <a:prstGeom prst="rect">
            <a:avLst/>
          </a:prstGeom>
          <a:noFill/>
        </p:spPr>
        <p:txBody>
          <a:bodyPr wrap="none" rtlCol="0">
            <a:spAutoFit/>
          </a:bodyPr>
          <a:lstStyle/>
          <a:p>
            <a:r>
              <a:rPr lang="en-US" sz="1400" dirty="0" smtClean="0">
                <a:solidFill>
                  <a:schemeClr val="bg1">
                    <a:lumMod val="75000"/>
                  </a:schemeClr>
                </a:solidFill>
              </a:rPr>
              <a:t>Expected value</a:t>
            </a:r>
            <a:endParaRPr lang="en-US" sz="1400" dirty="0">
              <a:solidFill>
                <a:schemeClr val="bg1">
                  <a:lumMod val="75000"/>
                </a:schemeClr>
              </a:solidFill>
            </a:endParaRPr>
          </a:p>
        </p:txBody>
      </p:sp>
      <p:cxnSp>
        <p:nvCxnSpPr>
          <p:cNvPr id="33" name="Straight Connector 32"/>
          <p:cNvCxnSpPr/>
          <p:nvPr/>
        </p:nvCxnSpPr>
        <p:spPr>
          <a:xfrm flipV="1">
            <a:off x="906921" y="2181409"/>
            <a:ext cx="398993" cy="24961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255519" y="1937253"/>
            <a:ext cx="1175096" cy="307777"/>
          </a:xfrm>
          <a:prstGeom prst="rect">
            <a:avLst/>
          </a:prstGeom>
          <a:noFill/>
        </p:spPr>
        <p:txBody>
          <a:bodyPr wrap="none" rtlCol="0">
            <a:spAutoFit/>
          </a:bodyPr>
          <a:lstStyle/>
          <a:p>
            <a:r>
              <a:rPr lang="en-US" sz="1400" dirty="0" smtClean="0">
                <a:solidFill>
                  <a:schemeClr val="bg1">
                    <a:lumMod val="75000"/>
                  </a:schemeClr>
                </a:solidFill>
              </a:rPr>
              <a:t>Sample mean</a:t>
            </a:r>
            <a:endParaRPr lang="en-US" sz="1400" dirty="0">
              <a:solidFill>
                <a:schemeClr val="bg1">
                  <a:lumMod val="75000"/>
                </a:schemeClr>
              </a:solidFill>
            </a:endParaRPr>
          </a:p>
        </p:txBody>
      </p:sp>
    </p:spTree>
    <p:extLst>
      <p:ext uri="{BB962C8B-B14F-4D97-AF65-F5344CB8AC3E}">
        <p14:creationId xmlns:p14="http://schemas.microsoft.com/office/powerpoint/2010/main" val="78188892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67" y="1025883"/>
            <a:ext cx="8229600" cy="3394472"/>
          </a:xfrm>
        </p:spPr>
        <p:txBody>
          <a:bodyPr>
            <a:normAutofit/>
          </a:bodyPr>
          <a:lstStyle/>
          <a:p>
            <a:r>
              <a:rPr lang="en-US" sz="1800" dirty="0" smtClean="0"/>
              <a:t>Study design </a:t>
            </a:r>
          </a:p>
          <a:p>
            <a:pPr lvl="1"/>
            <a:r>
              <a:rPr lang="en-US" sz="1800" dirty="0" smtClean="0"/>
              <a:t>Goal </a:t>
            </a:r>
          </a:p>
          <a:p>
            <a:pPr lvl="1"/>
            <a:r>
              <a:rPr lang="en-US" sz="1800" dirty="0" smtClean="0"/>
              <a:t>Sampling </a:t>
            </a:r>
            <a:r>
              <a:rPr lang="en-US" sz="1800" dirty="0"/>
              <a:t>participants </a:t>
            </a:r>
          </a:p>
          <a:p>
            <a:pPr lvl="1"/>
            <a:r>
              <a:rPr lang="en-US" sz="1800" dirty="0"/>
              <a:t>M</a:t>
            </a:r>
            <a:r>
              <a:rPr lang="en-US" sz="1800" dirty="0" smtClean="0"/>
              <a:t>ethodology and plan</a:t>
            </a:r>
          </a:p>
          <a:p>
            <a:r>
              <a:rPr lang="en-US" sz="1800" dirty="0" smtClean="0"/>
              <a:t>Conducting research</a:t>
            </a:r>
          </a:p>
          <a:p>
            <a:pPr lvl="1"/>
            <a:r>
              <a:rPr lang="en-US" sz="1800" dirty="0" smtClean="0"/>
              <a:t>Execution of the plan</a:t>
            </a:r>
          </a:p>
          <a:p>
            <a:r>
              <a:rPr lang="en-US" sz="1800" dirty="0" smtClean="0"/>
              <a:t>Data analysis</a:t>
            </a:r>
          </a:p>
          <a:p>
            <a:pPr lvl="1"/>
            <a:r>
              <a:rPr lang="en-US" sz="1800" dirty="0" smtClean="0"/>
              <a:t>Which Statistical methods to use</a:t>
            </a:r>
          </a:p>
          <a:p>
            <a:pPr lvl="1"/>
            <a:r>
              <a:rPr lang="en-US" sz="1800" dirty="0" smtClean="0"/>
              <a:t>How to interpret the results</a:t>
            </a:r>
            <a:endParaRPr lang="en-US" sz="1800" dirty="0"/>
          </a:p>
        </p:txBody>
      </p:sp>
      <p:sp>
        <p:nvSpPr>
          <p:cNvPr id="6" name="Title 1"/>
          <p:cNvSpPr txBox="1">
            <a:spLocks/>
          </p:cNvSpPr>
          <p:nvPr/>
        </p:nvSpPr>
        <p:spPr>
          <a:xfrm>
            <a:off x="0" y="-9636"/>
            <a:ext cx="9144000" cy="857250"/>
          </a:xfrm>
          <a:prstGeom prst="rect">
            <a:avLst/>
          </a:prstGeom>
          <a:solidFill>
            <a:schemeClr val="bg1">
              <a:lumMod val="75000"/>
            </a:schemeClr>
          </a:solidFill>
          <a:effectLst/>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rgbClr val="FFFFFF"/>
                </a:solidFill>
              </a:rPr>
              <a:t>Typical process</a:t>
            </a:r>
            <a:endParaRPr lang="en-US" sz="2700" dirty="0">
              <a:solidFill>
                <a:srgbClr val="FFFFFF"/>
              </a:solidFill>
            </a:endParaRPr>
          </a:p>
          <a:p>
            <a:pPr algn="l"/>
            <a:r>
              <a:rPr lang="en-US" sz="3800" dirty="0">
                <a:solidFill>
                  <a:srgbClr val="FFFFFF"/>
                </a:solidFill>
              </a:rPr>
              <a:t>User research </a:t>
            </a:r>
          </a:p>
        </p:txBody>
      </p:sp>
      <p:sp>
        <p:nvSpPr>
          <p:cNvPr id="4" name="Slide Number Placeholder 3"/>
          <p:cNvSpPr>
            <a:spLocks noGrp="1"/>
          </p:cNvSpPr>
          <p:nvPr>
            <p:ph type="sldNum" sz="quarter" idx="12"/>
          </p:nvPr>
        </p:nvSpPr>
        <p:spPr/>
        <p:txBody>
          <a:bodyPr/>
          <a:lstStyle/>
          <a:p>
            <a:fld id="{DCB82ED2-ACBB-2046-9075-6288EA005F68}" type="slidenum">
              <a:rPr lang="en-US" smtClean="0"/>
              <a:t>9</a:t>
            </a:fld>
            <a:endParaRPr lang="en-US"/>
          </a:p>
        </p:txBody>
      </p:sp>
      <p:pic>
        <p:nvPicPr>
          <p:cNvPr id="8" name="Picture 7"/>
          <p:cNvPicPr>
            <a:picLocks noChangeAspect="1"/>
          </p:cNvPicPr>
          <p:nvPr/>
        </p:nvPicPr>
        <p:blipFill>
          <a:blip r:embed="rId2"/>
          <a:stretch>
            <a:fillRect/>
          </a:stretch>
        </p:blipFill>
        <p:spPr>
          <a:xfrm>
            <a:off x="8335175" y="30324"/>
            <a:ext cx="778588" cy="781083"/>
          </a:xfrm>
          <a:prstGeom prst="rect">
            <a:avLst/>
          </a:prstGeom>
        </p:spPr>
      </p:pic>
      <p:sp>
        <p:nvSpPr>
          <p:cNvPr id="7" name="Rectangle 6"/>
          <p:cNvSpPr/>
          <p:nvPr/>
        </p:nvSpPr>
        <p:spPr>
          <a:xfrm>
            <a:off x="33947" y="2999530"/>
            <a:ext cx="4128657" cy="1160077"/>
          </a:xfrm>
          <a:prstGeom prst="rect">
            <a:avLst/>
          </a:prstGeom>
          <a:noFill/>
          <a:ln>
            <a:solidFill>
              <a:schemeClr val="bg1">
                <a:lumMod val="6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709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9" y="1060333"/>
            <a:ext cx="8229600" cy="3394472"/>
          </a:xfrm>
        </p:spPr>
        <p:txBody>
          <a:bodyPr/>
          <a:lstStyle/>
          <a:p>
            <a:pPr marL="0" indent="0">
              <a:buNone/>
            </a:pPr>
            <a:endParaRPr lang="en-US" sz="1800" dirty="0"/>
          </a:p>
          <a:p>
            <a:pPr marL="285750" indent="-285750"/>
            <a:endParaRPr lang="en-US" sz="1800" dirty="0"/>
          </a:p>
          <a:p>
            <a:pPr marL="0" indent="0">
              <a:buNone/>
            </a:pPr>
            <a:endParaRPr lang="en-US" sz="1800" dirty="0" smtClean="0"/>
          </a:p>
          <a:p>
            <a:pPr marL="285750" indent="-285750"/>
            <a:endParaRPr lang="en-US" sz="1800" dirty="0" smtClean="0"/>
          </a:p>
          <a:p>
            <a:pPr marL="0" indent="0">
              <a:buNone/>
            </a:pPr>
            <a:endParaRPr lang="en-US" sz="1800" dirty="0"/>
          </a:p>
          <a:p>
            <a:pPr marL="0" indent="0">
              <a:buNone/>
            </a:pPr>
            <a:r>
              <a:rPr lang="is-IS" sz="1800" dirty="0"/>
              <a:t> </a:t>
            </a:r>
            <a:r>
              <a:rPr lang="is-IS" sz="1800" dirty="0" smtClean="0"/>
              <a:t>     </a:t>
            </a:r>
            <a:endParaRPr lang="en-US" sz="1800" dirty="0"/>
          </a:p>
        </p:txBody>
      </p:sp>
      <p:sp>
        <p:nvSpPr>
          <p:cNvPr id="4" name="Title 1"/>
          <p:cNvSpPr txBox="1">
            <a:spLocks/>
          </p:cNvSpPr>
          <p:nvPr/>
        </p:nvSpPr>
        <p:spPr>
          <a:xfrm>
            <a:off x="0"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Probability with t-distribution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90</a:t>
            </a:fld>
            <a:endParaRPr lang="en-US"/>
          </a:p>
        </p:txBody>
      </p:sp>
      <p:pic>
        <p:nvPicPr>
          <p:cNvPr id="10" name="Picture 9"/>
          <p:cNvPicPr>
            <a:picLocks noChangeAspect="1"/>
          </p:cNvPicPr>
          <p:nvPr/>
        </p:nvPicPr>
        <p:blipFill>
          <a:blip r:embed="rId2"/>
          <a:stretch>
            <a:fillRect/>
          </a:stretch>
        </p:blipFill>
        <p:spPr>
          <a:xfrm>
            <a:off x="8335175" y="39460"/>
            <a:ext cx="778588" cy="781083"/>
          </a:xfrm>
          <a:prstGeom prst="rect">
            <a:avLst/>
          </a:prstGeom>
        </p:spPr>
      </p:pic>
      <p:sp>
        <p:nvSpPr>
          <p:cNvPr id="2" name="Rectangle 1"/>
          <p:cNvSpPr/>
          <p:nvPr/>
        </p:nvSpPr>
        <p:spPr>
          <a:xfrm>
            <a:off x="55571" y="1030093"/>
            <a:ext cx="8964964" cy="923330"/>
          </a:xfrm>
          <a:prstGeom prst="rect">
            <a:avLst/>
          </a:prstGeom>
        </p:spPr>
        <p:txBody>
          <a:bodyPr wrap="square">
            <a:spAutoFit/>
          </a:bodyPr>
          <a:lstStyle/>
          <a:p>
            <a:pPr marL="285750" indent="-285750">
              <a:buFont typeface="Arial"/>
              <a:buChar char="•"/>
            </a:pPr>
            <a:r>
              <a:rPr lang="en-US" dirty="0"/>
              <a:t>Say you know that the average score of all players is 75. You invited 9 participants to test the game and want to know what is the probability they get a score </a:t>
            </a:r>
            <a:r>
              <a:rPr lang="en-US" dirty="0" smtClean="0"/>
              <a:t>between 75 and </a:t>
            </a:r>
            <a:r>
              <a:rPr lang="en-US" dirty="0"/>
              <a:t>80 given a standard deviation of 15? </a:t>
            </a:r>
          </a:p>
        </p:txBody>
      </p:sp>
    </p:spTree>
    <p:extLst>
      <p:ext uri="{BB962C8B-B14F-4D97-AF65-F5344CB8AC3E}">
        <p14:creationId xmlns:p14="http://schemas.microsoft.com/office/powerpoint/2010/main" val="37427208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9" y="1060333"/>
            <a:ext cx="8229600" cy="3394472"/>
          </a:xfrm>
        </p:spPr>
        <p:txBody>
          <a:bodyPr/>
          <a:lstStyle/>
          <a:p>
            <a:pPr marL="285750" indent="-285750"/>
            <a:r>
              <a:rPr lang="en-US" sz="1800" dirty="0">
                <a:solidFill>
                  <a:srgbClr val="7F7F7F"/>
                </a:solidFill>
              </a:rPr>
              <a:t>Say you know that the average score of all players is 75. You invited 9 participants to test the game and want to know what is the probability they get a score between 75 and 80 given a standard deviation of 15? </a:t>
            </a:r>
            <a:endParaRPr lang="en-US" sz="1800" dirty="0" smtClean="0">
              <a:solidFill>
                <a:srgbClr val="7F7F7F"/>
              </a:solidFill>
            </a:endParaRPr>
          </a:p>
          <a:p>
            <a:pPr marL="285750" indent="-285750"/>
            <a:endParaRPr lang="en-US" sz="1200" dirty="0"/>
          </a:p>
          <a:p>
            <a:pPr marL="285750" indent="-285750"/>
            <a:r>
              <a:rPr lang="en-US" sz="1800" dirty="0" smtClean="0"/>
              <a:t>What’s the probability of getting higher than 80 again?</a:t>
            </a:r>
          </a:p>
          <a:p>
            <a:pPr marL="685800" lvl="1"/>
            <a:r>
              <a:rPr lang="de-DE" sz="1400" dirty="0" smtClean="0"/>
              <a:t>0.1733</a:t>
            </a:r>
          </a:p>
          <a:p>
            <a:pPr marL="285750"/>
            <a:r>
              <a:rPr lang="en-CA" sz="1800" dirty="0" smtClean="0"/>
              <a:t>Then we calculate the probability of getting lower than </a:t>
            </a:r>
            <a:r>
              <a:rPr lang="de-DE" sz="1800" dirty="0" smtClean="0"/>
              <a:t>80</a:t>
            </a:r>
          </a:p>
          <a:p>
            <a:pPr marL="685800" lvl="1"/>
            <a:r>
              <a:rPr lang="de-DE" sz="1400" dirty="0" smtClean="0"/>
              <a:t>1 - 0.1733 = 0.8267</a:t>
            </a:r>
          </a:p>
          <a:p>
            <a:pPr marL="285750"/>
            <a:r>
              <a:rPr lang="en-CA" sz="1800" dirty="0" smtClean="0"/>
              <a:t>What the probability of getting </a:t>
            </a:r>
            <a:r>
              <a:rPr lang="de-DE" sz="1800" dirty="0" smtClean="0"/>
              <a:t>75?</a:t>
            </a:r>
          </a:p>
          <a:p>
            <a:pPr marL="685800" lvl="1"/>
            <a:r>
              <a:rPr lang="de-DE" sz="1400" dirty="0" smtClean="0"/>
              <a:t>t = </a:t>
            </a:r>
            <a:r>
              <a:rPr lang="de-DE" sz="1400" dirty="0" smtClean="0">
                <a:solidFill>
                  <a:schemeClr val="accent2"/>
                </a:solidFill>
              </a:rPr>
              <a:t>(75-75) </a:t>
            </a:r>
            <a:r>
              <a:rPr lang="de-DE" sz="1400" dirty="0" smtClean="0"/>
              <a:t>/ (15/</a:t>
            </a:r>
            <a:r>
              <a:rPr lang="mr-IN" sz="1400" dirty="0" smtClean="0"/>
              <a:t>√</a:t>
            </a:r>
            <a:r>
              <a:rPr lang="de-DE" sz="1400" dirty="0" smtClean="0"/>
              <a:t>(9)) = 0</a:t>
            </a:r>
          </a:p>
          <a:p>
            <a:pPr marL="685800" lvl="1"/>
            <a:r>
              <a:rPr lang="de-DE" sz="1400" dirty="0" smtClean="0"/>
              <a:t>t ( 0 ) = 0.5 (</a:t>
            </a:r>
            <a:r>
              <a:rPr lang="en-CA" sz="1400" dirty="0" smtClean="0"/>
              <a:t>right at the center of the Gaussian curve</a:t>
            </a:r>
            <a:r>
              <a:rPr lang="de-DE" sz="1400" dirty="0" smtClean="0"/>
              <a:t>!)</a:t>
            </a:r>
          </a:p>
          <a:p>
            <a:pPr marL="285750"/>
            <a:r>
              <a:rPr lang="de-DE" sz="1800" dirty="0" smtClean="0"/>
              <a:t>Thus, 0.8267 </a:t>
            </a:r>
            <a:r>
              <a:rPr lang="mr-IN" sz="1800" dirty="0" smtClean="0"/>
              <a:t>–</a:t>
            </a:r>
            <a:r>
              <a:rPr lang="de-DE" sz="1800" dirty="0" smtClean="0"/>
              <a:t> 0.5 = 0.3267 = 33% </a:t>
            </a:r>
            <a:r>
              <a:rPr lang="en-CA" sz="1800" dirty="0" smtClean="0"/>
              <a:t>chances of getting between </a:t>
            </a:r>
            <a:r>
              <a:rPr lang="de-DE" sz="1800" dirty="0" smtClean="0"/>
              <a:t>75 </a:t>
            </a:r>
            <a:r>
              <a:rPr lang="de-DE" sz="1800" dirty="0" err="1" smtClean="0"/>
              <a:t>and</a:t>
            </a:r>
            <a:r>
              <a:rPr lang="de-DE" sz="1800" dirty="0" smtClean="0"/>
              <a:t> 80</a:t>
            </a:r>
          </a:p>
          <a:p>
            <a:pPr marL="285750"/>
            <a:r>
              <a:rPr lang="de-DE" sz="1800" dirty="0" smtClean="0"/>
              <a:t>1 </a:t>
            </a:r>
            <a:r>
              <a:rPr lang="en-CA" sz="1800" dirty="0" smtClean="0"/>
              <a:t>chance out of </a:t>
            </a:r>
            <a:r>
              <a:rPr lang="de-DE" sz="1800" dirty="0" smtClean="0"/>
              <a:t>3!</a:t>
            </a:r>
            <a:endParaRPr lang="de-DE" sz="1800" dirty="0"/>
          </a:p>
          <a:p>
            <a:pPr marL="400050" lvl="1" indent="0">
              <a:buNone/>
            </a:pPr>
            <a:endParaRPr lang="en-US" sz="1400" dirty="0"/>
          </a:p>
          <a:p>
            <a:pPr marL="0" indent="0">
              <a:buNone/>
            </a:pPr>
            <a:endParaRPr lang="en-US" sz="1800" dirty="0" smtClean="0">
              <a:solidFill>
                <a:schemeClr val="bg1">
                  <a:lumMod val="75000"/>
                </a:schemeClr>
              </a:solidFill>
            </a:endParaRPr>
          </a:p>
          <a:p>
            <a:pPr marL="0" indent="0">
              <a:buNone/>
            </a:pPr>
            <a:endParaRPr lang="en-US" sz="1800" dirty="0"/>
          </a:p>
          <a:p>
            <a:pPr marL="285750" indent="-285750"/>
            <a:endParaRPr lang="en-US" sz="1800" dirty="0"/>
          </a:p>
          <a:p>
            <a:pPr marL="0" indent="0">
              <a:buNone/>
            </a:pPr>
            <a:endParaRPr lang="en-US" sz="1800" dirty="0" smtClean="0"/>
          </a:p>
          <a:p>
            <a:pPr marL="285750" indent="-285750"/>
            <a:endParaRPr lang="en-US" sz="1800" dirty="0" smtClean="0"/>
          </a:p>
          <a:p>
            <a:pPr marL="0" indent="0">
              <a:buNone/>
            </a:pPr>
            <a:endParaRPr lang="en-US" sz="1800" dirty="0"/>
          </a:p>
          <a:p>
            <a:pPr marL="0" indent="0">
              <a:buNone/>
            </a:pPr>
            <a:r>
              <a:rPr lang="is-IS" sz="1800" dirty="0"/>
              <a:t> </a:t>
            </a:r>
            <a:r>
              <a:rPr lang="is-IS" sz="1800" dirty="0" smtClean="0"/>
              <a:t>    </a:t>
            </a:r>
            <a:endParaRPr lang="en-US" sz="1800" dirty="0"/>
          </a:p>
        </p:txBody>
      </p:sp>
      <p:sp>
        <p:nvSpPr>
          <p:cNvPr id="4" name="Title 1"/>
          <p:cNvSpPr txBox="1">
            <a:spLocks/>
          </p:cNvSpPr>
          <p:nvPr/>
        </p:nvSpPr>
        <p:spPr>
          <a:xfrm>
            <a:off x="0" y="-1523"/>
            <a:ext cx="9144000" cy="857250"/>
          </a:xfrm>
          <a:prstGeom prst="rect">
            <a:avLst/>
          </a:prstGeom>
          <a:solidFill>
            <a:srgbClr val="77933C"/>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solution: </a:t>
            </a:r>
            <a:r>
              <a:rPr lang="en-US" sz="2500" dirty="0">
                <a:solidFill>
                  <a:schemeClr val="bg1"/>
                </a:solidFill>
              </a:rPr>
              <a:t>Probability with </a:t>
            </a:r>
            <a:r>
              <a:rPr lang="en-US" sz="2500" dirty="0" smtClean="0">
                <a:solidFill>
                  <a:schemeClr val="bg1"/>
                </a:solidFill>
              </a:rPr>
              <a:t>t-distribution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91</a:t>
            </a:fld>
            <a:endParaRPr lang="en-US"/>
          </a:p>
        </p:txBody>
      </p:sp>
      <p:pic>
        <p:nvPicPr>
          <p:cNvPr id="10" name="Picture 9"/>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9045669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T-test vs. z-test</a:t>
            </a:r>
            <a:endParaRPr lang="en-US" sz="2500" dirty="0">
              <a:solidFill>
                <a:schemeClr val="bg1"/>
              </a:solidFill>
            </a:endParaRPr>
          </a:p>
          <a:p>
            <a:pPr algn="l">
              <a:lnSpc>
                <a:spcPct val="80000"/>
              </a:lnSpc>
            </a:pPr>
            <a:r>
              <a:rPr lang="en-US" sz="3500" dirty="0" smtClean="0">
                <a:solidFill>
                  <a:schemeClr val="bg1"/>
                </a:solidFill>
              </a:rPr>
              <a:t>Statistics </a:t>
            </a:r>
            <a:endParaRPr lang="en-US" sz="3500" dirty="0">
              <a:solidFill>
                <a:schemeClr val="bg1"/>
              </a:solidFill>
            </a:endParaRPr>
          </a:p>
        </p:txBody>
      </p:sp>
      <p:sp>
        <p:nvSpPr>
          <p:cNvPr id="7" name="Slide Number Placeholder 6"/>
          <p:cNvSpPr>
            <a:spLocks noGrp="1"/>
          </p:cNvSpPr>
          <p:nvPr>
            <p:ph type="sldNum" sz="quarter" idx="12"/>
          </p:nvPr>
        </p:nvSpPr>
        <p:spPr/>
        <p:txBody>
          <a:bodyPr/>
          <a:lstStyle/>
          <a:p>
            <a:fld id="{DCB82ED2-ACBB-2046-9075-6288EA005F68}" type="slidenum">
              <a:rPr lang="en-US" smtClean="0"/>
              <a:t>92</a:t>
            </a:fld>
            <a:endParaRPr lang="en-US"/>
          </a:p>
        </p:txBody>
      </p:sp>
      <p:pic>
        <p:nvPicPr>
          <p:cNvPr id="8" name="Picture 7"/>
          <p:cNvPicPr>
            <a:picLocks noChangeAspect="1"/>
          </p:cNvPicPr>
          <p:nvPr/>
        </p:nvPicPr>
        <p:blipFill>
          <a:blip r:embed="rId3"/>
          <a:stretch>
            <a:fillRect/>
          </a:stretch>
        </p:blipFill>
        <p:spPr>
          <a:xfrm>
            <a:off x="8335175" y="39460"/>
            <a:ext cx="778588" cy="781083"/>
          </a:xfrm>
          <a:prstGeom prst="rect">
            <a:avLst/>
          </a:prstGeom>
        </p:spPr>
      </p:pic>
      <p:graphicFrame>
        <p:nvGraphicFramePr>
          <p:cNvPr id="9" name="Diagram 8"/>
          <p:cNvGraphicFramePr/>
          <p:nvPr>
            <p:extLst>
              <p:ext uri="{D42A27DB-BD31-4B8C-83A1-F6EECF244321}">
                <p14:modId xmlns:p14="http://schemas.microsoft.com/office/powerpoint/2010/main" val="1784395195"/>
              </p:ext>
            </p:extLst>
          </p:nvPr>
        </p:nvGraphicFramePr>
        <p:xfrm>
          <a:off x="-52050" y="1089509"/>
          <a:ext cx="5164782" cy="3667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p:cNvSpPr/>
          <p:nvPr/>
        </p:nvSpPr>
        <p:spPr>
          <a:xfrm>
            <a:off x="4794842" y="1089509"/>
            <a:ext cx="4572000" cy="4524316"/>
          </a:xfrm>
          <a:prstGeom prst="rect">
            <a:avLst/>
          </a:prstGeom>
        </p:spPr>
        <p:txBody>
          <a:bodyPr>
            <a:spAutoFit/>
          </a:bodyPr>
          <a:lstStyle/>
          <a:p>
            <a:r>
              <a:rPr lang="en-US" dirty="0"/>
              <a:t>If </a:t>
            </a:r>
            <a:r>
              <a:rPr lang="en-US" dirty="0" smtClean="0"/>
              <a:t>we have </a:t>
            </a:r>
            <a:r>
              <a:rPr lang="en-US" dirty="0"/>
              <a:t>a larger sample (over 30), the t-distribution and z-distribution look pretty much the same. </a:t>
            </a:r>
            <a:endParaRPr lang="en-US" dirty="0" smtClean="0"/>
          </a:p>
          <a:p>
            <a:r>
              <a:rPr lang="en-US" dirty="0" smtClean="0"/>
              <a:t>If we know </a:t>
            </a:r>
            <a:r>
              <a:rPr lang="en-US" dirty="0" err="1"/>
              <a:t>σ</a:t>
            </a:r>
            <a:r>
              <a:rPr lang="en-US" dirty="0"/>
              <a:t>, </a:t>
            </a:r>
            <a:r>
              <a:rPr lang="en-US" dirty="0" smtClean="0"/>
              <a:t>we substitute </a:t>
            </a:r>
            <a:r>
              <a:rPr lang="en-US" dirty="0" err="1"/>
              <a:t>σ</a:t>
            </a:r>
            <a:r>
              <a:rPr lang="en-US" dirty="0"/>
              <a:t> into the equation in place of </a:t>
            </a:r>
            <a:r>
              <a:rPr lang="en-US" dirty="0" smtClean="0"/>
              <a:t>s</a:t>
            </a:r>
          </a:p>
          <a:p>
            <a:endParaRPr lang="en-US" dirty="0"/>
          </a:p>
          <a:p>
            <a:r>
              <a:rPr lang="mr-IN" dirty="0"/>
              <a:t>T = (X – μ) / [ σ/√(n) </a:t>
            </a:r>
            <a:r>
              <a:rPr lang="mr-IN" dirty="0" smtClean="0"/>
              <a:t>]</a:t>
            </a:r>
            <a:endParaRPr lang="en-CA" dirty="0" smtClean="0"/>
          </a:p>
          <a:p>
            <a:endParaRPr lang="en-CA" dirty="0"/>
          </a:p>
          <a:p>
            <a:r>
              <a:rPr lang="en-CA" dirty="0"/>
              <a:t>This makes the equation identical to the one for the z-score; the only difference is </a:t>
            </a:r>
            <a:r>
              <a:rPr lang="en-CA" dirty="0" smtClean="0"/>
              <a:t>we are looking </a:t>
            </a:r>
            <a:r>
              <a:rPr lang="en-CA" dirty="0"/>
              <a:t>up the result in the T table, not the Z-table. For sample sizes over 30, you’ll get the same result.</a:t>
            </a:r>
            <a:endParaRPr lang="en-CA" dirty="0" smtClean="0"/>
          </a:p>
          <a:p>
            <a:endParaRPr lang="en-CA" dirty="0"/>
          </a:p>
          <a:p>
            <a:endParaRPr lang="en-US" dirty="0" smtClean="0"/>
          </a:p>
          <a:p>
            <a:endParaRPr lang="en-US" dirty="0"/>
          </a:p>
        </p:txBody>
      </p:sp>
    </p:spTree>
    <p:extLst>
      <p:ext uri="{BB962C8B-B14F-4D97-AF65-F5344CB8AC3E}">
        <p14:creationId xmlns:p14="http://schemas.microsoft.com/office/powerpoint/2010/main" val="35194537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19" y="1060333"/>
            <a:ext cx="8508570" cy="3394472"/>
          </a:xfrm>
        </p:spPr>
        <p:txBody>
          <a:bodyPr/>
          <a:lstStyle/>
          <a:p>
            <a:pPr marL="285750" indent="-285750"/>
            <a:r>
              <a:rPr lang="en-US" sz="1800" dirty="0" smtClean="0"/>
              <a:t>P-value: is the area under the curve. </a:t>
            </a:r>
          </a:p>
          <a:p>
            <a:pPr marL="285750" indent="-285750"/>
            <a:endParaRPr lang="en-US" sz="1800" dirty="0" smtClean="0"/>
          </a:p>
          <a:p>
            <a:pPr marL="0" indent="0">
              <a:buNone/>
            </a:pPr>
            <a:endParaRPr lang="en-US" sz="1800" dirty="0" smtClean="0"/>
          </a:p>
        </p:txBody>
      </p:sp>
      <p:sp>
        <p:nvSpPr>
          <p:cNvPr id="4"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P-value: Definition</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5" name="Slide Number Placeholder 4"/>
          <p:cNvSpPr>
            <a:spLocks noGrp="1"/>
          </p:cNvSpPr>
          <p:nvPr>
            <p:ph type="sldNum" sz="quarter" idx="12"/>
          </p:nvPr>
        </p:nvSpPr>
        <p:spPr/>
        <p:txBody>
          <a:bodyPr/>
          <a:lstStyle/>
          <a:p>
            <a:fld id="{DCB82ED2-ACBB-2046-9075-6288EA005F68}" type="slidenum">
              <a:rPr lang="en-US" smtClean="0"/>
              <a:t>93</a:t>
            </a:fld>
            <a:endParaRPr lang="en-US"/>
          </a:p>
        </p:txBody>
      </p:sp>
      <p:grpSp>
        <p:nvGrpSpPr>
          <p:cNvPr id="11" name="Group 10"/>
          <p:cNvGrpSpPr/>
          <p:nvPr/>
        </p:nvGrpSpPr>
        <p:grpSpPr>
          <a:xfrm>
            <a:off x="348074" y="3128549"/>
            <a:ext cx="2803261" cy="1349591"/>
            <a:chOff x="348074" y="3305957"/>
            <a:chExt cx="2803261" cy="1349591"/>
          </a:xfrm>
        </p:grpSpPr>
        <p:pic>
          <p:nvPicPr>
            <p:cNvPr id="12" name="Picture 11"/>
            <p:cNvPicPr>
              <a:picLocks noChangeAspect="1"/>
            </p:cNvPicPr>
            <p:nvPr/>
          </p:nvPicPr>
          <p:blipFill rotWithShape="1">
            <a:blip r:embed="rId2"/>
            <a:srcRect l="4275" b="10807"/>
            <a:stretch/>
          </p:blipFill>
          <p:spPr>
            <a:xfrm>
              <a:off x="348074" y="3305957"/>
              <a:ext cx="2803261" cy="976219"/>
            </a:xfrm>
            <a:prstGeom prst="rect">
              <a:avLst/>
            </a:prstGeom>
          </p:spPr>
        </p:pic>
        <p:grpSp>
          <p:nvGrpSpPr>
            <p:cNvPr id="13" name="Group 12"/>
            <p:cNvGrpSpPr/>
            <p:nvPr/>
          </p:nvGrpSpPr>
          <p:grpSpPr>
            <a:xfrm>
              <a:off x="1200586" y="3358570"/>
              <a:ext cx="829080" cy="1139189"/>
              <a:chOff x="1200586" y="3358570"/>
              <a:chExt cx="829080" cy="1139189"/>
            </a:xfrm>
          </p:grpSpPr>
          <p:sp>
            <p:nvSpPr>
              <p:cNvPr id="19" name="Rectangle 18"/>
              <p:cNvSpPr/>
              <p:nvPr/>
            </p:nvSpPr>
            <p:spPr>
              <a:xfrm>
                <a:off x="1200586" y="3829986"/>
                <a:ext cx="184666" cy="461665"/>
              </a:xfrm>
              <a:prstGeom prst="rect">
                <a:avLst/>
              </a:prstGeom>
            </p:spPr>
            <p:txBody>
              <a:bodyPr wrap="none">
                <a:spAutoFit/>
              </a:bodyPr>
              <a:lstStyle/>
              <a:p>
                <a:endParaRPr lang="en-US" sz="2400" dirty="0" smtClean="0">
                  <a:solidFill>
                    <a:srgbClr val="FF0000"/>
                  </a:solidFill>
                </a:endParaRPr>
              </a:p>
            </p:txBody>
          </p:sp>
          <p:sp>
            <p:nvSpPr>
              <p:cNvPr id="20" name="TextBox 19"/>
              <p:cNvSpPr txBox="1"/>
              <p:nvPr/>
            </p:nvSpPr>
            <p:spPr>
              <a:xfrm>
                <a:off x="1407151" y="4189982"/>
                <a:ext cx="275661" cy="307777"/>
              </a:xfrm>
              <a:prstGeom prst="rect">
                <a:avLst/>
              </a:prstGeom>
              <a:noFill/>
            </p:spPr>
            <p:txBody>
              <a:bodyPr wrap="none" rtlCol="0">
                <a:spAutoFit/>
              </a:bodyPr>
              <a:lstStyle/>
              <a:p>
                <a:r>
                  <a:rPr lang="en-US" sz="1400" dirty="0"/>
                  <a:t>0</a:t>
                </a:r>
              </a:p>
            </p:txBody>
          </p:sp>
          <p:sp>
            <p:nvSpPr>
              <p:cNvPr id="22" name="TextBox 21"/>
              <p:cNvSpPr txBox="1"/>
              <p:nvPr/>
            </p:nvSpPr>
            <p:spPr>
              <a:xfrm flipH="1">
                <a:off x="1761956" y="4175903"/>
                <a:ext cx="267710" cy="307777"/>
              </a:xfrm>
              <a:prstGeom prst="rect">
                <a:avLst/>
              </a:prstGeom>
              <a:noFill/>
            </p:spPr>
            <p:txBody>
              <a:bodyPr wrap="square" rtlCol="0">
                <a:spAutoFit/>
              </a:bodyPr>
              <a:lstStyle/>
              <a:p>
                <a:r>
                  <a:rPr lang="en-US" sz="1400" dirty="0" smtClean="0"/>
                  <a:t>1</a:t>
                </a:r>
                <a:endParaRPr lang="en-US" sz="1400" dirty="0"/>
              </a:p>
            </p:txBody>
          </p:sp>
          <p:cxnSp>
            <p:nvCxnSpPr>
              <p:cNvPr id="23" name="Straight Connector 22"/>
              <p:cNvCxnSpPr/>
              <p:nvPr/>
            </p:nvCxnSpPr>
            <p:spPr>
              <a:xfrm>
                <a:off x="1898357" y="3716956"/>
                <a:ext cx="0" cy="5312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553700" y="3358570"/>
                <a:ext cx="0" cy="9083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1201116" y="4347771"/>
              <a:ext cx="697627" cy="307777"/>
            </a:xfrm>
            <a:prstGeom prst="rect">
              <a:avLst/>
            </a:prstGeom>
            <a:noFill/>
          </p:spPr>
          <p:txBody>
            <a:bodyPr wrap="none" rtlCol="0">
              <a:spAutoFit/>
            </a:bodyPr>
            <a:lstStyle/>
            <a:p>
              <a:r>
                <a:rPr lang="en-US" sz="1400" dirty="0"/>
                <a:t>t</a:t>
              </a:r>
              <a:r>
                <a:rPr lang="en-US" sz="1400" dirty="0" smtClean="0"/>
                <a:t>-score</a:t>
              </a:r>
              <a:endParaRPr lang="en-US" sz="1400" dirty="0"/>
            </a:p>
          </p:txBody>
        </p:sp>
      </p:grpSp>
      <p:sp>
        <p:nvSpPr>
          <p:cNvPr id="25" name="Freeform 24"/>
          <p:cNvSpPr/>
          <p:nvPr/>
        </p:nvSpPr>
        <p:spPr>
          <a:xfrm flipH="1">
            <a:off x="1913805" y="3596775"/>
            <a:ext cx="626065" cy="477474"/>
          </a:xfrm>
          <a:custGeom>
            <a:avLst/>
            <a:gdLst>
              <a:gd name="connsiteX0" fmla="*/ 461826 w 461826"/>
              <a:gd name="connsiteY0" fmla="*/ 0 h 264857"/>
              <a:gd name="connsiteX1" fmla="*/ 237705 w 461826"/>
              <a:gd name="connsiteY1" fmla="*/ 190154 h 264857"/>
              <a:gd name="connsiteX2" fmla="*/ 0 w 461826"/>
              <a:gd name="connsiteY2" fmla="*/ 264857 h 264857"/>
              <a:gd name="connsiteX3" fmla="*/ 461826 w 461826"/>
              <a:gd name="connsiteY3" fmla="*/ 258066 h 264857"/>
              <a:gd name="connsiteX4" fmla="*/ 461826 w 461826"/>
              <a:gd name="connsiteY4" fmla="*/ 0 h 2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26" h="264857">
                <a:moveTo>
                  <a:pt x="461826" y="0"/>
                </a:moveTo>
                <a:lnTo>
                  <a:pt x="237705" y="190154"/>
                </a:lnTo>
                <a:lnTo>
                  <a:pt x="0" y="264857"/>
                </a:lnTo>
                <a:lnTo>
                  <a:pt x="461826" y="258066"/>
                </a:lnTo>
                <a:lnTo>
                  <a:pt x="461826" y="0"/>
                </a:lnTo>
                <a:close/>
              </a:path>
            </a:pathLst>
          </a:custGeom>
          <a:solidFill>
            <a:schemeClr val="tx1">
              <a:lumMod val="50000"/>
              <a:lumOff val="50000"/>
              <a:alpha val="3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endCxn id="25" idx="1"/>
          </p:cNvCxnSpPr>
          <p:nvPr/>
        </p:nvCxnSpPr>
        <p:spPr>
          <a:xfrm flipH="1">
            <a:off x="2217630" y="3134867"/>
            <a:ext cx="455080" cy="804710"/>
          </a:xfrm>
          <a:prstGeom prst="straightConnector1">
            <a:avLst/>
          </a:prstGeom>
          <a:ln w="12700" cmpd="sng">
            <a:prstDash val="dot"/>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672710" y="2935805"/>
            <a:ext cx="1585803" cy="307777"/>
          </a:xfrm>
          <a:prstGeom prst="rect">
            <a:avLst/>
          </a:prstGeom>
          <a:noFill/>
        </p:spPr>
        <p:txBody>
          <a:bodyPr wrap="none" rtlCol="0">
            <a:spAutoFit/>
          </a:bodyPr>
          <a:lstStyle/>
          <a:p>
            <a:r>
              <a:rPr lang="en-US" sz="1400" b="1" dirty="0" smtClean="0"/>
              <a:t>P-value </a:t>
            </a:r>
            <a:r>
              <a:rPr lang="en-US" sz="1400" dirty="0" smtClean="0"/>
              <a:t>is the AUC</a:t>
            </a:r>
            <a:endParaRPr lang="en-US" sz="1400" dirty="0"/>
          </a:p>
        </p:txBody>
      </p:sp>
      <p:grpSp>
        <p:nvGrpSpPr>
          <p:cNvPr id="26" name="Group 25"/>
          <p:cNvGrpSpPr/>
          <p:nvPr/>
        </p:nvGrpSpPr>
        <p:grpSpPr>
          <a:xfrm>
            <a:off x="339989" y="1739270"/>
            <a:ext cx="2803261" cy="1197407"/>
            <a:chOff x="339989" y="2056763"/>
            <a:chExt cx="2803261" cy="1197407"/>
          </a:xfrm>
        </p:grpSpPr>
        <p:pic>
          <p:nvPicPr>
            <p:cNvPr id="27" name="Picture 26"/>
            <p:cNvPicPr>
              <a:picLocks noChangeAspect="1"/>
            </p:cNvPicPr>
            <p:nvPr/>
          </p:nvPicPr>
          <p:blipFill rotWithShape="1">
            <a:blip r:embed="rId2"/>
            <a:srcRect l="4275" b="10807"/>
            <a:stretch/>
          </p:blipFill>
          <p:spPr>
            <a:xfrm>
              <a:off x="339989" y="2056763"/>
              <a:ext cx="2803261" cy="976219"/>
            </a:xfrm>
            <a:prstGeom prst="rect">
              <a:avLst/>
            </a:prstGeom>
          </p:spPr>
        </p:pic>
        <p:grpSp>
          <p:nvGrpSpPr>
            <p:cNvPr id="28" name="Group 27"/>
            <p:cNvGrpSpPr/>
            <p:nvPr/>
          </p:nvGrpSpPr>
          <p:grpSpPr>
            <a:xfrm>
              <a:off x="537478" y="2109376"/>
              <a:ext cx="1156491" cy="1144794"/>
              <a:chOff x="537478" y="2109376"/>
              <a:chExt cx="1156491" cy="1144794"/>
            </a:xfrm>
          </p:grpSpPr>
          <p:sp>
            <p:nvSpPr>
              <p:cNvPr id="29" name="TextBox 28"/>
              <p:cNvSpPr txBox="1"/>
              <p:nvPr/>
            </p:nvSpPr>
            <p:spPr>
              <a:xfrm>
                <a:off x="1418308" y="2946393"/>
                <a:ext cx="275661" cy="307777"/>
              </a:xfrm>
              <a:prstGeom prst="rect">
                <a:avLst/>
              </a:prstGeom>
              <a:noFill/>
            </p:spPr>
            <p:txBody>
              <a:bodyPr wrap="none" rtlCol="0">
                <a:spAutoFit/>
              </a:bodyPr>
              <a:lstStyle/>
              <a:p>
                <a:r>
                  <a:rPr lang="en-US" sz="1400" dirty="0" smtClean="0"/>
                  <a:t>0</a:t>
                </a:r>
                <a:endParaRPr lang="en-US" sz="1400" dirty="0"/>
              </a:p>
            </p:txBody>
          </p:sp>
          <p:sp>
            <p:nvSpPr>
              <p:cNvPr id="30" name="TextBox 29"/>
              <p:cNvSpPr txBox="1"/>
              <p:nvPr/>
            </p:nvSpPr>
            <p:spPr>
              <a:xfrm flipH="1">
                <a:off x="751075" y="2946393"/>
                <a:ext cx="542159" cy="307777"/>
              </a:xfrm>
              <a:prstGeom prst="rect">
                <a:avLst/>
              </a:prstGeom>
              <a:noFill/>
            </p:spPr>
            <p:txBody>
              <a:bodyPr wrap="square" rtlCol="0">
                <a:spAutoFit/>
              </a:bodyPr>
              <a:lstStyle/>
              <a:p>
                <a:r>
                  <a:rPr lang="en-US" sz="1400" dirty="0" smtClean="0"/>
                  <a:t>-1.5</a:t>
                </a:r>
                <a:endParaRPr lang="en-US" sz="1400" dirty="0"/>
              </a:p>
            </p:txBody>
          </p:sp>
          <p:cxnSp>
            <p:nvCxnSpPr>
              <p:cNvPr id="31" name="Straight Connector 30"/>
              <p:cNvCxnSpPr/>
              <p:nvPr/>
            </p:nvCxnSpPr>
            <p:spPr>
              <a:xfrm flipH="1">
                <a:off x="1012888" y="2727378"/>
                <a:ext cx="6792" cy="283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545615" y="2109376"/>
                <a:ext cx="0" cy="9083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a:off x="537478" y="2734169"/>
                <a:ext cx="461826" cy="264857"/>
              </a:xfrm>
              <a:custGeom>
                <a:avLst/>
                <a:gdLst>
                  <a:gd name="connsiteX0" fmla="*/ 461826 w 461826"/>
                  <a:gd name="connsiteY0" fmla="*/ 0 h 264857"/>
                  <a:gd name="connsiteX1" fmla="*/ 237705 w 461826"/>
                  <a:gd name="connsiteY1" fmla="*/ 190154 h 264857"/>
                  <a:gd name="connsiteX2" fmla="*/ 0 w 461826"/>
                  <a:gd name="connsiteY2" fmla="*/ 264857 h 264857"/>
                  <a:gd name="connsiteX3" fmla="*/ 461826 w 461826"/>
                  <a:gd name="connsiteY3" fmla="*/ 258066 h 264857"/>
                  <a:gd name="connsiteX4" fmla="*/ 461826 w 461826"/>
                  <a:gd name="connsiteY4" fmla="*/ 0 h 26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26" h="264857">
                    <a:moveTo>
                      <a:pt x="461826" y="0"/>
                    </a:moveTo>
                    <a:lnTo>
                      <a:pt x="237705" y="190154"/>
                    </a:lnTo>
                    <a:lnTo>
                      <a:pt x="0" y="264857"/>
                    </a:lnTo>
                    <a:lnTo>
                      <a:pt x="461826" y="258066"/>
                    </a:lnTo>
                    <a:lnTo>
                      <a:pt x="461826" y="0"/>
                    </a:lnTo>
                    <a:close/>
                  </a:path>
                </a:pathLst>
              </a:custGeom>
              <a:solidFill>
                <a:schemeClr val="tx1">
                  <a:lumMod val="50000"/>
                  <a:lumOff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4" name="Straight Arrow Connector 33"/>
          <p:cNvCxnSpPr/>
          <p:nvPr/>
        </p:nvCxnSpPr>
        <p:spPr>
          <a:xfrm flipH="1" flipV="1">
            <a:off x="1019681" y="2574106"/>
            <a:ext cx="1653029" cy="505967"/>
          </a:xfrm>
          <a:prstGeom prst="straightConnector1">
            <a:avLst/>
          </a:prstGeom>
          <a:ln w="12700" cmpd="sng">
            <a:prstDash val="dot"/>
            <a:tailEnd type="arrow"/>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1242232" y="2753425"/>
            <a:ext cx="703287" cy="307777"/>
          </a:xfrm>
          <a:prstGeom prst="rect">
            <a:avLst/>
          </a:prstGeom>
          <a:noFill/>
        </p:spPr>
        <p:txBody>
          <a:bodyPr wrap="none" rtlCol="0">
            <a:spAutoFit/>
          </a:bodyPr>
          <a:lstStyle/>
          <a:p>
            <a:r>
              <a:rPr lang="en-US" sz="1400" dirty="0"/>
              <a:t>z</a:t>
            </a:r>
            <a:r>
              <a:rPr lang="en-US" sz="1400" dirty="0" smtClean="0"/>
              <a:t>-score</a:t>
            </a:r>
            <a:endParaRPr lang="en-US" sz="1400" dirty="0"/>
          </a:p>
        </p:txBody>
      </p:sp>
      <p:pic>
        <p:nvPicPr>
          <p:cNvPr id="36" name="Picture 35"/>
          <p:cNvPicPr>
            <a:picLocks noChangeAspect="1"/>
          </p:cNvPicPr>
          <p:nvPr/>
        </p:nvPicPr>
        <p:blipFill>
          <a:blip r:embed="rId3"/>
          <a:stretch>
            <a:fillRect/>
          </a:stretch>
        </p:blipFill>
        <p:spPr>
          <a:xfrm>
            <a:off x="8335175" y="39460"/>
            <a:ext cx="778588" cy="781083"/>
          </a:xfrm>
          <a:prstGeom prst="rect">
            <a:avLst/>
          </a:prstGeom>
        </p:spPr>
      </p:pic>
    </p:spTree>
    <p:extLst>
      <p:ext uri="{BB962C8B-B14F-4D97-AF65-F5344CB8AC3E}">
        <p14:creationId xmlns:p14="http://schemas.microsoft.com/office/powerpoint/2010/main" val="381641370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397" y="1027539"/>
            <a:ext cx="8730539" cy="1200329"/>
          </a:xfrm>
          <a:prstGeom prst="rect">
            <a:avLst/>
          </a:prstGeom>
          <a:noFill/>
        </p:spPr>
        <p:txBody>
          <a:bodyPr wrap="square" rtlCol="0">
            <a:spAutoFit/>
          </a:bodyPr>
          <a:lstStyle/>
          <a:p>
            <a:pPr marL="285750" indent="-285750">
              <a:buFont typeface="Arial"/>
              <a:buChar char="•"/>
            </a:pPr>
            <a:r>
              <a:rPr lang="en-US" dirty="0" smtClean="0"/>
              <a:t>When we don’t know the standard deviation of the population</a:t>
            </a:r>
          </a:p>
          <a:p>
            <a:pPr marL="285750" indent="-285750">
              <a:buFont typeface="Arial"/>
              <a:buChar char="•"/>
            </a:pPr>
            <a:r>
              <a:rPr lang="en-US" dirty="0" smtClean="0"/>
              <a:t>The calculation is very similar to CI with z-distribution, but the ‘number’ of standard deviation increases because the t-distribution is more spread out. </a:t>
            </a:r>
          </a:p>
          <a:p>
            <a:pPr marL="285750" indent="-285750">
              <a:buFont typeface="Arial"/>
              <a:buChar char="•"/>
            </a:pPr>
            <a:r>
              <a:rPr lang="en-US" dirty="0" smtClean="0"/>
              <a:t>The t-distribution takes degrees of freedom into account to adjust the spread. </a:t>
            </a:r>
            <a:endParaRPr lang="en-US" dirty="0"/>
          </a:p>
        </p:txBody>
      </p:sp>
      <p:sp>
        <p:nvSpPr>
          <p:cNvPr id="12" name="Title 1"/>
          <p:cNvSpPr txBox="1">
            <a:spLocks/>
          </p:cNvSpPr>
          <p:nvPr/>
        </p:nvSpPr>
        <p:spPr>
          <a:xfrm>
            <a:off x="0" y="-1523"/>
            <a:ext cx="9144000" cy="857250"/>
          </a:xfrm>
          <a:prstGeom prst="rect">
            <a:avLst/>
          </a:prstGeom>
          <a:solidFill>
            <a:schemeClr val="bg1">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CI with the t-</a:t>
            </a:r>
            <a:r>
              <a:rPr lang="en-US" sz="2500" dirty="0" smtClean="0">
                <a:solidFill>
                  <a:schemeClr val="bg1"/>
                </a:solidFill>
              </a:rPr>
              <a:t>distribution at a level of certainty of 95%</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22" name="TextBox 21"/>
          <p:cNvSpPr txBox="1"/>
          <p:nvPr/>
        </p:nvSpPr>
        <p:spPr>
          <a:xfrm>
            <a:off x="510630" y="2331346"/>
            <a:ext cx="4903907" cy="3102388"/>
          </a:xfrm>
          <a:prstGeom prst="rect">
            <a:avLst/>
          </a:prstGeom>
          <a:noFill/>
        </p:spPr>
        <p:txBody>
          <a:bodyPr wrap="none" rtlCol="0">
            <a:spAutoFit/>
          </a:bodyPr>
          <a:lstStyle/>
          <a:p>
            <a:pPr marL="285750" indent="-285750">
              <a:lnSpc>
                <a:spcPct val="120000"/>
              </a:lnSpc>
              <a:buFont typeface="Arial"/>
              <a:buChar char="•"/>
            </a:pPr>
            <a:r>
              <a:rPr lang="en-US" dirty="0" smtClean="0"/>
              <a:t>              in  Excel is </a:t>
            </a:r>
            <a:r>
              <a:rPr lang="en-US" dirty="0"/>
              <a:t>TINV</a:t>
            </a:r>
            <a:r>
              <a:rPr lang="en-US" dirty="0" smtClean="0"/>
              <a:t>(1 - 0.95</a:t>
            </a:r>
            <a:r>
              <a:rPr lang="en-US" dirty="0"/>
              <a:t>, </a:t>
            </a:r>
            <a:r>
              <a:rPr lang="en-US" i="1" dirty="0" smtClean="0"/>
              <a:t>n </a:t>
            </a:r>
            <a:r>
              <a:rPr lang="en-US" dirty="0" smtClean="0"/>
              <a:t>- 1)</a:t>
            </a:r>
          </a:p>
          <a:p>
            <a:pPr marL="285750" indent="-285750">
              <a:lnSpc>
                <a:spcPct val="120000"/>
              </a:lnSpc>
              <a:buFont typeface="Arial"/>
              <a:buChar char="•"/>
            </a:pPr>
            <a:r>
              <a:rPr lang="en-US" dirty="0" smtClean="0"/>
              <a:t>Confidence interval (CI)</a:t>
            </a:r>
          </a:p>
          <a:p>
            <a:pPr marL="285750" indent="-285750">
              <a:lnSpc>
                <a:spcPct val="120000"/>
              </a:lnSpc>
              <a:buFont typeface="Arial"/>
              <a:buChar char="•"/>
            </a:pPr>
            <a:r>
              <a:rPr lang="en-US" dirty="0" smtClean="0"/>
              <a:t>CI</a:t>
            </a:r>
          </a:p>
          <a:p>
            <a:pPr marL="285750" indent="-285750">
              <a:lnSpc>
                <a:spcPct val="120000"/>
              </a:lnSpc>
              <a:buFont typeface="Arial"/>
              <a:buChar char="•"/>
            </a:pPr>
            <a:endParaRPr lang="en-US" sz="1000" dirty="0"/>
          </a:p>
          <a:p>
            <a:pPr marL="285750" indent="-285750">
              <a:lnSpc>
                <a:spcPct val="120000"/>
              </a:lnSpc>
              <a:buFont typeface="Arial"/>
              <a:buChar char="•"/>
            </a:pPr>
            <a:r>
              <a:rPr lang="en-US" dirty="0" smtClean="0">
                <a:solidFill>
                  <a:srgbClr val="7F7F7F"/>
                </a:solidFill>
              </a:rPr>
              <a:t>Mean  = 67%, SD = 10.6,  n = 12,  TINV(0.05, 11) </a:t>
            </a:r>
          </a:p>
          <a:p>
            <a:pPr marL="285750" indent="-285750">
              <a:lnSpc>
                <a:spcPct val="120000"/>
              </a:lnSpc>
              <a:buFont typeface="Arial"/>
              <a:buChar char="•"/>
            </a:pPr>
            <a:r>
              <a:rPr lang="en-US" dirty="0" smtClean="0"/>
              <a:t> Confidence interval =</a:t>
            </a:r>
          </a:p>
          <a:p>
            <a:pPr marL="285750" indent="-285750">
              <a:lnSpc>
                <a:spcPct val="120000"/>
              </a:lnSpc>
              <a:buFont typeface="Arial"/>
              <a:buChar char="•"/>
            </a:pPr>
            <a:endParaRPr lang="en-US" dirty="0" smtClean="0"/>
          </a:p>
          <a:p>
            <a:pPr marL="285750" indent="-285750">
              <a:buFont typeface="Arial"/>
              <a:buChar char="•"/>
            </a:pPr>
            <a:endParaRPr lang="en-US" dirty="0"/>
          </a:p>
          <a:p>
            <a:endParaRPr lang="en-US" dirty="0">
              <a:solidFill>
                <a:srgbClr val="7F7F7F"/>
              </a:solidFill>
            </a:endParaRPr>
          </a:p>
          <a:p>
            <a:pPr marL="285750" indent="-285750">
              <a:buFont typeface="Arial"/>
              <a:buChar char="•"/>
            </a:pPr>
            <a:endParaRPr lang="en-US" dirty="0"/>
          </a:p>
        </p:txBody>
      </p:sp>
      <p:sp>
        <p:nvSpPr>
          <p:cNvPr id="24" name="Rectangle 23"/>
          <p:cNvSpPr/>
          <p:nvPr/>
        </p:nvSpPr>
        <p:spPr>
          <a:xfrm>
            <a:off x="426633" y="2331346"/>
            <a:ext cx="4987903" cy="274414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154" y="4221286"/>
            <a:ext cx="1519653" cy="616076"/>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332" y="2395298"/>
            <a:ext cx="669898" cy="413589"/>
          </a:xfrm>
          <a:prstGeom prst="rect">
            <a:avLst/>
          </a:prstGeom>
        </p:spPr>
      </p:pic>
      <p:sp>
        <p:nvSpPr>
          <p:cNvPr id="5" name="Slide Number Placeholder 4"/>
          <p:cNvSpPr>
            <a:spLocks noGrp="1"/>
          </p:cNvSpPr>
          <p:nvPr>
            <p:ph type="sldNum" sz="quarter" idx="12"/>
          </p:nvPr>
        </p:nvSpPr>
        <p:spPr/>
        <p:txBody>
          <a:bodyPr/>
          <a:lstStyle/>
          <a:p>
            <a:fld id="{DCB82ED2-ACBB-2046-9075-6288EA005F68}" type="slidenum">
              <a:rPr lang="en-US" smtClean="0"/>
              <a:t>94</a:t>
            </a:fld>
            <a:endParaRPr lang="en-US"/>
          </a:p>
        </p:txBody>
      </p:sp>
      <p:grpSp>
        <p:nvGrpSpPr>
          <p:cNvPr id="9" name="Group 8"/>
          <p:cNvGrpSpPr/>
          <p:nvPr/>
        </p:nvGrpSpPr>
        <p:grpSpPr>
          <a:xfrm>
            <a:off x="1170303" y="2919148"/>
            <a:ext cx="1766183" cy="636122"/>
            <a:chOff x="1191123" y="2815058"/>
            <a:chExt cx="1766183" cy="636122"/>
          </a:xfrm>
        </p:grpSpPr>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91123" y="2869235"/>
              <a:ext cx="1766183" cy="578550"/>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97301" y="2869725"/>
              <a:ext cx="1526320" cy="581455"/>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531067" y="2934616"/>
              <a:ext cx="347331" cy="468581"/>
            </a:xfrm>
            <a:prstGeom prst="rect">
              <a:avLst/>
            </a:prstGeom>
          </p:spPr>
        </p:pic>
        <p:sp>
          <p:nvSpPr>
            <p:cNvPr id="2" name="Rectangle 1"/>
            <p:cNvSpPr/>
            <p:nvPr/>
          </p:nvSpPr>
          <p:spPr>
            <a:xfrm>
              <a:off x="2609054" y="2934616"/>
              <a:ext cx="144833" cy="16443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609054" y="2815058"/>
              <a:ext cx="194605" cy="338554"/>
            </a:xfrm>
            <a:prstGeom prst="rect">
              <a:avLst/>
            </a:prstGeom>
          </p:spPr>
          <p:txBody>
            <a:bodyPr wrap="square">
              <a:spAutoFit/>
            </a:bodyPr>
            <a:lstStyle/>
            <a:p>
              <a:r>
                <a:rPr lang="en-US" sz="1600" i="1" dirty="0">
                  <a:solidFill>
                    <a:schemeClr val="tx1">
                      <a:lumMod val="65000"/>
                      <a:lumOff val="35000"/>
                    </a:schemeClr>
                  </a:solidFill>
                </a:rPr>
                <a:t>s</a:t>
              </a:r>
              <a:endParaRPr lang="en-US" sz="1600" dirty="0">
                <a:solidFill>
                  <a:schemeClr val="tx1">
                    <a:lumMod val="65000"/>
                    <a:lumOff val="35000"/>
                  </a:schemeClr>
                </a:solidFill>
              </a:endParaRPr>
            </a:p>
          </p:txBody>
        </p:sp>
      </p:grpSp>
      <p:pic>
        <p:nvPicPr>
          <p:cNvPr id="16" name="Picture 15"/>
          <p:cNvPicPr>
            <a:picLocks noChangeAspect="1"/>
          </p:cNvPicPr>
          <p:nvPr/>
        </p:nvPicPr>
        <p:blipFill>
          <a:blip r:embed="rId7"/>
          <a:stretch>
            <a:fillRect/>
          </a:stretch>
        </p:blipFill>
        <p:spPr>
          <a:xfrm>
            <a:off x="8335175" y="39460"/>
            <a:ext cx="778588" cy="781083"/>
          </a:xfrm>
          <a:prstGeom prst="rect">
            <a:avLst/>
          </a:prstGeom>
        </p:spPr>
      </p:pic>
    </p:spTree>
    <p:extLst>
      <p:ext uri="{BB962C8B-B14F-4D97-AF65-F5344CB8AC3E}">
        <p14:creationId xmlns:p14="http://schemas.microsoft.com/office/powerpoint/2010/main" val="12478475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1" y="1008414"/>
            <a:ext cx="8643393" cy="3394472"/>
          </a:xfrm>
        </p:spPr>
        <p:txBody>
          <a:bodyPr>
            <a:noAutofit/>
          </a:bodyPr>
          <a:lstStyle/>
          <a:p>
            <a:r>
              <a:rPr lang="en-US" sz="1800" dirty="0" smtClean="0"/>
              <a:t>You received the following satisfaction score from a group of 12 participants:</a:t>
            </a:r>
          </a:p>
          <a:p>
            <a:pPr lvl="1">
              <a:buFont typeface="Arial"/>
              <a:buChar char="•"/>
            </a:pPr>
            <a:r>
              <a:rPr lang="en-US" sz="1800" dirty="0" smtClean="0"/>
              <a:t>[</a:t>
            </a:r>
            <a:r>
              <a:rPr lang="en-US" sz="1800" dirty="0" smtClean="0">
                <a:solidFill>
                  <a:schemeClr val="bg1">
                    <a:lumMod val="50000"/>
                  </a:schemeClr>
                </a:solidFill>
              </a:rPr>
              <a:t>7, 8, 3, 9, 9, 6, 8, 5, 10, 4, 6, 10</a:t>
            </a:r>
            <a:r>
              <a:rPr lang="en-US" sz="1800" dirty="0" smtClean="0"/>
              <a:t>] </a:t>
            </a:r>
          </a:p>
          <a:p>
            <a:r>
              <a:rPr lang="en-US" sz="1800" dirty="0" smtClean="0"/>
              <a:t>Calculate the confidence interval of the mean at a certainty level of 95%</a:t>
            </a:r>
          </a:p>
          <a:p>
            <a:pPr marL="0" indent="0">
              <a:buNone/>
            </a:pPr>
            <a:endParaRPr lang="en-US" sz="1800" dirty="0" smtClean="0"/>
          </a:p>
          <a:p>
            <a:r>
              <a:rPr lang="en-US" sz="1800" dirty="0" smtClean="0"/>
              <a:t>Excel functions you will need:</a:t>
            </a:r>
            <a:endParaRPr lang="en-US" sz="1800" dirty="0"/>
          </a:p>
          <a:p>
            <a:pPr lvl="1"/>
            <a:r>
              <a:rPr lang="en-US" sz="1400" dirty="0"/>
              <a:t>AVERAGE</a:t>
            </a:r>
            <a:r>
              <a:rPr lang="en-US" sz="1400" dirty="0" smtClean="0"/>
              <a:t>() </a:t>
            </a:r>
            <a:endParaRPr lang="en-US" sz="1400" dirty="0"/>
          </a:p>
          <a:p>
            <a:pPr lvl="1"/>
            <a:r>
              <a:rPr lang="en-US" sz="1400" dirty="0">
                <a:solidFill>
                  <a:srgbClr val="000000"/>
                </a:solidFill>
                <a:ea typeface="Lucida Grande"/>
                <a:cs typeface="Lucida Grande"/>
              </a:rPr>
              <a:t>STDEV</a:t>
            </a:r>
            <a:r>
              <a:rPr lang="en-US" sz="1400" dirty="0" smtClean="0">
                <a:solidFill>
                  <a:srgbClr val="000000"/>
                </a:solidFill>
                <a:latin typeface="Lucida Grande"/>
                <a:ea typeface="Lucida Grande"/>
                <a:cs typeface="Lucida Grande"/>
              </a:rPr>
              <a:t>() </a:t>
            </a:r>
            <a:endParaRPr lang="en-US" sz="1400" dirty="0"/>
          </a:p>
          <a:p>
            <a:pPr lvl="1"/>
            <a:r>
              <a:rPr lang="en-US" sz="1400" dirty="0"/>
              <a:t>COUNT</a:t>
            </a:r>
            <a:r>
              <a:rPr lang="en-US" sz="1400" dirty="0" smtClean="0"/>
              <a:t>() </a:t>
            </a:r>
            <a:endParaRPr lang="en-US" sz="1400" dirty="0"/>
          </a:p>
          <a:p>
            <a:pPr lvl="1"/>
            <a:r>
              <a:rPr lang="en-US" sz="1400" dirty="0"/>
              <a:t>TINV</a:t>
            </a:r>
            <a:r>
              <a:rPr lang="en-US" sz="1400" dirty="0" smtClean="0"/>
              <a:t>(</a:t>
            </a:r>
            <a:r>
              <a:rPr lang="en-US" sz="1400" dirty="0" smtClean="0">
                <a:solidFill>
                  <a:srgbClr val="7F7F7F"/>
                </a:solidFill>
              </a:rPr>
              <a:t>1-</a:t>
            </a:r>
            <a:r>
              <a:rPr lang="en-US" sz="1400" dirty="0" smtClean="0">
                <a:solidFill>
                  <a:schemeClr val="bg1">
                    <a:lumMod val="50000"/>
                  </a:schemeClr>
                </a:solidFill>
              </a:rPr>
              <a:t>0.95, </a:t>
            </a:r>
            <a:r>
              <a:rPr lang="en-US" sz="1400" i="1" dirty="0" smtClean="0">
                <a:solidFill>
                  <a:schemeClr val="bg1">
                    <a:lumMod val="50000"/>
                  </a:schemeClr>
                </a:solidFill>
              </a:rPr>
              <a:t>n</a:t>
            </a:r>
            <a:r>
              <a:rPr lang="en-US" sz="1400" dirty="0" smtClean="0">
                <a:solidFill>
                  <a:schemeClr val="bg1">
                    <a:lumMod val="50000"/>
                  </a:schemeClr>
                </a:solidFill>
              </a:rPr>
              <a:t>-1</a:t>
            </a:r>
            <a:r>
              <a:rPr lang="en-US" sz="1400" dirty="0" smtClean="0"/>
              <a:t>) </a:t>
            </a:r>
            <a:endParaRPr lang="en-US" sz="1400" dirty="0"/>
          </a:p>
          <a:p>
            <a:endParaRPr lang="en-US" sz="1800" dirty="0" smtClean="0"/>
          </a:p>
          <a:p>
            <a:pPr marL="0" indent="0">
              <a:buNone/>
            </a:pPr>
            <a:endParaRPr lang="en-US" sz="1800" dirty="0" smtClean="0"/>
          </a:p>
          <a:p>
            <a:endParaRPr lang="en-US" sz="1800" dirty="0" smtClean="0"/>
          </a:p>
          <a:p>
            <a:endParaRPr lang="en-US" sz="1800" dirty="0"/>
          </a:p>
        </p:txBody>
      </p:sp>
      <p:sp>
        <p:nvSpPr>
          <p:cNvPr id="11" name="Title 1"/>
          <p:cNvSpPr txBox="1">
            <a:spLocks/>
          </p:cNvSpPr>
          <p:nvPr/>
        </p:nvSpPr>
        <p:spPr>
          <a:xfrm>
            <a:off x="0"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Confidence interval of small sample size</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95</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50635974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09" y="1026686"/>
            <a:ext cx="8229600" cy="3394472"/>
          </a:xfrm>
        </p:spPr>
        <p:txBody>
          <a:bodyPr>
            <a:noAutofit/>
          </a:bodyPr>
          <a:lstStyle/>
          <a:p>
            <a:r>
              <a:rPr lang="en-US" sz="1800" dirty="0" smtClean="0"/>
              <a:t>AVERAGE(</a:t>
            </a:r>
            <a:r>
              <a:rPr lang="en-US" sz="1800" dirty="0" smtClean="0">
                <a:solidFill>
                  <a:srgbClr val="7F7F7F"/>
                </a:solidFill>
              </a:rPr>
              <a:t>7</a:t>
            </a:r>
            <a:r>
              <a:rPr lang="en-US" sz="1800" dirty="0">
                <a:solidFill>
                  <a:srgbClr val="7F7F7F"/>
                </a:solidFill>
              </a:rPr>
              <a:t>, 8, 3, 9, 9, 6, 8, 5, 10, 4, 6, </a:t>
            </a:r>
            <a:r>
              <a:rPr lang="en-US" sz="1800" dirty="0" smtClean="0">
                <a:solidFill>
                  <a:srgbClr val="7F7F7F"/>
                </a:solidFill>
              </a:rPr>
              <a:t>10</a:t>
            </a:r>
            <a:r>
              <a:rPr lang="en-US" sz="1800" dirty="0" smtClean="0"/>
              <a:t>) = 7.08 </a:t>
            </a:r>
          </a:p>
          <a:p>
            <a:r>
              <a:rPr lang="en-US" sz="1800" dirty="0">
                <a:solidFill>
                  <a:srgbClr val="000000"/>
                </a:solidFill>
                <a:ea typeface="Lucida Grande"/>
                <a:cs typeface="Lucida Grande"/>
              </a:rPr>
              <a:t>STDEV</a:t>
            </a:r>
            <a:r>
              <a:rPr lang="en-US" sz="1800" dirty="0" smtClean="0">
                <a:solidFill>
                  <a:srgbClr val="000000"/>
                </a:solidFill>
                <a:latin typeface="Lucida Grande"/>
                <a:ea typeface="Lucida Grande"/>
                <a:cs typeface="Lucida Grande"/>
              </a:rPr>
              <a:t>(</a:t>
            </a:r>
            <a:r>
              <a:rPr lang="en-US" sz="1800" dirty="0" smtClean="0">
                <a:solidFill>
                  <a:srgbClr val="7F7F7F"/>
                </a:solidFill>
              </a:rPr>
              <a:t>7</a:t>
            </a:r>
            <a:r>
              <a:rPr lang="en-US" sz="1800" dirty="0">
                <a:solidFill>
                  <a:srgbClr val="7F7F7F"/>
                </a:solidFill>
              </a:rPr>
              <a:t>, 8, 3, 9, 9, 6, 8, 5, 10, 4, 6, </a:t>
            </a:r>
            <a:r>
              <a:rPr lang="en-US" sz="1800" dirty="0" smtClean="0">
                <a:solidFill>
                  <a:srgbClr val="7F7F7F"/>
                </a:solidFill>
              </a:rPr>
              <a:t>10</a:t>
            </a:r>
            <a:r>
              <a:rPr lang="en-US" sz="1800" dirty="0" smtClean="0">
                <a:solidFill>
                  <a:srgbClr val="000000"/>
                </a:solidFill>
                <a:latin typeface="Lucida Grande"/>
                <a:ea typeface="Lucida Grande"/>
                <a:cs typeface="Lucida Grande"/>
              </a:rPr>
              <a:t>) </a:t>
            </a:r>
            <a:r>
              <a:rPr lang="en-US" sz="1800" dirty="0" smtClean="0"/>
              <a:t>=  2.31</a:t>
            </a:r>
          </a:p>
          <a:p>
            <a:r>
              <a:rPr lang="en-US" sz="1800" dirty="0" smtClean="0"/>
              <a:t>COUNT(</a:t>
            </a:r>
            <a:r>
              <a:rPr lang="en-US" sz="1800" dirty="0" smtClean="0">
                <a:solidFill>
                  <a:srgbClr val="7F7F7F"/>
                </a:solidFill>
              </a:rPr>
              <a:t>7</a:t>
            </a:r>
            <a:r>
              <a:rPr lang="en-US" sz="1800" dirty="0">
                <a:solidFill>
                  <a:srgbClr val="7F7F7F"/>
                </a:solidFill>
              </a:rPr>
              <a:t>, 8, 3, 9, 9, 6, 8, 5, 10, 4, 6, </a:t>
            </a:r>
            <a:r>
              <a:rPr lang="en-US" sz="1800" dirty="0" smtClean="0">
                <a:solidFill>
                  <a:srgbClr val="7F7F7F"/>
                </a:solidFill>
              </a:rPr>
              <a:t>10</a:t>
            </a:r>
            <a:r>
              <a:rPr lang="en-US" sz="1800" dirty="0" smtClean="0"/>
              <a:t>) = 12</a:t>
            </a:r>
          </a:p>
          <a:p>
            <a:r>
              <a:rPr lang="en-US" sz="1800" dirty="0" smtClean="0"/>
              <a:t>TINV(1-0.95, 12-1) = 2.2</a:t>
            </a:r>
          </a:p>
          <a:p>
            <a:r>
              <a:rPr lang="en-US" sz="1800" dirty="0" smtClean="0"/>
              <a:t>[7.08 - </a:t>
            </a:r>
            <a:r>
              <a:rPr lang="en-US" sz="1800" dirty="0"/>
              <a:t>(2.2 * 2.31 / SQRT(12)</a:t>
            </a:r>
            <a:r>
              <a:rPr lang="en-US" sz="1800" dirty="0" smtClean="0"/>
              <a:t>),  7.08 + (2.2 * 2.31 / SQRT(12))]</a:t>
            </a:r>
          </a:p>
          <a:p>
            <a:r>
              <a:rPr lang="en-US" sz="1800" dirty="0" smtClean="0"/>
              <a:t>Confidence interval of the mean at a 95% level of certainty =  [5.61, 8.55]</a:t>
            </a:r>
          </a:p>
          <a:p>
            <a:r>
              <a:rPr lang="en-US" sz="1800" dirty="0"/>
              <a:t>W</a:t>
            </a:r>
            <a:r>
              <a:rPr lang="en-US" sz="1800" dirty="0" smtClean="0"/>
              <a:t>hat does this interval represent again?</a:t>
            </a:r>
            <a:endParaRPr lang="en-US" sz="1800" dirty="0"/>
          </a:p>
          <a:p>
            <a:endParaRPr lang="en-US" sz="1800" dirty="0" smtClean="0"/>
          </a:p>
          <a:p>
            <a:endParaRPr lang="en-US" sz="1800" dirty="0" smtClean="0"/>
          </a:p>
          <a:p>
            <a:endParaRPr lang="en-US" sz="1800" dirty="0"/>
          </a:p>
        </p:txBody>
      </p:sp>
      <p:sp>
        <p:nvSpPr>
          <p:cNvPr id="11" name="Title 1"/>
          <p:cNvSpPr txBox="1">
            <a:spLocks/>
          </p:cNvSpPr>
          <p:nvPr/>
        </p:nvSpPr>
        <p:spPr>
          <a:xfrm>
            <a:off x="0"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solution: Confidence interval of small sample size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96</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4884376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3179" y="4080786"/>
            <a:ext cx="6990592" cy="311941"/>
          </a:xfrm>
          <a:prstGeom prst="rect">
            <a:avLst/>
          </a:prstGeom>
          <a:solidFill>
            <a:srgbClr val="E46C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371" y="1029311"/>
            <a:ext cx="8426690" cy="3748756"/>
          </a:xfrm>
        </p:spPr>
        <p:txBody>
          <a:bodyPr>
            <a:normAutofit/>
          </a:bodyPr>
          <a:lstStyle/>
          <a:p>
            <a:r>
              <a:rPr lang="en-US" sz="1800" dirty="0" smtClean="0"/>
              <a:t>The confidence interval of the mean @ 95% is </a:t>
            </a:r>
            <a:r>
              <a:rPr lang="en-US" sz="1800" dirty="0"/>
              <a:t>[5.61, 8.55</a:t>
            </a:r>
            <a:r>
              <a:rPr lang="en-US" sz="1800" dirty="0" smtClean="0"/>
              <a:t>]. </a:t>
            </a:r>
          </a:p>
          <a:p>
            <a:r>
              <a:rPr lang="en-US" sz="1800" dirty="0" smtClean="0"/>
              <a:t>In </a:t>
            </a:r>
            <a:r>
              <a:rPr lang="en-US" sz="1800" dirty="0"/>
              <a:t>E</a:t>
            </a:r>
            <a:r>
              <a:rPr lang="en-US" sz="1800" dirty="0" smtClean="0"/>
              <a:t>nglish this means that:</a:t>
            </a:r>
          </a:p>
          <a:p>
            <a:pPr lvl="1"/>
            <a:r>
              <a:rPr lang="en-US" sz="1800" dirty="0" smtClean="0"/>
              <a:t>Assuming that our sample of </a:t>
            </a:r>
            <a:r>
              <a:rPr lang="en-US" sz="1800" u="sng" dirty="0" smtClean="0"/>
              <a:t>participants represents well the population </a:t>
            </a:r>
            <a:r>
              <a:rPr lang="en-US" sz="1800" dirty="0" smtClean="0"/>
              <a:t>of which we want to make statements, then:</a:t>
            </a:r>
          </a:p>
          <a:p>
            <a:pPr lvl="1"/>
            <a:endParaRPr lang="en-US" sz="1200" dirty="0" smtClean="0"/>
          </a:p>
          <a:p>
            <a:pPr lvl="2"/>
            <a:r>
              <a:rPr lang="en-US" sz="1800" dirty="0"/>
              <a:t>W</a:t>
            </a:r>
            <a:r>
              <a:rPr lang="en-US" sz="1800" dirty="0" smtClean="0"/>
              <a:t>e are 95% sure that the population’s mean is not lower than 5.6/10 and not higher than 8.6/10</a:t>
            </a:r>
          </a:p>
          <a:p>
            <a:pPr lvl="2"/>
            <a:r>
              <a:rPr lang="en-US" sz="1800" dirty="0" smtClean="0"/>
              <a:t>It’s very unlikely that the game will receive a score higher than 8.6/10 by all players when released on the market</a:t>
            </a:r>
          </a:p>
          <a:p>
            <a:pPr marL="457200" lvl="1" indent="0">
              <a:buNone/>
            </a:pPr>
            <a:endParaRPr lang="en-US" sz="1800" dirty="0" smtClean="0"/>
          </a:p>
          <a:p>
            <a:pPr lvl="1"/>
            <a:r>
              <a:rPr lang="en-US" sz="1800" dirty="0" smtClean="0">
                <a:solidFill>
                  <a:schemeClr val="bg1">
                    <a:lumMod val="95000"/>
                  </a:schemeClr>
                </a:solidFill>
              </a:rPr>
              <a:t>What happens to the CI when you increase the level of confidence to 99%? </a:t>
            </a:r>
          </a:p>
          <a:p>
            <a:pPr lvl="2"/>
            <a:r>
              <a:rPr lang="en-US" sz="1800" i="1" dirty="0" smtClean="0">
                <a:solidFill>
                  <a:schemeClr val="tx1">
                    <a:lumMod val="50000"/>
                    <a:lumOff val="50000"/>
                  </a:schemeClr>
                </a:solidFill>
              </a:rPr>
              <a:t>Verify!</a:t>
            </a:r>
          </a:p>
          <a:p>
            <a:endParaRPr lang="en-US" sz="1800" dirty="0"/>
          </a:p>
          <a:p>
            <a:endParaRPr lang="en-US" sz="1800" dirty="0"/>
          </a:p>
        </p:txBody>
      </p:sp>
      <p:sp>
        <p:nvSpPr>
          <p:cNvPr id="4" name="Title 1"/>
          <p:cNvSpPr txBox="1">
            <a:spLocks/>
          </p:cNvSpPr>
          <p:nvPr/>
        </p:nvSpPr>
        <p:spPr>
          <a:xfrm>
            <a:off x="0"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Confidence interval – Interpretation @ 95%</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7" name="Rectangle 6"/>
          <p:cNvSpPr/>
          <p:nvPr/>
        </p:nvSpPr>
        <p:spPr>
          <a:xfrm>
            <a:off x="913715" y="2521506"/>
            <a:ext cx="7485184" cy="1260753"/>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CB82ED2-ACBB-2046-9075-6288EA005F68}" type="slidenum">
              <a:rPr lang="en-US" smtClean="0"/>
              <a:t>97</a:t>
            </a:fld>
            <a:endParaRPr lang="en-US"/>
          </a:p>
        </p:txBody>
      </p:sp>
      <p:pic>
        <p:nvPicPr>
          <p:cNvPr id="9" name="Picture 8"/>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8570772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67" y="1038447"/>
            <a:ext cx="8229600" cy="3394472"/>
          </a:xfrm>
        </p:spPr>
        <p:txBody>
          <a:bodyPr>
            <a:noAutofit/>
          </a:bodyPr>
          <a:lstStyle/>
          <a:p>
            <a:r>
              <a:rPr lang="en-US" sz="1800" dirty="0" smtClean="0"/>
              <a:t>With 99% level of certainty</a:t>
            </a:r>
            <a:r>
              <a:rPr lang="is-IS" sz="1800" dirty="0" smtClean="0"/>
              <a:t>…</a:t>
            </a:r>
            <a:endParaRPr lang="en-US" sz="1800" dirty="0" smtClean="0"/>
          </a:p>
          <a:p>
            <a:r>
              <a:rPr lang="en-US" sz="1800" dirty="0" smtClean="0"/>
              <a:t>AVERAGE(</a:t>
            </a:r>
            <a:r>
              <a:rPr lang="en-US" sz="1800" dirty="0">
                <a:solidFill>
                  <a:srgbClr val="7F7F7F"/>
                </a:solidFill>
              </a:rPr>
              <a:t>7, 8, 3, 9, 9, 6, 8, 5, 10, 4, 6, </a:t>
            </a:r>
            <a:r>
              <a:rPr lang="en-US" sz="1800" dirty="0" smtClean="0">
                <a:solidFill>
                  <a:srgbClr val="7F7F7F"/>
                </a:solidFill>
              </a:rPr>
              <a:t>10</a:t>
            </a:r>
            <a:r>
              <a:rPr lang="en-US" sz="1800" dirty="0" smtClean="0"/>
              <a:t>) = 7.08 </a:t>
            </a:r>
          </a:p>
          <a:p>
            <a:r>
              <a:rPr lang="en-US" sz="1800" dirty="0">
                <a:solidFill>
                  <a:srgbClr val="000000"/>
                </a:solidFill>
                <a:ea typeface="Lucida Grande"/>
                <a:cs typeface="Lucida Grande"/>
              </a:rPr>
              <a:t>STDEV</a:t>
            </a:r>
            <a:r>
              <a:rPr lang="en-US" sz="1800" dirty="0" smtClean="0">
                <a:solidFill>
                  <a:srgbClr val="000000"/>
                </a:solidFill>
                <a:latin typeface="Lucida Grande"/>
                <a:ea typeface="Lucida Grande"/>
                <a:cs typeface="Lucida Grande"/>
              </a:rPr>
              <a:t>(</a:t>
            </a:r>
            <a:r>
              <a:rPr lang="en-US" sz="1800" dirty="0" smtClean="0"/>
              <a:t>7</a:t>
            </a:r>
            <a:r>
              <a:rPr lang="en-US" sz="1800" dirty="0">
                <a:solidFill>
                  <a:srgbClr val="7F7F7F"/>
                </a:solidFill>
              </a:rPr>
              <a:t>, 8, 3, 9, 9, 6, 8, 5, 10, 4, 6, </a:t>
            </a:r>
            <a:r>
              <a:rPr lang="en-US" sz="1800" dirty="0" smtClean="0">
                <a:solidFill>
                  <a:srgbClr val="7F7F7F"/>
                </a:solidFill>
              </a:rPr>
              <a:t>10</a:t>
            </a:r>
            <a:r>
              <a:rPr lang="en-US" sz="1800" dirty="0" smtClean="0">
                <a:solidFill>
                  <a:srgbClr val="000000"/>
                </a:solidFill>
                <a:latin typeface="Lucida Grande"/>
                <a:ea typeface="Lucida Grande"/>
                <a:cs typeface="Lucida Grande"/>
              </a:rPr>
              <a:t>) </a:t>
            </a:r>
            <a:r>
              <a:rPr lang="en-US" sz="1800" dirty="0" smtClean="0"/>
              <a:t>=  2.31</a:t>
            </a:r>
          </a:p>
          <a:p>
            <a:r>
              <a:rPr lang="en-US" sz="1800" dirty="0" smtClean="0"/>
              <a:t>COUNT(</a:t>
            </a:r>
            <a:r>
              <a:rPr lang="en-US" sz="1800" dirty="0">
                <a:solidFill>
                  <a:srgbClr val="7F7F7F"/>
                </a:solidFill>
              </a:rPr>
              <a:t>7, 8, 3, 9, 9, 6, 8, 5, 10, 4, 6, </a:t>
            </a:r>
            <a:r>
              <a:rPr lang="en-US" sz="1800" dirty="0" smtClean="0">
                <a:solidFill>
                  <a:srgbClr val="7F7F7F"/>
                </a:solidFill>
              </a:rPr>
              <a:t>10</a:t>
            </a:r>
            <a:r>
              <a:rPr lang="en-US" sz="1800" dirty="0" smtClean="0"/>
              <a:t>) = 12</a:t>
            </a:r>
          </a:p>
          <a:p>
            <a:r>
              <a:rPr lang="en-US" sz="1800" dirty="0" smtClean="0"/>
              <a:t>TINV(1-0.99, 12-1) = </a:t>
            </a:r>
            <a:r>
              <a:rPr lang="en-US" sz="1800" strike="sngStrike" dirty="0" smtClean="0"/>
              <a:t>2.2</a:t>
            </a:r>
            <a:r>
              <a:rPr lang="en-US" sz="1800" dirty="0" smtClean="0"/>
              <a:t> </a:t>
            </a:r>
            <a:r>
              <a:rPr lang="en-US" sz="1800" dirty="0" smtClean="0">
                <a:solidFill>
                  <a:srgbClr val="7F7F7F"/>
                </a:solidFill>
              </a:rPr>
              <a:t>3.11</a:t>
            </a:r>
            <a:endParaRPr lang="en-US" sz="1800" dirty="0" smtClean="0"/>
          </a:p>
          <a:p>
            <a:r>
              <a:rPr lang="en-US" sz="1800" dirty="0" smtClean="0"/>
              <a:t>[7.08 - (</a:t>
            </a:r>
            <a:r>
              <a:rPr lang="en-US" sz="1800" dirty="0" smtClean="0">
                <a:solidFill>
                  <a:srgbClr val="7F7F7F"/>
                </a:solidFill>
              </a:rPr>
              <a:t>3.11</a:t>
            </a:r>
            <a:r>
              <a:rPr lang="en-US" sz="1800" dirty="0" smtClean="0"/>
              <a:t> </a:t>
            </a:r>
            <a:r>
              <a:rPr lang="en-US" sz="1800" dirty="0"/>
              <a:t>* 2.31 / SQRT(12)</a:t>
            </a:r>
            <a:r>
              <a:rPr lang="en-US" sz="1800" dirty="0" smtClean="0"/>
              <a:t>),  7.08 + (</a:t>
            </a:r>
            <a:r>
              <a:rPr lang="en-US" sz="1800" dirty="0" smtClean="0">
                <a:solidFill>
                  <a:srgbClr val="7F7F7F"/>
                </a:solidFill>
              </a:rPr>
              <a:t>3.11</a:t>
            </a:r>
            <a:r>
              <a:rPr lang="en-US" sz="1800" dirty="0" smtClean="0"/>
              <a:t>* 2.31 / SQRT(12))]</a:t>
            </a:r>
          </a:p>
          <a:p>
            <a:r>
              <a:rPr lang="en-US" sz="1800" dirty="0" smtClean="0"/>
              <a:t>Confidence interval of the mean at a level of certainty of 99% =  [5.0, 9.2]</a:t>
            </a:r>
          </a:p>
          <a:p>
            <a:r>
              <a:rPr lang="en-US" sz="1800" dirty="0" smtClean="0"/>
              <a:t>Response: the interval </a:t>
            </a:r>
            <a:r>
              <a:rPr lang="en-US" sz="1800" dirty="0"/>
              <a:t>with </a:t>
            </a:r>
            <a:r>
              <a:rPr lang="en-US" sz="1800" dirty="0" smtClean="0"/>
              <a:t>increases compared to CI @ 95% </a:t>
            </a:r>
            <a:r>
              <a:rPr lang="en-US" sz="1800" dirty="0"/>
              <a:t>=  [</a:t>
            </a:r>
            <a:r>
              <a:rPr lang="en-US" sz="1800" dirty="0" smtClean="0"/>
              <a:t>5.6, 8.6]</a:t>
            </a:r>
            <a:endParaRPr lang="en-US" sz="1800" dirty="0"/>
          </a:p>
          <a:p>
            <a:r>
              <a:rPr lang="en-US" sz="1800" u="sng" dirty="0" smtClean="0">
                <a:solidFill>
                  <a:srgbClr val="7F7F7F"/>
                </a:solidFill>
              </a:rPr>
              <a:t>Revisit CI</a:t>
            </a:r>
            <a:r>
              <a:rPr lang="en-US" sz="1800" dirty="0" smtClean="0">
                <a:solidFill>
                  <a:srgbClr val="7F7F7F"/>
                </a:solidFill>
              </a:rPr>
              <a:t> at the bottom of file: </a:t>
            </a:r>
            <a:r>
              <a:rPr lang="en-US" sz="1800" dirty="0" err="1">
                <a:solidFill>
                  <a:srgbClr val="7F7F7F"/>
                </a:solidFill>
              </a:rPr>
              <a:t>CentralLimitTheoremExercise.xlsx</a:t>
            </a:r>
            <a:r>
              <a:rPr lang="en-US" sz="1800" dirty="0">
                <a:solidFill>
                  <a:srgbClr val="7F7F7F"/>
                </a:solidFill>
              </a:rPr>
              <a:t> </a:t>
            </a:r>
            <a:endParaRPr lang="en-US" sz="1800" dirty="0" smtClean="0">
              <a:solidFill>
                <a:srgbClr val="7F7F7F"/>
              </a:solidFill>
            </a:endParaRPr>
          </a:p>
          <a:p>
            <a:pPr marL="0" indent="0">
              <a:buNone/>
            </a:pPr>
            <a:endParaRPr lang="en-US" sz="1800" dirty="0" smtClean="0"/>
          </a:p>
          <a:p>
            <a:endParaRPr lang="en-US" sz="1800" dirty="0" smtClean="0"/>
          </a:p>
          <a:p>
            <a:endParaRPr lang="en-US" sz="1800" dirty="0"/>
          </a:p>
        </p:txBody>
      </p:sp>
      <p:sp>
        <p:nvSpPr>
          <p:cNvPr id="11" name="Title 1"/>
          <p:cNvSpPr txBox="1">
            <a:spLocks/>
          </p:cNvSpPr>
          <p:nvPr/>
        </p:nvSpPr>
        <p:spPr>
          <a:xfrm>
            <a:off x="0" y="-1523"/>
            <a:ext cx="9144000" cy="857250"/>
          </a:xfrm>
          <a:prstGeom prst="rect">
            <a:avLst/>
          </a:prstGeom>
          <a:solidFill>
            <a:schemeClr val="accent3">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a:solidFill>
                  <a:schemeClr val="bg1"/>
                </a:solidFill>
              </a:rPr>
              <a:t>Exercise solution: Confidence interval of small sample size </a:t>
            </a:r>
            <a:r>
              <a:rPr lang="en-US" sz="2500" dirty="0" smtClean="0">
                <a:solidFill>
                  <a:schemeClr val="bg1"/>
                </a:solidFill>
              </a:rPr>
              <a:t>@ 99% </a:t>
            </a:r>
          </a:p>
          <a:p>
            <a:pPr algn="l">
              <a:lnSpc>
                <a:spcPct val="80000"/>
              </a:lnSpc>
            </a:pPr>
            <a:r>
              <a:rPr lang="en-US" sz="3500" dirty="0" smtClean="0">
                <a:solidFill>
                  <a:schemeClr val="bg1"/>
                </a:solidFill>
              </a:rPr>
              <a:t>Statistics</a:t>
            </a:r>
            <a:endParaRPr lang="en-US" sz="3500" dirty="0">
              <a:solidFill>
                <a:schemeClr val="bg1"/>
              </a:solidFill>
            </a:endParaRPr>
          </a:p>
        </p:txBody>
      </p:sp>
      <p:sp>
        <p:nvSpPr>
          <p:cNvPr id="4" name="Slide Number Placeholder 3"/>
          <p:cNvSpPr>
            <a:spLocks noGrp="1"/>
          </p:cNvSpPr>
          <p:nvPr>
            <p:ph type="sldNum" sz="quarter" idx="12"/>
          </p:nvPr>
        </p:nvSpPr>
        <p:spPr/>
        <p:txBody>
          <a:bodyPr/>
          <a:lstStyle/>
          <a:p>
            <a:fld id="{DCB82ED2-ACBB-2046-9075-6288EA005F68}" type="slidenum">
              <a:rPr lang="en-US" smtClean="0"/>
              <a:t>98</a:t>
            </a:fld>
            <a:endParaRPr lang="en-US"/>
          </a:p>
        </p:txBody>
      </p:sp>
      <p:pic>
        <p:nvPicPr>
          <p:cNvPr id="7" name="Picture 6"/>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9843634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1" y="1008414"/>
            <a:ext cx="8643393" cy="1012371"/>
          </a:xfrm>
        </p:spPr>
        <p:txBody>
          <a:bodyPr>
            <a:noAutofit/>
          </a:bodyPr>
          <a:lstStyle/>
          <a:p>
            <a:r>
              <a:rPr lang="en-US" sz="2000" dirty="0" smtClean="0"/>
              <a:t>You received the following SUS ratings from a group of </a:t>
            </a:r>
            <a:r>
              <a:rPr lang="en-US" sz="2000" dirty="0"/>
              <a:t>5</a:t>
            </a:r>
            <a:r>
              <a:rPr lang="en-US" sz="2000" dirty="0" smtClean="0"/>
              <a:t> participants. Calculate the upper and lower bound of the confidence interval at a level of certainty of 95% of the SUS score</a:t>
            </a:r>
          </a:p>
          <a:p>
            <a:r>
              <a:rPr lang="en-US" sz="2000" dirty="0" smtClean="0">
                <a:solidFill>
                  <a:srgbClr val="7F7F7F"/>
                </a:solidFill>
              </a:rPr>
              <a:t>Use file: </a:t>
            </a:r>
            <a:r>
              <a:rPr lang="en-US" sz="2000" dirty="0" err="1" smtClean="0">
                <a:solidFill>
                  <a:srgbClr val="7F7F7F"/>
                </a:solidFill>
              </a:rPr>
              <a:t>SUS_calculationsExercise_data.xlsx</a:t>
            </a:r>
            <a:endParaRPr lang="en-US" sz="2000" dirty="0" smtClean="0">
              <a:solidFill>
                <a:srgbClr val="7F7F7F"/>
              </a:solidFill>
            </a:endParaRPr>
          </a:p>
          <a:p>
            <a:endParaRPr lang="en-US" sz="2000" dirty="0" smtClean="0"/>
          </a:p>
          <a:p>
            <a:endParaRPr lang="en-US" sz="2000" dirty="0"/>
          </a:p>
        </p:txBody>
      </p:sp>
      <p:sp>
        <p:nvSpPr>
          <p:cNvPr id="11" name="Title 1"/>
          <p:cNvSpPr txBox="1">
            <a:spLocks/>
          </p:cNvSpPr>
          <p:nvPr/>
        </p:nvSpPr>
        <p:spPr>
          <a:xfrm>
            <a:off x="0" y="-1523"/>
            <a:ext cx="9144000" cy="857250"/>
          </a:xfrm>
          <a:prstGeom prst="rect">
            <a:avLst/>
          </a:prstGeom>
          <a:solidFill>
            <a:schemeClr val="accent6">
              <a:lumMod val="75000"/>
            </a:schemeClr>
          </a:solidFill>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500" dirty="0" smtClean="0">
                <a:solidFill>
                  <a:schemeClr val="bg1"/>
                </a:solidFill>
              </a:rPr>
              <a:t>Exercise: Confidence interval of SUS</a:t>
            </a:r>
            <a:endParaRPr lang="en-US" sz="2500" u="sng" dirty="0" smtClean="0">
              <a:solidFill>
                <a:schemeClr val="bg1"/>
              </a:solidFill>
            </a:endParaRPr>
          </a:p>
          <a:p>
            <a:pPr algn="l">
              <a:lnSpc>
                <a:spcPct val="80000"/>
              </a:lnSpc>
            </a:pPr>
            <a:r>
              <a:rPr lang="en-US" sz="3500" dirty="0" smtClean="0">
                <a:solidFill>
                  <a:schemeClr val="bg1"/>
                </a:solidFill>
              </a:rPr>
              <a:t>Statistics</a:t>
            </a:r>
            <a:endParaRPr lang="en-US" sz="3500"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53289708"/>
              </p:ext>
            </p:extLst>
          </p:nvPr>
        </p:nvGraphicFramePr>
        <p:xfrm>
          <a:off x="457200" y="2603735"/>
          <a:ext cx="8229601" cy="2122890"/>
        </p:xfrm>
        <a:graphic>
          <a:graphicData uri="http://schemas.openxmlformats.org/drawingml/2006/table">
            <a:tbl>
              <a:tblPr firstRow="1" firstCol="1" bandRow="1">
                <a:tableStyleId>{9D7B26C5-4107-4FEC-AEDC-1716B250A1EF}</a:tableStyleId>
              </a:tblPr>
              <a:tblGrid>
                <a:gridCol w="4751735">
                  <a:extLst>
                    <a:ext uri="{9D8B030D-6E8A-4147-A177-3AD203B41FA5}">
                      <a16:colId xmlns:a16="http://schemas.microsoft.com/office/drawing/2014/main" xmlns="" val="20000"/>
                    </a:ext>
                  </a:extLst>
                </a:gridCol>
                <a:gridCol w="849246">
                  <a:extLst>
                    <a:ext uri="{9D8B030D-6E8A-4147-A177-3AD203B41FA5}">
                      <a16:colId xmlns:a16="http://schemas.microsoft.com/office/drawing/2014/main" xmlns="" val="20001"/>
                    </a:ext>
                  </a:extLst>
                </a:gridCol>
                <a:gridCol w="657155">
                  <a:extLst>
                    <a:ext uri="{9D8B030D-6E8A-4147-A177-3AD203B41FA5}">
                      <a16:colId xmlns:a16="http://schemas.microsoft.com/office/drawing/2014/main" xmlns="" val="20002"/>
                    </a:ext>
                  </a:extLst>
                </a:gridCol>
                <a:gridCol w="657155">
                  <a:extLst>
                    <a:ext uri="{9D8B030D-6E8A-4147-A177-3AD203B41FA5}">
                      <a16:colId xmlns:a16="http://schemas.microsoft.com/office/drawing/2014/main" xmlns="" val="20003"/>
                    </a:ext>
                  </a:extLst>
                </a:gridCol>
                <a:gridCol w="657155">
                  <a:extLst>
                    <a:ext uri="{9D8B030D-6E8A-4147-A177-3AD203B41FA5}">
                      <a16:colId xmlns:a16="http://schemas.microsoft.com/office/drawing/2014/main" xmlns="" val="20004"/>
                    </a:ext>
                  </a:extLst>
                </a:gridCol>
                <a:gridCol w="657155">
                  <a:extLst>
                    <a:ext uri="{9D8B030D-6E8A-4147-A177-3AD203B41FA5}">
                      <a16:colId xmlns:a16="http://schemas.microsoft.com/office/drawing/2014/main" xmlns="" val="20005"/>
                    </a:ext>
                  </a:extLst>
                </a:gridCol>
              </a:tblGrid>
              <a:tr h="155695">
                <a:tc>
                  <a:txBody>
                    <a:bodyPr/>
                    <a:lstStyle/>
                    <a:p>
                      <a:pPr algn="l" fontAlgn="b"/>
                      <a:endParaRPr lang="en-US" sz="1000" b="0" i="0" u="none" strike="noStrike" dirty="0">
                        <a:solidFill>
                          <a:srgbClr val="000000"/>
                        </a:solidFill>
                        <a:effectLst/>
                        <a:latin typeface="Calibri"/>
                      </a:endParaRPr>
                    </a:p>
                  </a:txBody>
                  <a:tcPr marL="10110" marR="10110" marT="10110" marB="0" anchor="ctr"/>
                </a:tc>
                <a:tc>
                  <a:txBody>
                    <a:bodyPr/>
                    <a:lstStyle/>
                    <a:p>
                      <a:pPr algn="ctr" fontAlgn="ctr"/>
                      <a:r>
                        <a:rPr lang="is-IS" sz="1200" b="0" i="0" u="none" strike="noStrike" dirty="0" smtClean="0">
                          <a:solidFill>
                            <a:srgbClr val="000000"/>
                          </a:solidFill>
                          <a:effectLst/>
                          <a:latin typeface="Calibri"/>
                        </a:rPr>
                        <a:t>P1</a:t>
                      </a:r>
                      <a:endParaRPr lang="is-IS" sz="1200" b="0" i="0" u="none" strike="noStrike" dirty="0">
                        <a:solidFill>
                          <a:srgbClr val="000000"/>
                        </a:solidFill>
                        <a:effectLst/>
                        <a:latin typeface="Calibri"/>
                      </a:endParaRPr>
                    </a:p>
                  </a:txBody>
                  <a:tcPr marL="10110" marR="10110" marT="10110" marB="0" anchor="ctr"/>
                </a:tc>
                <a:tc>
                  <a:txBody>
                    <a:bodyPr/>
                    <a:lstStyle/>
                    <a:p>
                      <a:pPr algn="ctr" fontAlgn="ctr"/>
                      <a:r>
                        <a:rPr lang="en-US" sz="1200" b="0" i="0" u="none" strike="noStrike" dirty="0" smtClean="0">
                          <a:solidFill>
                            <a:srgbClr val="000000"/>
                          </a:solidFill>
                          <a:effectLst/>
                          <a:latin typeface="Calibri"/>
                        </a:rPr>
                        <a:t>P2</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b="0" i="0" u="none" strike="noStrike" dirty="0" smtClean="0">
                          <a:solidFill>
                            <a:srgbClr val="000000"/>
                          </a:solidFill>
                          <a:effectLst/>
                          <a:latin typeface="Calibri"/>
                        </a:rPr>
                        <a:t>P3</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b="0" i="0" u="none" strike="noStrike" dirty="0" smtClean="0">
                          <a:solidFill>
                            <a:srgbClr val="000000"/>
                          </a:solidFill>
                          <a:effectLst/>
                          <a:latin typeface="Calibri"/>
                        </a:rPr>
                        <a:t>P4</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b="0" i="0" u="none" strike="noStrike" dirty="0" smtClean="0">
                          <a:solidFill>
                            <a:srgbClr val="000000"/>
                          </a:solidFill>
                          <a:effectLst/>
                          <a:latin typeface="Calibri"/>
                        </a:rPr>
                        <a:t>P5</a:t>
                      </a:r>
                      <a:endParaRPr lang="en-US" sz="1200" b="0" i="0" u="none" strike="noStrike" dirty="0">
                        <a:solidFill>
                          <a:srgbClr val="000000"/>
                        </a:solidFill>
                        <a:effectLst/>
                        <a:latin typeface="Calibri"/>
                      </a:endParaRPr>
                    </a:p>
                  </a:txBody>
                  <a:tcPr marL="10110" marR="10110" marT="10110" marB="0" anchor="ctr"/>
                </a:tc>
                <a:extLst>
                  <a:ext uri="{0D108BD9-81ED-4DB2-BD59-A6C34878D82A}">
                    <a16:rowId xmlns:a16="http://schemas.microsoft.com/office/drawing/2014/main" xmlns="" val="10000"/>
                  </a:ext>
                </a:extLst>
              </a:tr>
              <a:tr h="155695">
                <a:tc>
                  <a:txBody>
                    <a:bodyPr/>
                    <a:lstStyle/>
                    <a:p>
                      <a:pPr algn="l" fontAlgn="b"/>
                      <a:r>
                        <a:rPr lang="en-US" sz="1000" u="none" strike="noStrike" dirty="0">
                          <a:effectLst/>
                        </a:rPr>
                        <a:t>1. I think that I would like to use the game frequently.</a:t>
                      </a:r>
                      <a:endParaRPr lang="en-US" sz="1000" b="0" i="0" u="none" strike="noStrike" dirty="0">
                        <a:solidFill>
                          <a:srgbClr val="000000"/>
                        </a:solidFill>
                        <a:effectLst/>
                        <a:latin typeface="Calibri"/>
                      </a:endParaRPr>
                    </a:p>
                  </a:txBody>
                  <a:tcPr marL="10110" marR="10110" marT="10110" marB="0" anchor="ctr"/>
                </a:tc>
                <a:tc>
                  <a:txBody>
                    <a:bodyPr/>
                    <a:lstStyle/>
                    <a:p>
                      <a:pPr algn="ctr" fontAlgn="ctr"/>
                      <a:r>
                        <a:rPr lang="is-IS" sz="1200" u="none" strike="noStrike" dirty="0">
                          <a:effectLst/>
                        </a:rPr>
                        <a:t>2</a:t>
                      </a:r>
                      <a:endParaRPr lang="is-I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4</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1"/>
                  </a:ext>
                </a:extLst>
              </a:tr>
              <a:tr h="155695">
                <a:tc>
                  <a:txBody>
                    <a:bodyPr/>
                    <a:lstStyle/>
                    <a:p>
                      <a:pPr algn="l" fontAlgn="b"/>
                      <a:r>
                        <a:rPr lang="en-US" sz="1000" u="none" strike="noStrike">
                          <a:effectLst/>
                        </a:rPr>
                        <a:t>2. I found the game unnecessarily complex.</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4</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a:endParaRPr>
                    </a:p>
                  </a:txBody>
                  <a:tcPr marL="10110" marR="10110" marT="10110" marB="0" anchor="ctr"/>
                </a:tc>
                <a:extLst>
                  <a:ext uri="{0D108BD9-81ED-4DB2-BD59-A6C34878D82A}">
                    <a16:rowId xmlns:a16="http://schemas.microsoft.com/office/drawing/2014/main" xmlns="" val="10002"/>
                  </a:ext>
                </a:extLst>
              </a:tr>
              <a:tr h="155695">
                <a:tc>
                  <a:txBody>
                    <a:bodyPr/>
                    <a:lstStyle/>
                    <a:p>
                      <a:pPr algn="l" fontAlgn="b"/>
                      <a:r>
                        <a:rPr lang="en-US" sz="1000" u="none" strike="noStrike">
                          <a:effectLst/>
                        </a:rPr>
                        <a:t>3. I thought the game was easy to use.</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is-IS" sz="1200" u="none" strike="noStrike">
                          <a:effectLst/>
                        </a:rPr>
                        <a:t>2</a:t>
                      </a:r>
                      <a:endParaRPr lang="is-I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3"/>
                  </a:ext>
                </a:extLst>
              </a:tr>
              <a:tr h="155695">
                <a:tc>
                  <a:txBody>
                    <a:bodyPr/>
                    <a:lstStyle/>
                    <a:p>
                      <a:pPr algn="l" fontAlgn="b"/>
                      <a:r>
                        <a:rPr lang="en-US" sz="1000" u="none" strike="noStrike">
                          <a:effectLst/>
                        </a:rPr>
                        <a:t>4. I think that I would need the support of a technical person to be able to use the game.</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4"/>
                  </a:ext>
                </a:extLst>
              </a:tr>
              <a:tr h="155695">
                <a:tc>
                  <a:txBody>
                    <a:bodyPr/>
                    <a:lstStyle/>
                    <a:p>
                      <a:pPr algn="l" fontAlgn="b"/>
                      <a:r>
                        <a:rPr lang="en-US" sz="1000" u="none" strike="noStrike">
                          <a:effectLst/>
                        </a:rPr>
                        <a:t>5. I found the various functions in the game were well integrated.</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4</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b="0" i="0" u="none" strike="noStrike" dirty="0" smtClean="0">
                          <a:solidFill>
                            <a:schemeClr val="tx1"/>
                          </a:solidFill>
                          <a:effectLst/>
                          <a:latin typeface="+mn-lt"/>
                        </a:rPr>
                        <a:t>4</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5"/>
                  </a:ext>
                </a:extLst>
              </a:tr>
              <a:tr h="155695">
                <a:tc>
                  <a:txBody>
                    <a:bodyPr/>
                    <a:lstStyle/>
                    <a:p>
                      <a:pPr algn="l" fontAlgn="b"/>
                      <a:r>
                        <a:rPr lang="en-US" sz="1000" u="none" strike="noStrike">
                          <a:effectLst/>
                        </a:rPr>
                        <a:t>6. I thought there was too much inconsistency in the game.</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6"/>
                  </a:ext>
                </a:extLst>
              </a:tr>
              <a:tr h="155695">
                <a:tc>
                  <a:txBody>
                    <a:bodyPr/>
                    <a:lstStyle/>
                    <a:p>
                      <a:pPr algn="l" fontAlgn="b"/>
                      <a:r>
                        <a:rPr lang="en-US" sz="1000" u="none" strike="noStrike">
                          <a:effectLst/>
                        </a:rPr>
                        <a:t>7. I would imagine that most people would learn to use the game very quickly.</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4</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3</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7"/>
                  </a:ext>
                </a:extLst>
              </a:tr>
              <a:tr h="155695">
                <a:tc>
                  <a:txBody>
                    <a:bodyPr/>
                    <a:lstStyle/>
                    <a:p>
                      <a:pPr algn="l" fontAlgn="b"/>
                      <a:r>
                        <a:rPr lang="en-US" sz="1000" u="none" strike="noStrike">
                          <a:effectLst/>
                        </a:rPr>
                        <a:t>8. I found the game very cumbersome to use.</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is-IS" sz="1200" u="none" strike="noStrike">
                          <a:effectLst/>
                        </a:rPr>
                        <a:t>2</a:t>
                      </a:r>
                      <a:endParaRPr lang="is-I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0</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8"/>
                  </a:ext>
                </a:extLst>
              </a:tr>
              <a:tr h="155695">
                <a:tc>
                  <a:txBody>
                    <a:bodyPr/>
                    <a:lstStyle/>
                    <a:p>
                      <a:pPr algn="l" fontAlgn="b"/>
                      <a:r>
                        <a:rPr lang="en-US" sz="1000" u="none" strike="noStrike">
                          <a:effectLst/>
                        </a:rPr>
                        <a:t>9. I felt very confident using the game.</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4</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3</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3</a:t>
                      </a:r>
                      <a:endParaRPr lang="en-US" sz="1200" b="0" i="0" u="none" strike="noStrike">
                        <a:solidFill>
                          <a:srgbClr val="000000"/>
                        </a:solidFill>
                        <a:effectLst/>
                        <a:latin typeface="Calibri"/>
                      </a:endParaRPr>
                    </a:p>
                  </a:txBody>
                  <a:tcPr marL="10110" marR="10110" marT="10110" marB="0" anchor="ctr"/>
                </a:tc>
                <a:extLst>
                  <a:ext uri="{0D108BD9-81ED-4DB2-BD59-A6C34878D82A}">
                    <a16:rowId xmlns:a16="http://schemas.microsoft.com/office/drawing/2014/main" xmlns="" val="10009"/>
                  </a:ext>
                </a:extLst>
              </a:tr>
              <a:tr h="155695">
                <a:tc>
                  <a:txBody>
                    <a:bodyPr/>
                    <a:lstStyle/>
                    <a:p>
                      <a:pPr algn="l" fontAlgn="b"/>
                      <a:r>
                        <a:rPr lang="en-US" sz="1000" u="none" strike="noStrike">
                          <a:effectLst/>
                        </a:rPr>
                        <a:t>10. I needed to learn a lot of things before I could get going with the game </a:t>
                      </a:r>
                      <a:endParaRPr lang="en-US" sz="10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4</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a:effectLst/>
                        </a:rPr>
                        <a:t>1</a:t>
                      </a:r>
                      <a:endParaRPr lang="en-US" sz="1200" b="0" i="0" u="none" strike="noStrike">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0</a:t>
                      </a:r>
                      <a:endParaRPr lang="en-US" sz="1200" b="0" i="0" u="none" strike="noStrike" dirty="0">
                        <a:solidFill>
                          <a:srgbClr val="000000"/>
                        </a:solidFill>
                        <a:effectLst/>
                        <a:latin typeface="Calibri"/>
                      </a:endParaRPr>
                    </a:p>
                  </a:txBody>
                  <a:tcPr marL="10110" marR="10110" marT="10110" marB="0" anchor="ctr"/>
                </a:tc>
                <a:tc>
                  <a:txBody>
                    <a:bodyPr/>
                    <a:lstStyle/>
                    <a:p>
                      <a:pPr algn="ctr" fontAlgn="ctr"/>
                      <a:r>
                        <a:rPr lang="en-US" sz="1200" u="none" strike="noStrike" dirty="0">
                          <a:effectLst/>
                        </a:rPr>
                        <a:t>1</a:t>
                      </a:r>
                      <a:endParaRPr lang="en-US" sz="1200" b="0" i="0" u="none" strike="noStrike" dirty="0">
                        <a:solidFill>
                          <a:srgbClr val="000000"/>
                        </a:solidFill>
                        <a:effectLst/>
                        <a:latin typeface="Calibri"/>
                      </a:endParaRPr>
                    </a:p>
                  </a:txBody>
                  <a:tcPr marL="10110" marR="10110" marT="10110" marB="0" anchor="ctr"/>
                </a:tc>
                <a:extLst>
                  <a:ext uri="{0D108BD9-81ED-4DB2-BD59-A6C34878D82A}">
                    <a16:rowId xmlns:a16="http://schemas.microsoft.com/office/drawing/2014/main" xmlns="" val="10010"/>
                  </a:ext>
                </a:extLst>
              </a:tr>
            </a:tbl>
          </a:graphicData>
        </a:graphic>
      </p:graphicFrame>
      <p:sp>
        <p:nvSpPr>
          <p:cNvPr id="5" name="Slide Number Placeholder 4"/>
          <p:cNvSpPr>
            <a:spLocks noGrp="1"/>
          </p:cNvSpPr>
          <p:nvPr>
            <p:ph type="sldNum" sz="quarter" idx="12"/>
          </p:nvPr>
        </p:nvSpPr>
        <p:spPr/>
        <p:txBody>
          <a:bodyPr/>
          <a:lstStyle/>
          <a:p>
            <a:fld id="{DCB82ED2-ACBB-2046-9075-6288EA005F68}" type="slidenum">
              <a:rPr lang="en-US" smtClean="0"/>
              <a:t>99</a:t>
            </a:fld>
            <a:endParaRPr lang="en-US"/>
          </a:p>
        </p:txBody>
      </p:sp>
      <p:sp>
        <p:nvSpPr>
          <p:cNvPr id="4" name="TextBox 3"/>
          <p:cNvSpPr txBox="1"/>
          <p:nvPr/>
        </p:nvSpPr>
        <p:spPr>
          <a:xfrm>
            <a:off x="4305550" y="2758922"/>
            <a:ext cx="897310" cy="2015936"/>
          </a:xfrm>
          <a:prstGeom prst="rect">
            <a:avLst/>
          </a:prstGeom>
          <a:solidFill>
            <a:schemeClr val="bg1">
              <a:alpha val="90000"/>
            </a:schemeClr>
          </a:solidFill>
        </p:spPr>
        <p:txBody>
          <a:bodyPr wrap="square" rtlCol="0">
            <a:spAutoFit/>
          </a:bodyPr>
          <a:lstStyle/>
          <a:p>
            <a:r>
              <a:rPr lang="en-US" sz="1250" dirty="0" err="1" smtClean="0"/>
              <a:t>sc</a:t>
            </a:r>
            <a:r>
              <a:rPr lang="en-US" sz="1250" dirty="0" smtClean="0"/>
              <a:t> * 2.5</a:t>
            </a:r>
          </a:p>
          <a:p>
            <a:r>
              <a:rPr lang="en-US" sz="1250" dirty="0" smtClean="0">
                <a:solidFill>
                  <a:srgbClr val="7F7F7F"/>
                </a:solidFill>
              </a:rPr>
              <a:t>(4-sc) *2.5</a:t>
            </a:r>
          </a:p>
          <a:p>
            <a:r>
              <a:rPr lang="en-US" sz="1250" dirty="0" err="1" smtClean="0"/>
              <a:t>sc</a:t>
            </a:r>
            <a:r>
              <a:rPr lang="en-US" sz="1250" dirty="0" smtClean="0"/>
              <a:t> </a:t>
            </a:r>
            <a:r>
              <a:rPr lang="en-US" sz="1250" dirty="0"/>
              <a:t>* 2.5</a:t>
            </a:r>
          </a:p>
          <a:p>
            <a:r>
              <a:rPr lang="en-US" sz="1250" dirty="0">
                <a:solidFill>
                  <a:srgbClr val="7F7F7F"/>
                </a:solidFill>
              </a:rPr>
              <a:t>(4-</a:t>
            </a:r>
            <a:r>
              <a:rPr lang="en-US" sz="1250" dirty="0" smtClean="0">
                <a:solidFill>
                  <a:srgbClr val="7F7F7F"/>
                </a:solidFill>
              </a:rPr>
              <a:t>sc) </a:t>
            </a:r>
            <a:r>
              <a:rPr lang="en-US" sz="1250" dirty="0">
                <a:solidFill>
                  <a:srgbClr val="7F7F7F"/>
                </a:solidFill>
              </a:rPr>
              <a:t>*2.5</a:t>
            </a:r>
          </a:p>
          <a:p>
            <a:r>
              <a:rPr lang="en-US" sz="1250" dirty="0" err="1" smtClean="0"/>
              <a:t>sc</a:t>
            </a:r>
            <a:r>
              <a:rPr lang="en-US" sz="1250" dirty="0" smtClean="0"/>
              <a:t> </a:t>
            </a:r>
            <a:r>
              <a:rPr lang="en-US" sz="1250" dirty="0"/>
              <a:t>* 2.5</a:t>
            </a:r>
          </a:p>
          <a:p>
            <a:r>
              <a:rPr lang="en-US" sz="1250" dirty="0">
                <a:solidFill>
                  <a:srgbClr val="7F7F7F"/>
                </a:solidFill>
              </a:rPr>
              <a:t>(4-</a:t>
            </a:r>
            <a:r>
              <a:rPr lang="en-US" sz="1250" dirty="0" smtClean="0">
                <a:solidFill>
                  <a:srgbClr val="7F7F7F"/>
                </a:solidFill>
              </a:rPr>
              <a:t>sc) </a:t>
            </a:r>
            <a:r>
              <a:rPr lang="en-US" sz="1250" dirty="0">
                <a:solidFill>
                  <a:srgbClr val="7F7F7F"/>
                </a:solidFill>
              </a:rPr>
              <a:t>*2.5</a:t>
            </a:r>
          </a:p>
          <a:p>
            <a:r>
              <a:rPr lang="en-US" sz="1250" dirty="0" err="1" smtClean="0"/>
              <a:t>sc</a:t>
            </a:r>
            <a:r>
              <a:rPr lang="en-US" sz="1250" dirty="0" smtClean="0"/>
              <a:t> </a:t>
            </a:r>
            <a:r>
              <a:rPr lang="en-US" sz="1250" dirty="0"/>
              <a:t>* 2.5</a:t>
            </a:r>
          </a:p>
          <a:p>
            <a:r>
              <a:rPr lang="en-US" sz="1250" dirty="0">
                <a:solidFill>
                  <a:srgbClr val="7F7F7F"/>
                </a:solidFill>
              </a:rPr>
              <a:t>(4-</a:t>
            </a:r>
            <a:r>
              <a:rPr lang="en-US" sz="1250" dirty="0" smtClean="0">
                <a:solidFill>
                  <a:srgbClr val="7F7F7F"/>
                </a:solidFill>
              </a:rPr>
              <a:t>sc) </a:t>
            </a:r>
            <a:r>
              <a:rPr lang="en-US" sz="1250" dirty="0">
                <a:solidFill>
                  <a:srgbClr val="7F7F7F"/>
                </a:solidFill>
              </a:rPr>
              <a:t>*2.5</a:t>
            </a:r>
          </a:p>
          <a:p>
            <a:r>
              <a:rPr lang="en-US" sz="1250" dirty="0" err="1" smtClean="0"/>
              <a:t>sc</a:t>
            </a:r>
            <a:r>
              <a:rPr lang="en-US" sz="1250" dirty="0" smtClean="0"/>
              <a:t> </a:t>
            </a:r>
            <a:r>
              <a:rPr lang="en-US" sz="1250" dirty="0"/>
              <a:t>* 2.5</a:t>
            </a:r>
          </a:p>
          <a:p>
            <a:r>
              <a:rPr lang="en-US" sz="1250" dirty="0">
                <a:solidFill>
                  <a:srgbClr val="7F7F7F"/>
                </a:solidFill>
              </a:rPr>
              <a:t>(4-</a:t>
            </a:r>
            <a:r>
              <a:rPr lang="en-US" sz="1250" dirty="0" smtClean="0">
                <a:solidFill>
                  <a:srgbClr val="7F7F7F"/>
                </a:solidFill>
              </a:rPr>
              <a:t>sc) </a:t>
            </a:r>
            <a:r>
              <a:rPr lang="en-US" sz="1250" dirty="0">
                <a:solidFill>
                  <a:srgbClr val="7F7F7F"/>
                </a:solidFill>
              </a:rPr>
              <a:t>*</a:t>
            </a:r>
            <a:r>
              <a:rPr lang="en-US" sz="1250" dirty="0" smtClean="0">
                <a:solidFill>
                  <a:srgbClr val="7F7F7F"/>
                </a:solidFill>
              </a:rPr>
              <a:t>2.5</a:t>
            </a:r>
            <a:endParaRPr lang="en-US" sz="1250" dirty="0">
              <a:solidFill>
                <a:srgbClr val="7F7F7F"/>
              </a:solidFill>
            </a:endParaRPr>
          </a:p>
        </p:txBody>
      </p:sp>
      <p:pic>
        <p:nvPicPr>
          <p:cNvPr id="9" name="Picture 8"/>
          <p:cNvPicPr>
            <a:picLocks noChangeAspect="1"/>
          </p:cNvPicPr>
          <p:nvPr/>
        </p:nvPicPr>
        <p:blipFill>
          <a:blip r:embed="rId2"/>
          <a:stretch>
            <a:fillRect/>
          </a:stretch>
        </p:blipFill>
        <p:spPr>
          <a:xfrm>
            <a:off x="8335175" y="39460"/>
            <a:ext cx="778588" cy="781083"/>
          </a:xfrm>
          <a:prstGeom prst="rect">
            <a:avLst/>
          </a:prstGeom>
        </p:spPr>
      </p:pic>
    </p:spTree>
    <p:extLst>
      <p:ext uri="{BB962C8B-B14F-4D97-AF65-F5344CB8AC3E}">
        <p14:creationId xmlns:p14="http://schemas.microsoft.com/office/powerpoint/2010/main" val="17092852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0.2"/>
</p:tagLst>
</file>

<file path=ppt/tags/tag2.xml><?xml version="1.0" encoding="utf-8"?>
<p:tagLst xmlns:a="http://schemas.openxmlformats.org/drawingml/2006/main" xmlns:r="http://schemas.openxmlformats.org/officeDocument/2006/relationships" xmlns:p="http://schemas.openxmlformats.org/presentationml/2006/main">
  <p:tag name="TIMING" val="|0.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4082</TotalTime>
  <Words>19031</Words>
  <Application>Microsoft Macintosh PowerPoint</Application>
  <PresentationFormat>On-screen Show (16:9)</PresentationFormat>
  <Paragraphs>2853</Paragraphs>
  <Slides>198</Slides>
  <Notes>133</Notes>
  <HiddenSlides>23</HiddenSlides>
  <MMClips>0</MMClips>
  <ScaleCrop>false</ScaleCrop>
  <HeadingPairs>
    <vt:vector size="4" baseType="variant">
      <vt:variant>
        <vt:lpstr>Theme</vt:lpstr>
      </vt:variant>
      <vt:variant>
        <vt:i4>1</vt:i4>
      </vt:variant>
      <vt:variant>
        <vt:lpstr>Slide Titles</vt:lpstr>
      </vt:variant>
      <vt:variant>
        <vt:i4>198</vt:i4>
      </vt:variant>
    </vt:vector>
  </HeadingPairs>
  <TitlesOfParts>
    <vt:vector size="199" baseType="lpstr">
      <vt:lpstr>Office Theme</vt:lpstr>
      <vt:lpstr>USABILITY TESTING AND PLAY-TESTING:  A SCIENTIFIC APPROACH 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Sampling participants Design</vt:lpstr>
      <vt:lpstr>Number of participants Design </vt:lpstr>
      <vt:lpstr>Experimental design and caveats  Design</vt:lpstr>
      <vt:lpstr>Randomized block design Design</vt:lpstr>
      <vt:lpstr>Randomized block design – Problem Design</vt:lpstr>
      <vt:lpstr>Randomized block design – Latin Square Design</vt:lpstr>
      <vt:lpstr>Latin Square – Exercise Design</vt:lpstr>
      <vt:lpstr>Standard Questionnaires</vt:lpstr>
      <vt:lpstr>Psychometric evaluation parameters Questionnaires</vt:lpstr>
      <vt:lpstr>n-point Likert scale – Accuracy Questionnaires</vt:lpstr>
      <vt:lpstr>Usability Questionnaires</vt:lpstr>
      <vt:lpstr>Usability – Post study questionnaires Questionnaires</vt:lpstr>
      <vt:lpstr>Usability – Post study questionnaires Questionnaires</vt:lpstr>
      <vt:lpstr>System usability scale (SUS) – Psychometric assessment Questionnaires</vt:lpstr>
      <vt:lpstr>SUS – Questions Questionnaires</vt:lpstr>
      <vt:lpstr>SUS – Game version Questionnaires</vt:lpstr>
      <vt:lpstr>SUS – Game version Questionnaires</vt:lpstr>
      <vt:lpstr>SUS – Two polarities Questionnaires</vt:lpstr>
      <vt:lpstr>SUS – Two dimensions  Questionnaires</vt:lpstr>
      <vt:lpstr>SUS – Likert-scale to numerical values  Questionnaires</vt:lpstr>
      <vt:lpstr>Exercise: SUS  Questionnaires</vt:lpstr>
      <vt:lpstr>Exercise solution: SUS Questionnaires</vt:lpstr>
      <vt:lpstr>SUS – Score interpretation Questionnaires</vt:lpstr>
      <vt:lpstr>SUS – Score interpretation with percentile rank Questionnaires</vt:lpstr>
      <vt:lpstr>PowerPoint Presentation</vt:lpstr>
      <vt:lpstr>PowerPoint Presentation</vt:lpstr>
      <vt:lpstr>PowerPoint Presentation</vt:lpstr>
      <vt:lpstr>Post study questionnaires for VR Questionnaires</vt:lpstr>
      <vt:lpstr>NASA TLX subcategories Questionnaires</vt:lpstr>
      <vt:lpstr>NASA TLX – Implemented version Questionnaires</vt:lpstr>
      <vt:lpstr>Similator Sickness Questionnaire (SSQ) Questionnaires</vt:lpstr>
      <vt:lpstr>SSQ – Implemented version Questionnaires</vt:lpstr>
      <vt:lpstr>Usability – Post task questionnaires Questionnaires</vt:lpstr>
      <vt:lpstr>Usability – Post task questionnaires Questionnaires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Talbot</dc:creator>
  <cp:lastModifiedBy>Martin Talbot</cp:lastModifiedBy>
  <cp:revision>2237</cp:revision>
  <dcterms:created xsi:type="dcterms:W3CDTF">2016-08-13T12:31:02Z</dcterms:created>
  <dcterms:modified xsi:type="dcterms:W3CDTF">2018-06-07T22:11:45Z</dcterms:modified>
</cp:coreProperties>
</file>